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87" r:id="rId6"/>
  </p:sldMasterIdLst>
  <p:notesMasterIdLst>
    <p:notesMasterId r:id="rId41"/>
  </p:notesMasterIdLst>
  <p:handoutMasterIdLst>
    <p:handoutMasterId r:id="rId42"/>
  </p:handoutMasterIdLst>
  <p:sldIdLst>
    <p:sldId id="443" r:id="rId7"/>
    <p:sldId id="1580" r:id="rId8"/>
    <p:sldId id="265" r:id="rId9"/>
    <p:sldId id="1421" r:id="rId10"/>
    <p:sldId id="1525" r:id="rId11"/>
    <p:sldId id="1527" r:id="rId12"/>
    <p:sldId id="1533" r:id="rId13"/>
    <p:sldId id="1572" r:id="rId14"/>
    <p:sldId id="268" r:id="rId15"/>
    <p:sldId id="287" r:id="rId16"/>
    <p:sldId id="1563" r:id="rId17"/>
    <p:sldId id="1566" r:id="rId18"/>
    <p:sldId id="1555" r:id="rId19"/>
    <p:sldId id="1571" r:id="rId20"/>
    <p:sldId id="1569" r:id="rId21"/>
    <p:sldId id="1570" r:id="rId22"/>
    <p:sldId id="1573" r:id="rId23"/>
    <p:sldId id="1554" r:id="rId24"/>
    <p:sldId id="1565" r:id="rId25"/>
    <p:sldId id="1575" r:id="rId26"/>
    <p:sldId id="1567" r:id="rId27"/>
    <p:sldId id="1574" r:id="rId28"/>
    <p:sldId id="1576" r:id="rId29"/>
    <p:sldId id="1564" r:id="rId30"/>
    <p:sldId id="1559" r:id="rId31"/>
    <p:sldId id="1577" r:id="rId32"/>
    <p:sldId id="1578" r:id="rId33"/>
    <p:sldId id="1579" r:id="rId34"/>
    <p:sldId id="1581" r:id="rId35"/>
    <p:sldId id="1560" r:id="rId36"/>
    <p:sldId id="1582" r:id="rId37"/>
    <p:sldId id="1562" r:id="rId38"/>
    <p:sldId id="1561" r:id="rId39"/>
    <p:sldId id="1468"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B29DEBD-68A0-46F7-A5BE-CB82ADB578A7}">
          <p14:sldIdLst>
            <p14:sldId id="443"/>
            <p14:sldId id="1580"/>
          </p14:sldIdLst>
        </p14:section>
        <p14:section name="Intro/Overview" id="{FDEF7B5A-BDAE-49AA-8246-F30C10D0228C}">
          <p14:sldIdLst>
            <p14:sldId id="265"/>
            <p14:sldId id="1421"/>
            <p14:sldId id="1525"/>
            <p14:sldId id="1527"/>
            <p14:sldId id="1533"/>
            <p14:sldId id="1572"/>
            <p14:sldId id="268"/>
            <p14:sldId id="287"/>
            <p14:sldId id="1563"/>
            <p14:sldId id="1566"/>
            <p14:sldId id="1555"/>
            <p14:sldId id="1571"/>
            <p14:sldId id="1569"/>
            <p14:sldId id="1570"/>
            <p14:sldId id="1573"/>
            <p14:sldId id="1554"/>
            <p14:sldId id="1565"/>
            <p14:sldId id="1575"/>
            <p14:sldId id="1567"/>
            <p14:sldId id="1574"/>
            <p14:sldId id="1576"/>
            <p14:sldId id="1564"/>
            <p14:sldId id="1559"/>
            <p14:sldId id="1577"/>
            <p14:sldId id="1578"/>
            <p14:sldId id="1579"/>
            <p14:sldId id="1581"/>
            <p14:sldId id="1560"/>
            <p14:sldId id="1582"/>
            <p14:sldId id="1562"/>
            <p14:sldId id="1561"/>
            <p14:sldId id="14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4EB340-581A-767E-BA2A-38E6EC277C5F}" name="Erin Fratto" initials="EF" userId="89a8dac70888796c" providerId="Windows Live"/>
  <p188:author id="{D4247DD0-3D4F-E205-4258-CCA6E8EB955B}" name="Christy  Altidor" initials="CA" userId="S::caltidor@NCSDDC.org::6f345777-63f8-4969-b7d4-fbe78e33c2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059"/>
    <a:srgbClr val="3972A9"/>
    <a:srgbClr val="223868"/>
    <a:srgbClr val="1AAE92"/>
    <a:srgbClr val="1EC8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33DEDE-93ED-BB0A-914F-919B64C01445}" v="260" dt="2023-08-29T14:17:10.205"/>
    <p1510:client id="{44DB9A75-74F5-4E34-A648-8F42FC2BF1C0}" v="60" dt="2023-08-29T01:30:32.610"/>
    <p1510:client id="{70A0D1FE-36D7-73F0-9F54-EA9B943DE244}" v="14" dt="2023-08-29T14:23:38.5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2160"/>
        <p:guide pos="2880"/>
        <p:guide orient="horz" pos="162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42918F-3AC4-4F90-BA32-70073CC9EF87}" type="datetimeFigureOut">
              <a:rPr lang="en-US" smtClean="0"/>
              <a:t>8/29/2023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4D3A0D-190D-4389-B906-940D2C2D3C9B}" type="slidenum">
              <a:rPr lang="en-US" smtClean="0"/>
              <a:t>‹#›</a:t>
            </a:fld>
            <a:endParaRPr lang="en-US"/>
          </a:p>
        </p:txBody>
      </p:sp>
    </p:spTree>
    <p:extLst>
      <p:ext uri="{BB962C8B-B14F-4D97-AF65-F5344CB8AC3E}">
        <p14:creationId xmlns:p14="http://schemas.microsoft.com/office/powerpoint/2010/main" val="4283692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521AE6-C1EF-4B53-854D-F6A7DB1C63CA}" type="datetimeFigureOut">
              <a:rPr lang="en-US" smtClean="0"/>
              <a:t>8/29/2023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F4933B-213A-45F9-961F-1A9079AAD6E1}" type="slidenum">
              <a:rPr lang="en-US" smtClean="0"/>
              <a:t>‹#›</a:t>
            </a:fld>
            <a:endParaRPr lang="en-US"/>
          </a:p>
        </p:txBody>
      </p:sp>
    </p:spTree>
    <p:extLst>
      <p:ext uri="{BB962C8B-B14F-4D97-AF65-F5344CB8AC3E}">
        <p14:creationId xmlns:p14="http://schemas.microsoft.com/office/powerpoint/2010/main" val="2909770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2012, 12 states, the District of Columbia (DC), and two US territories (27.8% of areas with available data) had a rate of reported chlamydia greater than or equal to 495 cases per 100,000 population. This increased to 21 states, DC, and one US territory (41.8% of areas with available data) in 2021.</a:t>
            </a:r>
          </a:p>
          <a:p>
            <a:pPr marL="0" lvl="0" indent="0">
              <a:buNone/>
            </a:pPr>
            <a:endParaRPr/>
          </a:p>
          <a:p>
            <a:pPr marL="0" lvl="0" indent="0">
              <a:buNone/>
            </a:pPr>
            <a:r>
              <a:t>American Samoa and the Commonwealth of the Northern Mariana Islands began reporting data on chlamydia cases to CDC in 2018; data are not available for those areas prior to that year. Due to a network security incident in December 2021, the Maryland Department of Health could not finalize their 2021 STD case notification data. 2021 data from Maryland have been suppressed for this figure; however, they are included in national and regional case counts and rates displayed in other figures.</a:t>
            </a:r>
          </a:p>
          <a:p>
            <a:pPr marL="0" lvl="0" indent="0">
              <a:buNone/>
            </a:pPr>
            <a:endParaRPr/>
          </a:p>
          <a:p>
            <a:pPr marL="0" lvl="0" indent="0">
              <a:buNone/>
            </a:pPr>
            <a:r>
              <a:t>The COVID-19 pandemic has introduced uncertainty and difficulty in interpreting STD data collected during 2020 and 2021. See Impact of COVID-19 on STDs (https://www.cdc.gov/std/statistics/2021/impact.htm) for more information.</a:t>
            </a:r>
          </a:p>
          <a:p>
            <a:pPr marL="0" lvl="0" indent="0">
              <a:buNone/>
            </a:pPr>
            <a:endParaRPr/>
          </a:p>
          <a:p>
            <a:pPr marL="0" lvl="0" indent="0">
              <a:buNone/>
            </a:pPr>
            <a:r>
              <a:t>See Technical Notes (https://www.cdc.gov/std/statistics/2021/technical-notes.htm) for information on chlamydia case reporting and on interpreting reported rates in US territories.</a:t>
            </a:r>
          </a:p>
          <a:p>
            <a:pPr marL="0" lvl="0" indent="0">
              <a:buNone/>
            </a:pPr>
            <a:endParaRPr/>
          </a:p>
          <a:p>
            <a:pPr marL="0" lvl="0" indent="0">
              <a:buNone/>
            </a:pPr>
            <a:r>
              <a:t>Data points are available at https://www.cdc.gov/std/statistics/2021/data.zip.</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9AFBC5-7751-4D71-8004-00EA0C069DA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2012, five states and the District of Columbia (DC; 11.1% of areas with available data) had a rate of reported gonorrhea greater than or equal to 151 cases per 100,000 population. This increased to 34 states and DC (63.6% of areas with available data) in 2021.</a:t>
            </a:r>
          </a:p>
          <a:p>
            <a:pPr marL="0" lvl="0" indent="0">
              <a:buNone/>
            </a:pPr>
            <a:endParaRPr/>
          </a:p>
          <a:p>
            <a:pPr marL="0" lvl="0" indent="0">
              <a:buNone/>
            </a:pPr>
            <a:r>
              <a:t>American Samoa and the Commonwealth of the Northern Mariana Islands began reporting data on gonorrhea cases to CDC in 2018; data are not available for those areas prior to that year. Due to a network security incident in December 2021, the Maryland Department of Health could not finalize their 2021 STD case notification data. 2021 data from Maryland have been suppressed for this figure; however, they are included in national and regional case counts and rates displayed in other figures.</a:t>
            </a:r>
          </a:p>
          <a:p>
            <a:pPr marL="0" lvl="0" indent="0">
              <a:buNone/>
            </a:pPr>
            <a:endParaRPr/>
          </a:p>
          <a:p>
            <a:pPr marL="0" lvl="0" indent="0">
              <a:buNone/>
            </a:pPr>
            <a:r>
              <a:t>The COVID-19 pandemic has introduced uncertainty and difficulty in interpreting STD data collected during 2020 and 2021. See Impact of COVID-19 on STDs (https://www.cdc.gov/std/statistics/2021/impact.htm) for more information.</a:t>
            </a:r>
          </a:p>
          <a:p>
            <a:pPr marL="0" lvl="0" indent="0">
              <a:buNone/>
            </a:pPr>
            <a:endParaRPr/>
          </a:p>
          <a:p>
            <a:pPr marL="0" lvl="0" indent="0">
              <a:buNone/>
            </a:pPr>
            <a:r>
              <a:t>See Technical Notes (https://www.cdc.gov/std/statistics/2021/technical-notes.htm) for information on gonorrhea case reporting and on interpreting reported rates in US territories.</a:t>
            </a:r>
          </a:p>
          <a:p>
            <a:pPr marL="0" lvl="0" indent="0">
              <a:buNone/>
            </a:pPr>
            <a:endParaRPr/>
          </a:p>
          <a:p>
            <a:pPr marL="0" lvl="0" indent="0">
              <a:buNone/>
            </a:pPr>
            <a:r>
              <a:t>Data points are available at https://www.cdc.gov/std/statistics/2021/data.zip.</a:t>
            </a:r>
          </a:p>
        </p:txBody>
      </p:sp>
      <p:sp>
        <p:nvSpPr>
          <p:cNvPr id="4" name="Slide Number Placeholder 3"/>
          <p:cNvSpPr>
            <a:spLocks noGrp="1"/>
          </p:cNvSpPr>
          <p:nvPr>
            <p:ph type="sldNum" sz="quarter" idx="10"/>
          </p:nvPr>
        </p:nvSpPr>
        <p:spPr/>
        <p:txBody>
          <a:bodyPr/>
          <a:lstStyle/>
          <a:p>
            <a:fld id="{A29AFBC5-7751-4D71-8004-00EA0C069DAB}" type="slidenum">
              <a:rPr lang="en-US"/>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 what “potentially allowable” means</a:t>
            </a:r>
            <a:br>
              <a:rPr lang="en-US"/>
            </a:br>
            <a:r>
              <a:rPr lang="en-US"/>
              <a:t>Legal aspect article– discuss top line message </a:t>
            </a:r>
          </a:p>
          <a:p>
            <a:r>
              <a:rPr lang="en-US"/>
              <a:t>Even after EPT laws passed, continued to be refined– adding trich, </a:t>
            </a:r>
          </a:p>
        </p:txBody>
      </p:sp>
      <p:sp>
        <p:nvSpPr>
          <p:cNvPr id="4" name="Slide Number Placeholder 3"/>
          <p:cNvSpPr>
            <a:spLocks noGrp="1"/>
          </p:cNvSpPr>
          <p:nvPr>
            <p:ph type="sldNum" sz="quarter" idx="5"/>
          </p:nvPr>
        </p:nvSpPr>
        <p:spPr/>
        <p:txBody>
          <a:bodyPr/>
          <a:lstStyle/>
          <a:p>
            <a:fld id="{81F4933B-213A-45F9-961F-1A9079AAD6E1}" type="slidenum">
              <a:rPr lang="en-US" smtClean="0"/>
              <a:t>25</a:t>
            </a:fld>
            <a:endParaRPr lang="en-US"/>
          </a:p>
        </p:txBody>
      </p:sp>
    </p:spTree>
    <p:extLst>
      <p:ext uri="{BB962C8B-B14F-4D97-AF65-F5344CB8AC3E}">
        <p14:creationId xmlns:p14="http://schemas.microsoft.com/office/powerpoint/2010/main" val="50273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CDC Treatment Guidelines: “</a:t>
            </a:r>
            <a:r>
              <a:rPr lang="en-US" b="0" i="0">
                <a:solidFill>
                  <a:srgbClr val="000000"/>
                </a:solidFill>
                <a:effectLst/>
                <a:latin typeface="Open Sans" panose="020B0606030504020204" pitchFamily="34" charset="0"/>
              </a:rPr>
              <a:t>Because EPT must be an oral regimen and current gonorrhea treatment involves an injection, EPT for gonorrhea should be offered to partners unlikely to access timely evaluation after linkage is explored.” </a:t>
            </a:r>
            <a:endParaRPr lang="en-US"/>
          </a:p>
        </p:txBody>
      </p:sp>
      <p:sp>
        <p:nvSpPr>
          <p:cNvPr id="4" name="Slide Number Placeholder 3"/>
          <p:cNvSpPr>
            <a:spLocks noGrp="1"/>
          </p:cNvSpPr>
          <p:nvPr>
            <p:ph type="sldNum" sz="quarter" idx="5"/>
          </p:nvPr>
        </p:nvSpPr>
        <p:spPr/>
        <p:txBody>
          <a:bodyPr/>
          <a:lstStyle/>
          <a:p>
            <a:fld id="{81F4933B-213A-45F9-961F-1A9079AAD6E1}" type="slidenum">
              <a:rPr lang="en-US" smtClean="0"/>
              <a:t>30</a:t>
            </a:fld>
            <a:endParaRPr lang="en-US"/>
          </a:p>
        </p:txBody>
      </p:sp>
    </p:spTree>
    <p:extLst>
      <p:ext uri="{BB962C8B-B14F-4D97-AF65-F5344CB8AC3E}">
        <p14:creationId xmlns:p14="http://schemas.microsoft.com/office/powerpoint/2010/main" val="4077650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Michigan success story– packs for Eds</a:t>
            </a:r>
          </a:p>
          <a:p>
            <a:endParaRPr lang="en-US"/>
          </a:p>
        </p:txBody>
      </p:sp>
      <p:sp>
        <p:nvSpPr>
          <p:cNvPr id="4" name="Slide Number Placeholder 3"/>
          <p:cNvSpPr>
            <a:spLocks noGrp="1"/>
          </p:cNvSpPr>
          <p:nvPr>
            <p:ph type="sldNum" sz="quarter" idx="5"/>
          </p:nvPr>
        </p:nvSpPr>
        <p:spPr/>
        <p:txBody>
          <a:bodyPr/>
          <a:lstStyle/>
          <a:p>
            <a:fld id="{81F4933B-213A-45F9-961F-1A9079AAD6E1}" type="slidenum">
              <a:rPr lang="en-US" smtClean="0"/>
              <a:t>32</a:t>
            </a:fld>
            <a:endParaRPr lang="en-US"/>
          </a:p>
        </p:txBody>
      </p:sp>
    </p:spTree>
    <p:extLst>
      <p:ext uri="{BB962C8B-B14F-4D97-AF65-F5344CB8AC3E}">
        <p14:creationId xmlns:p14="http://schemas.microsoft.com/office/powerpoint/2010/main" val="313137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F4933B-213A-45F9-961F-1A9079AAD6E1}" type="slidenum">
              <a:rPr lang="en-US" smtClean="0"/>
              <a:t>33</a:t>
            </a:fld>
            <a:endParaRPr lang="en-US"/>
          </a:p>
        </p:txBody>
      </p:sp>
    </p:spTree>
    <p:extLst>
      <p:ext uri="{BB962C8B-B14F-4D97-AF65-F5344CB8AC3E}">
        <p14:creationId xmlns:p14="http://schemas.microsoft.com/office/powerpoint/2010/main" val="1641396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00150"/>
            <a:ext cx="7772400" cy="1102519"/>
          </a:xfrm>
        </p:spPr>
        <p:txBody>
          <a:bodyPr/>
          <a:lstStyle>
            <a:lvl1pPr>
              <a:defRPr b="1">
                <a:solidFill>
                  <a:srgbClr val="223868"/>
                </a:solidFill>
              </a:defRPr>
            </a:lvl1pPr>
          </a:lstStyle>
          <a:p>
            <a:r>
              <a:rPr lang="en-US"/>
              <a:t>Click to edit Master title style</a:t>
            </a:r>
          </a:p>
        </p:txBody>
      </p:sp>
      <p:sp>
        <p:nvSpPr>
          <p:cNvPr id="3" name="Subtitle 2"/>
          <p:cNvSpPr>
            <a:spLocks noGrp="1"/>
          </p:cNvSpPr>
          <p:nvPr>
            <p:ph type="subTitle" idx="1"/>
          </p:nvPr>
        </p:nvSpPr>
        <p:spPr>
          <a:xfrm>
            <a:off x="685800" y="2952750"/>
            <a:ext cx="5715000" cy="1314450"/>
          </a:xfrm>
        </p:spPr>
        <p:txBody>
          <a:bodyPr/>
          <a:lstStyle>
            <a:lvl1pPr marL="0" indent="0" algn="ctr">
              <a:buNone/>
              <a:defRPr>
                <a:solidFill>
                  <a:srgbClr val="3972A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63AC6E7-93B1-43E6-8179-D65DBB058ED1}" type="datetime1">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8" name="TextBox 7"/>
          <p:cNvSpPr txBox="1"/>
          <p:nvPr userDrawn="1"/>
        </p:nvSpPr>
        <p:spPr>
          <a:xfrm>
            <a:off x="-38669" y="-19050"/>
            <a:ext cx="9296400" cy="369332"/>
          </a:xfrm>
          <a:prstGeom prst="rect">
            <a:avLst/>
          </a:prstGeom>
          <a:solidFill>
            <a:srgbClr val="223868"/>
          </a:solidFill>
        </p:spPr>
        <p:txBody>
          <a:bodyPr wrap="square" rtlCol="0">
            <a:spAutoFit/>
          </a:bodyPr>
          <a:lstStyle/>
          <a:p>
            <a:endParaRPr lang="en-US"/>
          </a:p>
        </p:txBody>
      </p:sp>
      <p:sp>
        <p:nvSpPr>
          <p:cNvPr id="9" name="Rectangle 8"/>
          <p:cNvSpPr/>
          <p:nvPr userDrawn="1"/>
        </p:nvSpPr>
        <p:spPr>
          <a:xfrm>
            <a:off x="-76200" y="355747"/>
            <a:ext cx="9296400" cy="82403"/>
          </a:xfrm>
          <a:prstGeom prst="rect">
            <a:avLst/>
          </a:prstGeom>
          <a:solidFill>
            <a:srgbClr val="1EC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29752" y="2571750"/>
            <a:ext cx="2004648" cy="2148982"/>
          </a:xfrm>
          <a:prstGeom prst="rect">
            <a:avLst/>
          </a:prstGeom>
        </p:spPr>
      </p:pic>
      <p:sp>
        <p:nvSpPr>
          <p:cNvPr id="6" name="Slide Number Placeholder 5"/>
          <p:cNvSpPr>
            <a:spLocks noGrp="1"/>
          </p:cNvSpPr>
          <p:nvPr>
            <p:ph type="sldNum" sz="quarter" idx="12"/>
          </p:nvPr>
        </p:nvSpPr>
        <p:spPr/>
        <p:txBody>
          <a:bodyPr/>
          <a:lstStyle/>
          <a:p>
            <a:fld id="{861C3E1E-93A6-479F-B1D5-A63A37D5CF1E}" type="slidenum">
              <a:rPr lang="en-US" smtClean="0"/>
              <a:t>‹#›</a:t>
            </a:fld>
            <a:endParaRPr lang="en-US"/>
          </a:p>
        </p:txBody>
      </p:sp>
    </p:spTree>
    <p:extLst>
      <p:ext uri="{BB962C8B-B14F-4D97-AF65-F5344CB8AC3E}">
        <p14:creationId xmlns:p14="http://schemas.microsoft.com/office/powerpoint/2010/main" val="66805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517ABF-4807-4FFC-97FC-1D08BFC6081F}" type="datetime1">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C3E1E-93A6-479F-B1D5-A63A37D5CF1E}" type="slidenum">
              <a:rPr lang="en-US" smtClean="0"/>
              <a:t>‹#›</a:t>
            </a:fld>
            <a:endParaRPr lang="en-US"/>
          </a:p>
        </p:txBody>
      </p:sp>
    </p:spTree>
    <p:extLst>
      <p:ext uri="{BB962C8B-B14F-4D97-AF65-F5344CB8AC3E}">
        <p14:creationId xmlns:p14="http://schemas.microsoft.com/office/powerpoint/2010/main" val="2290543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F5B07B-3980-4F8A-A688-D783D3505230}" type="datetime1">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C3E1E-93A6-479F-B1D5-A63A37D5CF1E}" type="slidenum">
              <a:rPr lang="en-US" smtClean="0"/>
              <a:t>‹#›</a:t>
            </a:fld>
            <a:endParaRPr lang="en-US"/>
          </a:p>
        </p:txBody>
      </p:sp>
    </p:spTree>
    <p:extLst>
      <p:ext uri="{BB962C8B-B14F-4D97-AF65-F5344CB8AC3E}">
        <p14:creationId xmlns:p14="http://schemas.microsoft.com/office/powerpoint/2010/main" val="4056548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50" b="1" i="0">
                <a:solidFill>
                  <a:srgbClr val="294581"/>
                </a:solidFill>
                <a:latin typeface="Work Sans"/>
                <a:cs typeface="Work Sans"/>
              </a:defRPr>
            </a:lvl1pPr>
          </a:lstStyle>
          <a:p>
            <a:endParaRPr/>
          </a:p>
        </p:txBody>
      </p:sp>
      <p:sp>
        <p:nvSpPr>
          <p:cNvPr id="3" name="Holder 3"/>
          <p:cNvSpPr>
            <a:spLocks noGrp="1"/>
          </p:cNvSpPr>
          <p:nvPr>
            <p:ph type="body" idx="1"/>
          </p:nvPr>
        </p:nvSpPr>
        <p:spPr/>
        <p:txBody>
          <a:bodyPr lIns="0" tIns="0" rIns="0" bIns="0"/>
          <a:lstStyle>
            <a:lvl1pPr>
              <a:defRPr sz="1650" b="0" i="0">
                <a:solidFill>
                  <a:srgbClr val="294581"/>
                </a:solidFill>
                <a:latin typeface="Gill Sans MT"/>
                <a:cs typeface="Gill Sans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857750"/>
            <a:ext cx="9144000" cy="285750"/>
          </a:xfrm>
          <a:custGeom>
            <a:avLst/>
            <a:gdLst/>
            <a:ahLst/>
            <a:cxnLst/>
            <a:rect l="l" t="t" r="r" b="b"/>
            <a:pathLst>
              <a:path w="18288000" h="571500">
                <a:moveTo>
                  <a:pt x="0" y="571499"/>
                </a:moveTo>
                <a:lnTo>
                  <a:pt x="0" y="0"/>
                </a:lnTo>
                <a:lnTo>
                  <a:pt x="18287998" y="0"/>
                </a:lnTo>
                <a:lnTo>
                  <a:pt x="18287998" y="571499"/>
                </a:lnTo>
                <a:lnTo>
                  <a:pt x="0" y="571499"/>
                </a:lnTo>
                <a:close/>
              </a:path>
            </a:pathLst>
          </a:custGeom>
          <a:solidFill>
            <a:srgbClr val="294581"/>
          </a:solidFill>
        </p:spPr>
        <p:txBody>
          <a:bodyPr wrap="square" lIns="0" tIns="0" rIns="0" bIns="0" rtlCol="0"/>
          <a:lstStyle/>
          <a:p>
            <a:endParaRPr sz="900"/>
          </a:p>
        </p:txBody>
      </p:sp>
      <p:sp>
        <p:nvSpPr>
          <p:cNvPr id="17" name="bk object 17"/>
          <p:cNvSpPr/>
          <p:nvPr/>
        </p:nvSpPr>
        <p:spPr>
          <a:xfrm>
            <a:off x="638934" y="1098545"/>
            <a:ext cx="5262880" cy="95250"/>
          </a:xfrm>
          <a:custGeom>
            <a:avLst/>
            <a:gdLst/>
            <a:ahLst/>
            <a:cxnLst/>
            <a:rect l="l" t="t" r="r" b="b"/>
            <a:pathLst>
              <a:path w="10525760" h="190500">
                <a:moveTo>
                  <a:pt x="0" y="0"/>
                </a:moveTo>
                <a:lnTo>
                  <a:pt x="10525184" y="0"/>
                </a:lnTo>
                <a:lnTo>
                  <a:pt x="10525184" y="190499"/>
                </a:lnTo>
                <a:lnTo>
                  <a:pt x="0" y="190499"/>
                </a:lnTo>
                <a:lnTo>
                  <a:pt x="0" y="0"/>
                </a:lnTo>
                <a:close/>
              </a:path>
            </a:pathLst>
          </a:custGeom>
          <a:solidFill>
            <a:srgbClr val="F5B444"/>
          </a:solidFill>
        </p:spPr>
        <p:txBody>
          <a:bodyPr wrap="square" lIns="0" tIns="0" rIns="0" bIns="0" rtlCol="0"/>
          <a:lstStyle/>
          <a:p>
            <a:endParaRPr sz="900"/>
          </a:p>
        </p:txBody>
      </p:sp>
      <p:sp>
        <p:nvSpPr>
          <p:cNvPr id="18" name="bk object 18"/>
          <p:cNvSpPr/>
          <p:nvPr/>
        </p:nvSpPr>
        <p:spPr>
          <a:xfrm>
            <a:off x="706774" y="1378729"/>
            <a:ext cx="819150" cy="900112"/>
          </a:xfrm>
          <a:prstGeom prst="rect">
            <a:avLst/>
          </a:prstGeom>
          <a:blipFill>
            <a:blip r:embed="rId2" cstate="print"/>
            <a:stretch>
              <a:fillRect/>
            </a:stretch>
          </a:blipFill>
        </p:spPr>
        <p:txBody>
          <a:bodyPr wrap="square" lIns="0" tIns="0" rIns="0" bIns="0" rtlCol="0"/>
          <a:lstStyle/>
          <a:p>
            <a:endParaRPr sz="900"/>
          </a:p>
        </p:txBody>
      </p:sp>
      <p:sp>
        <p:nvSpPr>
          <p:cNvPr id="2" name="Holder 2"/>
          <p:cNvSpPr>
            <a:spLocks noGrp="1"/>
          </p:cNvSpPr>
          <p:nvPr>
            <p:ph type="title"/>
          </p:nvPr>
        </p:nvSpPr>
        <p:spPr/>
        <p:txBody>
          <a:bodyPr lIns="0" tIns="0" rIns="0" bIns="0"/>
          <a:lstStyle>
            <a:lvl1pPr>
              <a:defRPr sz="1550" b="1" i="0">
                <a:solidFill>
                  <a:srgbClr val="294581"/>
                </a:solidFill>
                <a:latin typeface="Work Sans"/>
                <a:cs typeface="Work Sans"/>
              </a:defRPr>
            </a:lvl1pPr>
          </a:lstStyle>
          <a:p>
            <a:endParaRPr/>
          </a:p>
        </p:txBody>
      </p:sp>
      <p:sp>
        <p:nvSpPr>
          <p:cNvPr id="3" name="Holder 3"/>
          <p:cNvSpPr>
            <a:spLocks noGrp="1"/>
          </p:cNvSpPr>
          <p:nvPr>
            <p:ph sz="half" idx="2"/>
          </p:nvPr>
        </p:nvSpPr>
        <p:spPr>
          <a:xfrm>
            <a:off x="991698" y="1418709"/>
            <a:ext cx="3559810" cy="2576513"/>
          </a:xfrm>
          <a:prstGeom prst="rect">
            <a:avLst/>
          </a:prstGeom>
        </p:spPr>
        <p:txBody>
          <a:bodyPr wrap="square" lIns="0" tIns="0" rIns="0" bIns="0">
            <a:spAutoFit/>
          </a:bodyPr>
          <a:lstStyle>
            <a:lvl1pPr>
              <a:defRPr sz="2400" b="1" i="0">
                <a:solidFill>
                  <a:srgbClr val="294581"/>
                </a:solidFill>
                <a:latin typeface="Work Sans"/>
                <a:cs typeface="Work Sans"/>
              </a:defRPr>
            </a:lvl1pPr>
          </a:lstStyle>
          <a:p>
            <a:endParaRPr/>
          </a:p>
        </p:txBody>
      </p:sp>
      <p:sp>
        <p:nvSpPr>
          <p:cNvPr id="4" name="Holder 4"/>
          <p:cNvSpPr>
            <a:spLocks noGrp="1"/>
          </p:cNvSpPr>
          <p:nvPr>
            <p:ph sz="half" idx="3"/>
          </p:nvPr>
        </p:nvSpPr>
        <p:spPr>
          <a:xfrm>
            <a:off x="5372157" y="1418806"/>
            <a:ext cx="2987040" cy="2605088"/>
          </a:xfrm>
          <a:prstGeom prst="rect">
            <a:avLst/>
          </a:prstGeom>
        </p:spPr>
        <p:txBody>
          <a:bodyPr wrap="square" lIns="0" tIns="0" rIns="0" bIns="0">
            <a:spAutoFit/>
          </a:bodyPr>
          <a:lstStyle>
            <a:lvl1pPr>
              <a:defRPr sz="2400" b="1" i="0">
                <a:solidFill>
                  <a:srgbClr val="294581"/>
                </a:solidFill>
                <a:latin typeface="Work Sans"/>
                <a:cs typeface="Work Sans"/>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8/29/2023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
            <a:ext cx="9144000" cy="285750"/>
          </a:xfrm>
          <a:custGeom>
            <a:avLst/>
            <a:gdLst/>
            <a:ahLst/>
            <a:cxnLst/>
            <a:rect l="l" t="t" r="r" b="b"/>
            <a:pathLst>
              <a:path w="18288000" h="571500">
                <a:moveTo>
                  <a:pt x="0" y="571499"/>
                </a:moveTo>
                <a:lnTo>
                  <a:pt x="0" y="0"/>
                </a:lnTo>
                <a:lnTo>
                  <a:pt x="18287998" y="0"/>
                </a:lnTo>
                <a:lnTo>
                  <a:pt x="18287998" y="571499"/>
                </a:lnTo>
                <a:lnTo>
                  <a:pt x="0" y="571499"/>
                </a:lnTo>
                <a:close/>
              </a:path>
            </a:pathLst>
          </a:custGeom>
          <a:solidFill>
            <a:srgbClr val="294581"/>
          </a:solidFill>
        </p:spPr>
        <p:txBody>
          <a:bodyPr wrap="square" lIns="0" tIns="0" rIns="0" bIns="0" rtlCol="0"/>
          <a:lstStyle/>
          <a:p>
            <a:endParaRPr sz="900"/>
          </a:p>
        </p:txBody>
      </p:sp>
      <p:sp>
        <p:nvSpPr>
          <p:cNvPr id="17" name="bk object 17"/>
          <p:cNvSpPr/>
          <p:nvPr/>
        </p:nvSpPr>
        <p:spPr>
          <a:xfrm>
            <a:off x="0" y="419102"/>
            <a:ext cx="9144000" cy="95250"/>
          </a:xfrm>
          <a:custGeom>
            <a:avLst/>
            <a:gdLst/>
            <a:ahLst/>
            <a:cxnLst/>
            <a:rect l="l" t="t" r="r" b="b"/>
            <a:pathLst>
              <a:path w="18288000" h="190500">
                <a:moveTo>
                  <a:pt x="0" y="190499"/>
                </a:moveTo>
                <a:lnTo>
                  <a:pt x="0" y="0"/>
                </a:lnTo>
                <a:lnTo>
                  <a:pt x="18287998" y="0"/>
                </a:lnTo>
                <a:lnTo>
                  <a:pt x="18287998" y="190499"/>
                </a:lnTo>
                <a:lnTo>
                  <a:pt x="0" y="190499"/>
                </a:lnTo>
                <a:close/>
              </a:path>
            </a:pathLst>
          </a:custGeom>
          <a:solidFill>
            <a:srgbClr val="F5B444"/>
          </a:solidFill>
        </p:spPr>
        <p:txBody>
          <a:bodyPr wrap="square" lIns="0" tIns="0" rIns="0" bIns="0" rtlCol="0"/>
          <a:lstStyle/>
          <a:p>
            <a:endParaRPr sz="900"/>
          </a:p>
        </p:txBody>
      </p:sp>
      <p:sp>
        <p:nvSpPr>
          <p:cNvPr id="18" name="bk object 18"/>
          <p:cNvSpPr/>
          <p:nvPr/>
        </p:nvSpPr>
        <p:spPr>
          <a:xfrm>
            <a:off x="5783814" y="1426023"/>
            <a:ext cx="3360186" cy="3717477"/>
          </a:xfrm>
          <a:prstGeom prst="rect">
            <a:avLst/>
          </a:prstGeom>
          <a:blipFill>
            <a:blip r:embed="rId2" cstate="print"/>
            <a:stretch>
              <a:fillRect/>
            </a:stretch>
          </a:blipFill>
        </p:spPr>
        <p:txBody>
          <a:bodyPr wrap="square" lIns="0" tIns="0" rIns="0" bIns="0" rtlCol="0"/>
          <a:lstStyle/>
          <a:p>
            <a:endParaRPr sz="900"/>
          </a:p>
        </p:txBody>
      </p:sp>
      <p:sp>
        <p:nvSpPr>
          <p:cNvPr id="19" name="bk object 19"/>
          <p:cNvSpPr/>
          <p:nvPr/>
        </p:nvSpPr>
        <p:spPr>
          <a:xfrm>
            <a:off x="8949982" y="3472117"/>
            <a:ext cx="128905" cy="394653"/>
          </a:xfrm>
          <a:custGeom>
            <a:avLst/>
            <a:gdLst/>
            <a:ahLst/>
            <a:cxnLst/>
            <a:rect l="l" t="t" r="r" b="b"/>
            <a:pathLst>
              <a:path w="257809" h="789304">
                <a:moveTo>
                  <a:pt x="122344" y="789048"/>
                </a:moveTo>
                <a:lnTo>
                  <a:pt x="79217" y="782693"/>
                </a:lnTo>
                <a:lnTo>
                  <a:pt x="39351" y="751486"/>
                </a:lnTo>
                <a:lnTo>
                  <a:pt x="9972" y="667827"/>
                </a:lnTo>
                <a:lnTo>
                  <a:pt x="3155" y="616811"/>
                </a:lnTo>
                <a:lnTo>
                  <a:pt x="0" y="565437"/>
                </a:lnTo>
                <a:lnTo>
                  <a:pt x="504" y="513706"/>
                </a:lnTo>
                <a:lnTo>
                  <a:pt x="5759" y="462632"/>
                </a:lnTo>
                <a:lnTo>
                  <a:pt x="12265" y="411748"/>
                </a:lnTo>
                <a:lnTo>
                  <a:pt x="20020" y="361056"/>
                </a:lnTo>
                <a:lnTo>
                  <a:pt x="29026" y="310555"/>
                </a:lnTo>
                <a:lnTo>
                  <a:pt x="39282" y="260246"/>
                </a:lnTo>
                <a:lnTo>
                  <a:pt x="48276" y="213099"/>
                </a:lnTo>
                <a:lnTo>
                  <a:pt x="62101" y="168563"/>
                </a:lnTo>
                <a:lnTo>
                  <a:pt x="87341" y="129424"/>
                </a:lnTo>
                <a:lnTo>
                  <a:pt x="130584" y="98470"/>
                </a:lnTo>
                <a:lnTo>
                  <a:pt x="147514" y="83503"/>
                </a:lnTo>
                <a:lnTo>
                  <a:pt x="161137" y="59657"/>
                </a:lnTo>
                <a:lnTo>
                  <a:pt x="174135" y="30599"/>
                </a:lnTo>
                <a:lnTo>
                  <a:pt x="189190" y="0"/>
                </a:lnTo>
                <a:lnTo>
                  <a:pt x="227325" y="25804"/>
                </a:lnTo>
                <a:lnTo>
                  <a:pt x="248899" y="58987"/>
                </a:lnTo>
                <a:lnTo>
                  <a:pt x="257224" y="97685"/>
                </a:lnTo>
                <a:lnTo>
                  <a:pt x="257219" y="104298"/>
                </a:lnTo>
                <a:lnTo>
                  <a:pt x="256002" y="117522"/>
                </a:lnTo>
                <a:lnTo>
                  <a:pt x="254799" y="124024"/>
                </a:lnTo>
                <a:lnTo>
                  <a:pt x="253001" y="130416"/>
                </a:lnTo>
                <a:lnTo>
                  <a:pt x="247543" y="183074"/>
                </a:lnTo>
                <a:lnTo>
                  <a:pt x="242246" y="235731"/>
                </a:lnTo>
                <a:lnTo>
                  <a:pt x="237062" y="288389"/>
                </a:lnTo>
                <a:lnTo>
                  <a:pt x="226830" y="393705"/>
                </a:lnTo>
                <a:lnTo>
                  <a:pt x="221682" y="446363"/>
                </a:lnTo>
                <a:lnTo>
                  <a:pt x="216445" y="499021"/>
                </a:lnTo>
                <a:lnTo>
                  <a:pt x="211071" y="551679"/>
                </a:lnTo>
                <a:lnTo>
                  <a:pt x="205508" y="604337"/>
                </a:lnTo>
                <a:lnTo>
                  <a:pt x="195721" y="664366"/>
                </a:lnTo>
                <a:lnTo>
                  <a:pt x="180183" y="723168"/>
                </a:lnTo>
                <a:lnTo>
                  <a:pt x="147794" y="776214"/>
                </a:lnTo>
                <a:lnTo>
                  <a:pt x="122344" y="789048"/>
                </a:lnTo>
                <a:close/>
              </a:path>
            </a:pathLst>
          </a:custGeom>
          <a:solidFill>
            <a:srgbClr val="DAE7F2"/>
          </a:solidFill>
        </p:spPr>
        <p:txBody>
          <a:bodyPr wrap="square" lIns="0" tIns="0" rIns="0" bIns="0" rtlCol="0"/>
          <a:lstStyle/>
          <a:p>
            <a:endParaRPr sz="900"/>
          </a:p>
        </p:txBody>
      </p:sp>
      <p:sp>
        <p:nvSpPr>
          <p:cNvPr id="20" name="bk object 20"/>
          <p:cNvSpPr/>
          <p:nvPr/>
        </p:nvSpPr>
        <p:spPr>
          <a:xfrm>
            <a:off x="8594177" y="2518976"/>
            <a:ext cx="300038" cy="223203"/>
          </a:xfrm>
          <a:custGeom>
            <a:avLst/>
            <a:gdLst/>
            <a:ahLst/>
            <a:cxnLst/>
            <a:rect l="l" t="t" r="r" b="b"/>
            <a:pathLst>
              <a:path w="600075" h="446404">
                <a:moveTo>
                  <a:pt x="504655" y="445784"/>
                </a:moveTo>
                <a:lnTo>
                  <a:pt x="460198" y="432735"/>
                </a:lnTo>
                <a:lnTo>
                  <a:pt x="416914" y="416801"/>
                </a:lnTo>
                <a:lnTo>
                  <a:pt x="374804" y="397981"/>
                </a:lnTo>
                <a:lnTo>
                  <a:pt x="333867" y="376275"/>
                </a:lnTo>
                <a:lnTo>
                  <a:pt x="293445" y="344175"/>
                </a:lnTo>
                <a:lnTo>
                  <a:pt x="253668" y="311237"/>
                </a:lnTo>
                <a:lnTo>
                  <a:pt x="214444" y="277589"/>
                </a:lnTo>
                <a:lnTo>
                  <a:pt x="175683" y="243358"/>
                </a:lnTo>
                <a:lnTo>
                  <a:pt x="137296" y="208672"/>
                </a:lnTo>
                <a:lnTo>
                  <a:pt x="99191" y="173657"/>
                </a:lnTo>
                <a:lnTo>
                  <a:pt x="23466" y="103156"/>
                </a:lnTo>
                <a:lnTo>
                  <a:pt x="3704" y="65060"/>
                </a:lnTo>
                <a:lnTo>
                  <a:pt x="0" y="44648"/>
                </a:lnTo>
                <a:lnTo>
                  <a:pt x="2585" y="32185"/>
                </a:lnTo>
                <a:lnTo>
                  <a:pt x="40192" y="7129"/>
                </a:lnTo>
                <a:lnTo>
                  <a:pt x="73374" y="0"/>
                </a:lnTo>
                <a:lnTo>
                  <a:pt x="84821" y="64"/>
                </a:lnTo>
                <a:lnTo>
                  <a:pt x="153729" y="19702"/>
                </a:lnTo>
                <a:lnTo>
                  <a:pt x="221054" y="44228"/>
                </a:lnTo>
                <a:lnTo>
                  <a:pt x="286455" y="73504"/>
                </a:lnTo>
                <a:lnTo>
                  <a:pt x="349592" y="107391"/>
                </a:lnTo>
                <a:lnTo>
                  <a:pt x="391901" y="133698"/>
                </a:lnTo>
                <a:lnTo>
                  <a:pt x="193903" y="133698"/>
                </a:lnTo>
                <a:lnTo>
                  <a:pt x="207691" y="151845"/>
                </a:lnTo>
                <a:lnTo>
                  <a:pt x="237712" y="185987"/>
                </a:lnTo>
                <a:lnTo>
                  <a:pt x="270918" y="217190"/>
                </a:lnTo>
                <a:lnTo>
                  <a:pt x="306857" y="245029"/>
                </a:lnTo>
                <a:lnTo>
                  <a:pt x="345368" y="269379"/>
                </a:lnTo>
                <a:lnTo>
                  <a:pt x="385926" y="289909"/>
                </a:lnTo>
                <a:lnTo>
                  <a:pt x="428349" y="306526"/>
                </a:lnTo>
                <a:lnTo>
                  <a:pt x="472059" y="319003"/>
                </a:lnTo>
                <a:lnTo>
                  <a:pt x="494361" y="323676"/>
                </a:lnTo>
                <a:lnTo>
                  <a:pt x="593037" y="323676"/>
                </a:lnTo>
                <a:lnTo>
                  <a:pt x="596610" y="337147"/>
                </a:lnTo>
                <a:lnTo>
                  <a:pt x="598818" y="351412"/>
                </a:lnTo>
                <a:lnTo>
                  <a:pt x="599464" y="365663"/>
                </a:lnTo>
                <a:lnTo>
                  <a:pt x="598550" y="379899"/>
                </a:lnTo>
                <a:lnTo>
                  <a:pt x="596073" y="394120"/>
                </a:lnTo>
                <a:lnTo>
                  <a:pt x="583747" y="409359"/>
                </a:lnTo>
                <a:lnTo>
                  <a:pt x="560892" y="421729"/>
                </a:lnTo>
                <a:lnTo>
                  <a:pt x="532774" y="433211"/>
                </a:lnTo>
                <a:lnTo>
                  <a:pt x="504655" y="445784"/>
                </a:lnTo>
                <a:close/>
              </a:path>
              <a:path w="600075" h="446404">
                <a:moveTo>
                  <a:pt x="593037" y="323676"/>
                </a:moveTo>
                <a:lnTo>
                  <a:pt x="494361" y="323676"/>
                </a:lnTo>
                <a:lnTo>
                  <a:pt x="479737" y="306403"/>
                </a:lnTo>
                <a:lnTo>
                  <a:pt x="464450" y="289765"/>
                </a:lnTo>
                <a:lnTo>
                  <a:pt x="431884" y="258397"/>
                </a:lnTo>
                <a:lnTo>
                  <a:pt x="396888" y="229767"/>
                </a:lnTo>
                <a:lnTo>
                  <a:pt x="359683" y="204076"/>
                </a:lnTo>
                <a:lnTo>
                  <a:pt x="320521" y="181481"/>
                </a:lnTo>
                <a:lnTo>
                  <a:pt x="279654" y="162142"/>
                </a:lnTo>
                <a:lnTo>
                  <a:pt x="237356" y="146176"/>
                </a:lnTo>
                <a:lnTo>
                  <a:pt x="193903" y="133698"/>
                </a:lnTo>
                <a:lnTo>
                  <a:pt x="391901" y="133698"/>
                </a:lnTo>
                <a:lnTo>
                  <a:pt x="439336" y="166452"/>
                </a:lnTo>
                <a:lnTo>
                  <a:pt x="495470" y="211070"/>
                </a:lnTo>
                <a:lnTo>
                  <a:pt x="548200" y="259529"/>
                </a:lnTo>
                <a:lnTo>
                  <a:pt x="581236" y="297209"/>
                </a:lnTo>
                <a:lnTo>
                  <a:pt x="592909" y="323194"/>
                </a:lnTo>
                <a:lnTo>
                  <a:pt x="593037" y="323676"/>
                </a:lnTo>
                <a:close/>
              </a:path>
            </a:pathLst>
          </a:custGeom>
          <a:solidFill>
            <a:srgbClr val="DAE7F2"/>
          </a:solidFill>
        </p:spPr>
        <p:txBody>
          <a:bodyPr wrap="square" lIns="0" tIns="0" rIns="0" bIns="0" rtlCol="0"/>
          <a:lstStyle/>
          <a:p>
            <a:endParaRPr sz="900"/>
          </a:p>
        </p:txBody>
      </p:sp>
      <p:sp>
        <p:nvSpPr>
          <p:cNvPr id="21" name="bk object 21"/>
          <p:cNvSpPr/>
          <p:nvPr/>
        </p:nvSpPr>
        <p:spPr>
          <a:xfrm>
            <a:off x="8860476" y="1836624"/>
            <a:ext cx="201295" cy="285433"/>
          </a:xfrm>
          <a:custGeom>
            <a:avLst/>
            <a:gdLst/>
            <a:ahLst/>
            <a:cxnLst/>
            <a:rect l="l" t="t" r="r" b="b"/>
            <a:pathLst>
              <a:path w="402590" h="570864">
                <a:moveTo>
                  <a:pt x="51277" y="570370"/>
                </a:moveTo>
                <a:lnTo>
                  <a:pt x="13582" y="554080"/>
                </a:lnTo>
                <a:lnTo>
                  <a:pt x="0" y="522147"/>
                </a:lnTo>
                <a:lnTo>
                  <a:pt x="74" y="515015"/>
                </a:lnTo>
                <a:lnTo>
                  <a:pt x="1115" y="508099"/>
                </a:lnTo>
                <a:lnTo>
                  <a:pt x="3123" y="501400"/>
                </a:lnTo>
                <a:lnTo>
                  <a:pt x="6096" y="494917"/>
                </a:lnTo>
                <a:lnTo>
                  <a:pt x="26388" y="447709"/>
                </a:lnTo>
                <a:lnTo>
                  <a:pt x="46964" y="400625"/>
                </a:lnTo>
                <a:lnTo>
                  <a:pt x="67791" y="353651"/>
                </a:lnTo>
                <a:lnTo>
                  <a:pt x="88836" y="306772"/>
                </a:lnTo>
                <a:lnTo>
                  <a:pt x="110066" y="259975"/>
                </a:lnTo>
                <a:lnTo>
                  <a:pt x="131449" y="213243"/>
                </a:lnTo>
                <a:lnTo>
                  <a:pt x="152952" y="166564"/>
                </a:lnTo>
                <a:lnTo>
                  <a:pt x="196185" y="73303"/>
                </a:lnTo>
                <a:lnTo>
                  <a:pt x="225847" y="39004"/>
                </a:lnTo>
                <a:lnTo>
                  <a:pt x="281646" y="5386"/>
                </a:lnTo>
                <a:lnTo>
                  <a:pt x="320977" y="0"/>
                </a:lnTo>
                <a:lnTo>
                  <a:pt x="354443" y="13143"/>
                </a:lnTo>
                <a:lnTo>
                  <a:pt x="380256" y="44112"/>
                </a:lnTo>
                <a:lnTo>
                  <a:pt x="396628" y="92201"/>
                </a:lnTo>
                <a:lnTo>
                  <a:pt x="397723" y="99749"/>
                </a:lnTo>
                <a:lnTo>
                  <a:pt x="290996" y="99749"/>
                </a:lnTo>
                <a:lnTo>
                  <a:pt x="277613" y="116462"/>
                </a:lnTo>
                <a:lnTo>
                  <a:pt x="252990" y="151400"/>
                </a:lnTo>
                <a:lnTo>
                  <a:pt x="231264" y="188293"/>
                </a:lnTo>
                <a:lnTo>
                  <a:pt x="212651" y="226773"/>
                </a:lnTo>
                <a:lnTo>
                  <a:pt x="197213" y="266710"/>
                </a:lnTo>
                <a:lnTo>
                  <a:pt x="185105" y="307705"/>
                </a:lnTo>
                <a:lnTo>
                  <a:pt x="176367" y="349623"/>
                </a:lnTo>
                <a:lnTo>
                  <a:pt x="171087" y="392043"/>
                </a:lnTo>
                <a:lnTo>
                  <a:pt x="169748" y="413415"/>
                </a:lnTo>
                <a:lnTo>
                  <a:pt x="317277" y="413415"/>
                </a:lnTo>
                <a:lnTo>
                  <a:pt x="308863" y="426438"/>
                </a:lnTo>
                <a:lnTo>
                  <a:pt x="279627" y="465686"/>
                </a:lnTo>
                <a:lnTo>
                  <a:pt x="247012" y="502173"/>
                </a:lnTo>
                <a:lnTo>
                  <a:pt x="209841" y="529756"/>
                </a:lnTo>
                <a:lnTo>
                  <a:pt x="162306" y="548277"/>
                </a:lnTo>
                <a:lnTo>
                  <a:pt x="109967" y="560656"/>
                </a:lnTo>
                <a:lnTo>
                  <a:pt x="58385" y="569809"/>
                </a:lnTo>
                <a:lnTo>
                  <a:pt x="51277" y="570370"/>
                </a:lnTo>
                <a:close/>
              </a:path>
              <a:path w="402590" h="570864">
                <a:moveTo>
                  <a:pt x="317277" y="413415"/>
                </a:moveTo>
                <a:lnTo>
                  <a:pt x="169748" y="413415"/>
                </a:lnTo>
                <a:lnTo>
                  <a:pt x="215174" y="386232"/>
                </a:lnTo>
                <a:lnTo>
                  <a:pt x="251829" y="355922"/>
                </a:lnTo>
                <a:lnTo>
                  <a:pt x="279772" y="322330"/>
                </a:lnTo>
                <a:lnTo>
                  <a:pt x="299068" y="285302"/>
                </a:lnTo>
                <a:lnTo>
                  <a:pt x="309776" y="244685"/>
                </a:lnTo>
                <a:lnTo>
                  <a:pt x="311959" y="200323"/>
                </a:lnTo>
                <a:lnTo>
                  <a:pt x="305678" y="152062"/>
                </a:lnTo>
                <a:lnTo>
                  <a:pt x="290996" y="99749"/>
                </a:lnTo>
                <a:lnTo>
                  <a:pt x="397723" y="99749"/>
                </a:lnTo>
                <a:lnTo>
                  <a:pt x="398776" y="107011"/>
                </a:lnTo>
                <a:lnTo>
                  <a:pt x="400487" y="121865"/>
                </a:lnTo>
                <a:lnTo>
                  <a:pt x="401759" y="136763"/>
                </a:lnTo>
                <a:lnTo>
                  <a:pt x="402576" y="151400"/>
                </a:lnTo>
                <a:lnTo>
                  <a:pt x="402563" y="152062"/>
                </a:lnTo>
                <a:lnTo>
                  <a:pt x="397405" y="200375"/>
                </a:lnTo>
                <a:lnTo>
                  <a:pt x="387903" y="248389"/>
                </a:lnTo>
                <a:lnTo>
                  <a:pt x="374179" y="295371"/>
                </a:lnTo>
                <a:lnTo>
                  <a:pt x="356326" y="340942"/>
                </a:lnTo>
                <a:lnTo>
                  <a:pt x="334502" y="384749"/>
                </a:lnTo>
                <a:lnTo>
                  <a:pt x="322159" y="405858"/>
                </a:lnTo>
                <a:lnTo>
                  <a:pt x="317277" y="413415"/>
                </a:lnTo>
                <a:close/>
              </a:path>
            </a:pathLst>
          </a:custGeom>
          <a:solidFill>
            <a:srgbClr val="DAE7F2"/>
          </a:solidFill>
        </p:spPr>
        <p:txBody>
          <a:bodyPr wrap="square" lIns="0" tIns="0" rIns="0" bIns="0" rtlCol="0"/>
          <a:lstStyle/>
          <a:p>
            <a:endParaRPr sz="900"/>
          </a:p>
        </p:txBody>
      </p:sp>
      <p:sp>
        <p:nvSpPr>
          <p:cNvPr id="22" name="bk object 22"/>
          <p:cNvSpPr/>
          <p:nvPr/>
        </p:nvSpPr>
        <p:spPr>
          <a:xfrm>
            <a:off x="8530835" y="2815933"/>
            <a:ext cx="352743" cy="167640"/>
          </a:xfrm>
          <a:custGeom>
            <a:avLst/>
            <a:gdLst/>
            <a:ahLst/>
            <a:cxnLst/>
            <a:rect l="l" t="t" r="r" b="b"/>
            <a:pathLst>
              <a:path w="705484" h="335279">
                <a:moveTo>
                  <a:pt x="93355" y="334978"/>
                </a:moveTo>
                <a:lnTo>
                  <a:pt x="74963" y="328473"/>
                </a:lnTo>
                <a:lnTo>
                  <a:pt x="49481" y="319846"/>
                </a:lnTo>
                <a:lnTo>
                  <a:pt x="24339" y="307258"/>
                </a:lnTo>
                <a:lnTo>
                  <a:pt x="6967" y="288873"/>
                </a:lnTo>
                <a:lnTo>
                  <a:pt x="0" y="252093"/>
                </a:lnTo>
                <a:lnTo>
                  <a:pt x="13035" y="219569"/>
                </a:lnTo>
                <a:lnTo>
                  <a:pt x="70077" y="171855"/>
                </a:lnTo>
                <a:lnTo>
                  <a:pt x="114956" y="148212"/>
                </a:lnTo>
                <a:lnTo>
                  <a:pt x="160001" y="124969"/>
                </a:lnTo>
                <a:lnTo>
                  <a:pt x="205320" y="102528"/>
                </a:lnTo>
                <a:lnTo>
                  <a:pt x="251020" y="81290"/>
                </a:lnTo>
                <a:lnTo>
                  <a:pt x="297210" y="61657"/>
                </a:lnTo>
                <a:lnTo>
                  <a:pt x="343996" y="44028"/>
                </a:lnTo>
                <a:lnTo>
                  <a:pt x="391486" y="28806"/>
                </a:lnTo>
                <a:lnTo>
                  <a:pt x="439788" y="16391"/>
                </a:lnTo>
                <a:lnTo>
                  <a:pt x="489010" y="7184"/>
                </a:lnTo>
                <a:lnTo>
                  <a:pt x="539259" y="1587"/>
                </a:lnTo>
                <a:lnTo>
                  <a:pt x="590643" y="0"/>
                </a:lnTo>
                <a:lnTo>
                  <a:pt x="643269" y="2824"/>
                </a:lnTo>
                <a:lnTo>
                  <a:pt x="680659" y="12112"/>
                </a:lnTo>
                <a:lnTo>
                  <a:pt x="705333" y="49479"/>
                </a:lnTo>
                <a:lnTo>
                  <a:pt x="704546" y="59395"/>
                </a:lnTo>
                <a:lnTo>
                  <a:pt x="691315" y="96868"/>
                </a:lnTo>
                <a:lnTo>
                  <a:pt x="442014" y="98977"/>
                </a:lnTo>
                <a:lnTo>
                  <a:pt x="397767" y="102980"/>
                </a:lnTo>
                <a:lnTo>
                  <a:pt x="351134" y="112831"/>
                </a:lnTo>
                <a:lnTo>
                  <a:pt x="303194" y="128184"/>
                </a:lnTo>
                <a:lnTo>
                  <a:pt x="255023" y="148697"/>
                </a:lnTo>
                <a:lnTo>
                  <a:pt x="207701" y="174023"/>
                </a:lnTo>
                <a:lnTo>
                  <a:pt x="162303" y="203818"/>
                </a:lnTo>
                <a:lnTo>
                  <a:pt x="119909" y="237736"/>
                </a:lnTo>
                <a:lnTo>
                  <a:pt x="159681" y="248947"/>
                </a:lnTo>
                <a:lnTo>
                  <a:pt x="205072" y="252369"/>
                </a:lnTo>
                <a:lnTo>
                  <a:pt x="449667" y="252369"/>
                </a:lnTo>
                <a:lnTo>
                  <a:pt x="442573" y="255563"/>
                </a:lnTo>
                <a:lnTo>
                  <a:pt x="394758" y="274273"/>
                </a:lnTo>
                <a:lnTo>
                  <a:pt x="345889" y="290640"/>
                </a:lnTo>
                <a:lnTo>
                  <a:pt x="296271" y="304570"/>
                </a:lnTo>
                <a:lnTo>
                  <a:pt x="246208" y="315969"/>
                </a:lnTo>
                <a:lnTo>
                  <a:pt x="195701" y="324836"/>
                </a:lnTo>
                <a:lnTo>
                  <a:pt x="144750" y="331173"/>
                </a:lnTo>
                <a:lnTo>
                  <a:pt x="93355" y="334978"/>
                </a:lnTo>
                <a:close/>
              </a:path>
              <a:path w="705484" h="335279">
                <a:moveTo>
                  <a:pt x="449667" y="252369"/>
                </a:moveTo>
                <a:lnTo>
                  <a:pt x="205072" y="252369"/>
                </a:lnTo>
                <a:lnTo>
                  <a:pt x="254165" y="248617"/>
                </a:lnTo>
                <a:lnTo>
                  <a:pt x="305042" y="238306"/>
                </a:lnTo>
                <a:lnTo>
                  <a:pt x="355785" y="222052"/>
                </a:lnTo>
                <a:lnTo>
                  <a:pt x="404474" y="200468"/>
                </a:lnTo>
                <a:lnTo>
                  <a:pt x="449191" y="174171"/>
                </a:lnTo>
                <a:lnTo>
                  <a:pt x="488019" y="143775"/>
                </a:lnTo>
                <a:lnTo>
                  <a:pt x="519039" y="109895"/>
                </a:lnTo>
                <a:lnTo>
                  <a:pt x="482797" y="101167"/>
                </a:lnTo>
                <a:lnTo>
                  <a:pt x="442014" y="98977"/>
                </a:lnTo>
                <a:lnTo>
                  <a:pt x="689865" y="98977"/>
                </a:lnTo>
                <a:lnTo>
                  <a:pt x="661295" y="128064"/>
                </a:lnTo>
                <a:lnTo>
                  <a:pt x="608333" y="168172"/>
                </a:lnTo>
                <a:lnTo>
                  <a:pt x="535040" y="211112"/>
                </a:lnTo>
                <a:lnTo>
                  <a:pt x="489334" y="234509"/>
                </a:lnTo>
                <a:lnTo>
                  <a:pt x="449667" y="252369"/>
                </a:lnTo>
                <a:close/>
              </a:path>
            </a:pathLst>
          </a:custGeom>
          <a:solidFill>
            <a:srgbClr val="DAE7F2"/>
          </a:solidFill>
        </p:spPr>
        <p:txBody>
          <a:bodyPr wrap="square" lIns="0" tIns="0" rIns="0" bIns="0" rtlCol="0"/>
          <a:lstStyle/>
          <a:p>
            <a:endParaRPr sz="900"/>
          </a:p>
        </p:txBody>
      </p:sp>
      <p:sp>
        <p:nvSpPr>
          <p:cNvPr id="23" name="bk object 23"/>
          <p:cNvSpPr/>
          <p:nvPr/>
        </p:nvSpPr>
        <p:spPr>
          <a:xfrm>
            <a:off x="8148176" y="2260897"/>
            <a:ext cx="248603" cy="177483"/>
          </a:xfrm>
          <a:custGeom>
            <a:avLst/>
            <a:gdLst/>
            <a:ahLst/>
            <a:cxnLst/>
            <a:rect l="l" t="t" r="r" b="b"/>
            <a:pathLst>
              <a:path w="497205" h="354964">
                <a:moveTo>
                  <a:pt x="423326" y="354950"/>
                </a:moveTo>
                <a:lnTo>
                  <a:pt x="369183" y="350665"/>
                </a:lnTo>
                <a:lnTo>
                  <a:pt x="309232" y="340689"/>
                </a:lnTo>
                <a:lnTo>
                  <a:pt x="279515" y="334143"/>
                </a:lnTo>
                <a:lnTo>
                  <a:pt x="260679" y="330919"/>
                </a:lnTo>
                <a:lnTo>
                  <a:pt x="205844" y="314857"/>
                </a:lnTo>
                <a:lnTo>
                  <a:pt x="171151" y="299009"/>
                </a:lnTo>
                <a:lnTo>
                  <a:pt x="138513" y="279268"/>
                </a:lnTo>
                <a:lnTo>
                  <a:pt x="108348" y="255922"/>
                </a:lnTo>
                <a:lnTo>
                  <a:pt x="81073" y="229254"/>
                </a:lnTo>
                <a:lnTo>
                  <a:pt x="57027" y="199640"/>
                </a:lnTo>
                <a:lnTo>
                  <a:pt x="36551" y="167452"/>
                </a:lnTo>
                <a:lnTo>
                  <a:pt x="3944" y="107107"/>
                </a:lnTo>
                <a:lnTo>
                  <a:pt x="0" y="76099"/>
                </a:lnTo>
                <a:lnTo>
                  <a:pt x="16256" y="45929"/>
                </a:lnTo>
                <a:lnTo>
                  <a:pt x="39823" y="30599"/>
                </a:lnTo>
                <a:lnTo>
                  <a:pt x="64552" y="17834"/>
                </a:lnTo>
                <a:lnTo>
                  <a:pt x="90445" y="7635"/>
                </a:lnTo>
                <a:lnTo>
                  <a:pt x="117500" y="0"/>
                </a:lnTo>
                <a:lnTo>
                  <a:pt x="169374" y="10065"/>
                </a:lnTo>
                <a:lnTo>
                  <a:pt x="218187" y="22694"/>
                </a:lnTo>
                <a:lnTo>
                  <a:pt x="263856" y="38178"/>
                </a:lnTo>
                <a:lnTo>
                  <a:pt x="306301" y="56808"/>
                </a:lnTo>
                <a:lnTo>
                  <a:pt x="345439" y="78877"/>
                </a:lnTo>
                <a:lnTo>
                  <a:pt x="381190" y="104675"/>
                </a:lnTo>
                <a:lnTo>
                  <a:pt x="386746" y="109808"/>
                </a:lnTo>
                <a:lnTo>
                  <a:pt x="151934" y="109808"/>
                </a:lnTo>
                <a:lnTo>
                  <a:pt x="144153" y="109831"/>
                </a:lnTo>
                <a:lnTo>
                  <a:pt x="136380" y="110166"/>
                </a:lnTo>
                <a:lnTo>
                  <a:pt x="128613" y="110815"/>
                </a:lnTo>
                <a:lnTo>
                  <a:pt x="131783" y="117900"/>
                </a:lnTo>
                <a:lnTo>
                  <a:pt x="151644" y="151130"/>
                </a:lnTo>
                <a:lnTo>
                  <a:pt x="177615" y="179834"/>
                </a:lnTo>
                <a:lnTo>
                  <a:pt x="208705" y="202913"/>
                </a:lnTo>
                <a:lnTo>
                  <a:pt x="243705" y="219466"/>
                </a:lnTo>
                <a:lnTo>
                  <a:pt x="281253" y="228853"/>
                </a:lnTo>
                <a:lnTo>
                  <a:pt x="478849" y="230953"/>
                </a:lnTo>
                <a:lnTo>
                  <a:pt x="488672" y="251002"/>
                </a:lnTo>
                <a:lnTo>
                  <a:pt x="492647" y="261777"/>
                </a:lnTo>
                <a:lnTo>
                  <a:pt x="495372" y="272788"/>
                </a:lnTo>
                <a:lnTo>
                  <a:pt x="496847" y="284035"/>
                </a:lnTo>
                <a:lnTo>
                  <a:pt x="497073" y="295518"/>
                </a:lnTo>
                <a:lnTo>
                  <a:pt x="496058" y="306958"/>
                </a:lnTo>
                <a:lnTo>
                  <a:pt x="470243" y="349290"/>
                </a:lnTo>
                <a:lnTo>
                  <a:pt x="448205" y="353919"/>
                </a:lnTo>
                <a:lnTo>
                  <a:pt x="423326" y="354950"/>
                </a:lnTo>
                <a:close/>
              </a:path>
              <a:path w="497205" h="354964">
                <a:moveTo>
                  <a:pt x="478849" y="230953"/>
                </a:moveTo>
                <a:lnTo>
                  <a:pt x="312167" y="230953"/>
                </a:lnTo>
                <a:lnTo>
                  <a:pt x="319911" y="230716"/>
                </a:lnTo>
                <a:lnTo>
                  <a:pt x="327651" y="230173"/>
                </a:lnTo>
                <a:lnTo>
                  <a:pt x="328061" y="230173"/>
                </a:lnTo>
                <a:lnTo>
                  <a:pt x="324960" y="223021"/>
                </a:lnTo>
                <a:lnTo>
                  <a:pt x="305319" y="189470"/>
                </a:lnTo>
                <a:lnTo>
                  <a:pt x="279385" y="160511"/>
                </a:lnTo>
                <a:lnTo>
                  <a:pt x="248189" y="137300"/>
                </a:lnTo>
                <a:lnTo>
                  <a:pt x="212992" y="120778"/>
                </a:lnTo>
                <a:lnTo>
                  <a:pt x="175220" y="111613"/>
                </a:lnTo>
                <a:lnTo>
                  <a:pt x="151934" y="109808"/>
                </a:lnTo>
                <a:lnTo>
                  <a:pt x="386746" y="109808"/>
                </a:lnTo>
                <a:lnTo>
                  <a:pt x="413470" y="134495"/>
                </a:lnTo>
                <a:lnTo>
                  <a:pt x="442198" y="168628"/>
                </a:lnTo>
                <a:lnTo>
                  <a:pt x="467293" y="207367"/>
                </a:lnTo>
                <a:lnTo>
                  <a:pt x="478849" y="230953"/>
                </a:lnTo>
                <a:close/>
              </a:path>
            </a:pathLst>
          </a:custGeom>
          <a:solidFill>
            <a:srgbClr val="DAE7F2"/>
          </a:solidFill>
        </p:spPr>
        <p:txBody>
          <a:bodyPr wrap="square" lIns="0" tIns="0" rIns="0" bIns="0" rtlCol="0"/>
          <a:lstStyle/>
          <a:p>
            <a:endParaRPr sz="900"/>
          </a:p>
        </p:txBody>
      </p:sp>
      <p:sp>
        <p:nvSpPr>
          <p:cNvPr id="24" name="bk object 24"/>
          <p:cNvSpPr/>
          <p:nvPr/>
        </p:nvSpPr>
        <p:spPr>
          <a:xfrm>
            <a:off x="8005520" y="2759749"/>
            <a:ext cx="337503" cy="134620"/>
          </a:xfrm>
          <a:custGeom>
            <a:avLst/>
            <a:gdLst/>
            <a:ahLst/>
            <a:cxnLst/>
            <a:rect l="l" t="t" r="r" b="b"/>
            <a:pathLst>
              <a:path w="675005" h="269239">
                <a:moveTo>
                  <a:pt x="481615" y="269215"/>
                </a:moveTo>
                <a:lnTo>
                  <a:pt x="436971" y="268541"/>
                </a:lnTo>
                <a:lnTo>
                  <a:pt x="334202" y="259752"/>
                </a:lnTo>
                <a:lnTo>
                  <a:pt x="283044" y="253902"/>
                </a:lnTo>
                <a:lnTo>
                  <a:pt x="232640" y="245269"/>
                </a:lnTo>
                <a:lnTo>
                  <a:pt x="183442" y="232496"/>
                </a:lnTo>
                <a:lnTo>
                  <a:pt x="135902" y="214221"/>
                </a:lnTo>
                <a:lnTo>
                  <a:pt x="90474" y="189088"/>
                </a:lnTo>
                <a:lnTo>
                  <a:pt x="47610" y="155736"/>
                </a:lnTo>
                <a:lnTo>
                  <a:pt x="13255" y="117486"/>
                </a:lnTo>
                <a:lnTo>
                  <a:pt x="0" y="81606"/>
                </a:lnTo>
                <a:lnTo>
                  <a:pt x="5857" y="69953"/>
                </a:lnTo>
                <a:lnTo>
                  <a:pt x="30107" y="39806"/>
                </a:lnTo>
                <a:lnTo>
                  <a:pt x="62466" y="18605"/>
                </a:lnTo>
                <a:lnTo>
                  <a:pt x="113409" y="4914"/>
                </a:lnTo>
                <a:lnTo>
                  <a:pt x="152461" y="277"/>
                </a:lnTo>
                <a:lnTo>
                  <a:pt x="191785" y="0"/>
                </a:lnTo>
                <a:lnTo>
                  <a:pt x="231382" y="4081"/>
                </a:lnTo>
                <a:lnTo>
                  <a:pt x="280505" y="14198"/>
                </a:lnTo>
                <a:lnTo>
                  <a:pt x="329489" y="25040"/>
                </a:lnTo>
                <a:lnTo>
                  <a:pt x="378349" y="36505"/>
                </a:lnTo>
                <a:lnTo>
                  <a:pt x="475760" y="60891"/>
                </a:lnTo>
                <a:lnTo>
                  <a:pt x="545238" y="79174"/>
                </a:lnTo>
                <a:lnTo>
                  <a:pt x="231883" y="79174"/>
                </a:lnTo>
                <a:lnTo>
                  <a:pt x="184695" y="85176"/>
                </a:lnTo>
                <a:lnTo>
                  <a:pt x="136513" y="100796"/>
                </a:lnTo>
                <a:lnTo>
                  <a:pt x="145013" y="107196"/>
                </a:lnTo>
                <a:lnTo>
                  <a:pt x="153711" y="113302"/>
                </a:lnTo>
                <a:lnTo>
                  <a:pt x="190409" y="134746"/>
                </a:lnTo>
                <a:lnTo>
                  <a:pt x="229628" y="151127"/>
                </a:lnTo>
                <a:lnTo>
                  <a:pt x="270673" y="162156"/>
                </a:lnTo>
                <a:lnTo>
                  <a:pt x="312819" y="167637"/>
                </a:lnTo>
                <a:lnTo>
                  <a:pt x="334071" y="168261"/>
                </a:lnTo>
                <a:lnTo>
                  <a:pt x="586494" y="168261"/>
                </a:lnTo>
                <a:lnTo>
                  <a:pt x="577871" y="207934"/>
                </a:lnTo>
                <a:lnTo>
                  <a:pt x="554729" y="241147"/>
                </a:lnTo>
                <a:lnTo>
                  <a:pt x="521756" y="260828"/>
                </a:lnTo>
                <a:lnTo>
                  <a:pt x="481615" y="269215"/>
                </a:lnTo>
                <a:close/>
              </a:path>
              <a:path w="675005" h="269239">
                <a:moveTo>
                  <a:pt x="586494" y="168261"/>
                </a:moveTo>
                <a:lnTo>
                  <a:pt x="334071" y="168261"/>
                </a:lnTo>
                <a:lnTo>
                  <a:pt x="344708" y="168044"/>
                </a:lnTo>
                <a:lnTo>
                  <a:pt x="355319" y="167472"/>
                </a:lnTo>
                <a:lnTo>
                  <a:pt x="397421" y="161666"/>
                </a:lnTo>
                <a:lnTo>
                  <a:pt x="438380" y="150322"/>
                </a:lnTo>
                <a:lnTo>
                  <a:pt x="458203" y="142630"/>
                </a:lnTo>
                <a:lnTo>
                  <a:pt x="413716" y="122314"/>
                </a:lnTo>
                <a:lnTo>
                  <a:pt x="368992" y="104359"/>
                </a:lnTo>
                <a:lnTo>
                  <a:pt x="323880" y="90216"/>
                </a:lnTo>
                <a:lnTo>
                  <a:pt x="278227" y="81338"/>
                </a:lnTo>
                <a:lnTo>
                  <a:pt x="231883" y="79174"/>
                </a:lnTo>
                <a:lnTo>
                  <a:pt x="545238" y="79174"/>
                </a:lnTo>
                <a:lnTo>
                  <a:pt x="621329" y="99568"/>
                </a:lnTo>
                <a:lnTo>
                  <a:pt x="646398" y="108807"/>
                </a:lnTo>
                <a:lnTo>
                  <a:pt x="666285" y="124244"/>
                </a:lnTo>
                <a:lnTo>
                  <a:pt x="674865" y="148523"/>
                </a:lnTo>
                <a:lnTo>
                  <a:pt x="672284" y="158954"/>
                </a:lnTo>
                <a:lnTo>
                  <a:pt x="588516" y="158954"/>
                </a:lnTo>
                <a:lnTo>
                  <a:pt x="586494" y="168261"/>
                </a:lnTo>
                <a:close/>
              </a:path>
              <a:path w="675005" h="269239">
                <a:moveTo>
                  <a:pt x="666014" y="184289"/>
                </a:moveTo>
                <a:lnTo>
                  <a:pt x="588516" y="158954"/>
                </a:lnTo>
                <a:lnTo>
                  <a:pt x="672284" y="158954"/>
                </a:lnTo>
                <a:lnTo>
                  <a:pt x="666014" y="184289"/>
                </a:lnTo>
                <a:close/>
              </a:path>
            </a:pathLst>
          </a:custGeom>
          <a:solidFill>
            <a:srgbClr val="DAE7F2"/>
          </a:solidFill>
        </p:spPr>
        <p:txBody>
          <a:bodyPr wrap="square" lIns="0" tIns="0" rIns="0" bIns="0" rtlCol="0"/>
          <a:lstStyle/>
          <a:p>
            <a:endParaRPr sz="900"/>
          </a:p>
        </p:txBody>
      </p:sp>
      <p:sp>
        <p:nvSpPr>
          <p:cNvPr id="25" name="bk object 25"/>
          <p:cNvSpPr/>
          <p:nvPr/>
        </p:nvSpPr>
        <p:spPr>
          <a:xfrm>
            <a:off x="8616350" y="1978884"/>
            <a:ext cx="127952" cy="252413"/>
          </a:xfrm>
          <a:custGeom>
            <a:avLst/>
            <a:gdLst/>
            <a:ahLst/>
            <a:cxnLst/>
            <a:rect l="l" t="t" r="r" b="b"/>
            <a:pathLst>
              <a:path w="255905" h="504825">
                <a:moveTo>
                  <a:pt x="161780" y="504521"/>
                </a:moveTo>
                <a:lnTo>
                  <a:pt x="105514" y="488321"/>
                </a:lnTo>
                <a:lnTo>
                  <a:pt x="77673" y="436007"/>
                </a:lnTo>
                <a:lnTo>
                  <a:pt x="66629" y="404590"/>
                </a:lnTo>
                <a:lnTo>
                  <a:pt x="54504" y="373534"/>
                </a:lnTo>
                <a:lnTo>
                  <a:pt x="31993" y="310974"/>
                </a:lnTo>
                <a:lnTo>
                  <a:pt x="12828" y="241042"/>
                </a:lnTo>
                <a:lnTo>
                  <a:pt x="0" y="169675"/>
                </a:lnTo>
                <a:lnTo>
                  <a:pt x="58" y="118227"/>
                </a:lnTo>
                <a:lnTo>
                  <a:pt x="11318" y="74218"/>
                </a:lnTo>
                <a:lnTo>
                  <a:pt x="32615" y="38965"/>
                </a:lnTo>
                <a:lnTo>
                  <a:pt x="62784" y="13787"/>
                </a:lnTo>
                <a:lnTo>
                  <a:pt x="100659" y="0"/>
                </a:lnTo>
                <a:lnTo>
                  <a:pt x="139068" y="362"/>
                </a:lnTo>
                <a:lnTo>
                  <a:pt x="174504" y="15143"/>
                </a:lnTo>
                <a:lnTo>
                  <a:pt x="205299" y="42977"/>
                </a:lnTo>
                <a:lnTo>
                  <a:pt x="229786" y="82500"/>
                </a:lnTo>
                <a:lnTo>
                  <a:pt x="246297" y="132346"/>
                </a:lnTo>
                <a:lnTo>
                  <a:pt x="252188" y="174257"/>
                </a:lnTo>
                <a:lnTo>
                  <a:pt x="255831" y="216424"/>
                </a:lnTo>
                <a:lnTo>
                  <a:pt x="251083" y="267862"/>
                </a:lnTo>
                <a:lnTo>
                  <a:pt x="246450" y="319224"/>
                </a:lnTo>
                <a:lnTo>
                  <a:pt x="241478" y="370497"/>
                </a:lnTo>
                <a:lnTo>
                  <a:pt x="235710" y="421672"/>
                </a:lnTo>
                <a:lnTo>
                  <a:pt x="235769" y="426765"/>
                </a:lnTo>
                <a:lnTo>
                  <a:pt x="221217" y="469567"/>
                </a:lnTo>
                <a:lnTo>
                  <a:pt x="186296" y="498265"/>
                </a:lnTo>
                <a:lnTo>
                  <a:pt x="166845" y="504003"/>
                </a:lnTo>
                <a:lnTo>
                  <a:pt x="161780" y="504521"/>
                </a:lnTo>
                <a:close/>
              </a:path>
            </a:pathLst>
          </a:custGeom>
          <a:solidFill>
            <a:srgbClr val="DAE7F2"/>
          </a:solidFill>
        </p:spPr>
        <p:txBody>
          <a:bodyPr wrap="square" lIns="0" tIns="0" rIns="0" bIns="0" rtlCol="0"/>
          <a:lstStyle/>
          <a:p>
            <a:endParaRPr sz="900"/>
          </a:p>
        </p:txBody>
      </p:sp>
      <p:sp>
        <p:nvSpPr>
          <p:cNvPr id="26" name="bk object 26"/>
          <p:cNvSpPr/>
          <p:nvPr/>
        </p:nvSpPr>
        <p:spPr>
          <a:xfrm>
            <a:off x="8715284" y="3392954"/>
            <a:ext cx="174625" cy="260033"/>
          </a:xfrm>
          <a:custGeom>
            <a:avLst/>
            <a:gdLst/>
            <a:ahLst/>
            <a:cxnLst/>
            <a:rect l="l" t="t" r="r" b="b"/>
            <a:pathLst>
              <a:path w="349250" h="520065">
                <a:moveTo>
                  <a:pt x="116585" y="520045"/>
                </a:moveTo>
                <a:lnTo>
                  <a:pt x="78082" y="517159"/>
                </a:lnTo>
                <a:lnTo>
                  <a:pt x="40343" y="497388"/>
                </a:lnTo>
                <a:lnTo>
                  <a:pt x="6253" y="430068"/>
                </a:lnTo>
                <a:lnTo>
                  <a:pt x="0" y="388147"/>
                </a:lnTo>
                <a:lnTo>
                  <a:pt x="3558" y="360324"/>
                </a:lnTo>
                <a:lnTo>
                  <a:pt x="15283" y="305668"/>
                </a:lnTo>
                <a:lnTo>
                  <a:pt x="33096" y="252497"/>
                </a:lnTo>
                <a:lnTo>
                  <a:pt x="56662" y="201810"/>
                </a:lnTo>
                <a:lnTo>
                  <a:pt x="85835" y="153924"/>
                </a:lnTo>
                <a:lnTo>
                  <a:pt x="120066" y="109739"/>
                </a:lnTo>
                <a:lnTo>
                  <a:pt x="159142" y="69531"/>
                </a:lnTo>
                <a:lnTo>
                  <a:pt x="202328" y="34054"/>
                </a:lnTo>
                <a:lnTo>
                  <a:pt x="239068" y="11116"/>
                </a:lnTo>
                <a:lnTo>
                  <a:pt x="283145" y="0"/>
                </a:lnTo>
                <a:lnTo>
                  <a:pt x="313271" y="1123"/>
                </a:lnTo>
                <a:lnTo>
                  <a:pt x="336056" y="11489"/>
                </a:lnTo>
                <a:lnTo>
                  <a:pt x="348674" y="31586"/>
                </a:lnTo>
                <a:lnTo>
                  <a:pt x="348302" y="61902"/>
                </a:lnTo>
                <a:lnTo>
                  <a:pt x="338502" y="108173"/>
                </a:lnTo>
                <a:lnTo>
                  <a:pt x="333243" y="133224"/>
                </a:lnTo>
                <a:lnTo>
                  <a:pt x="233956" y="133224"/>
                </a:lnTo>
                <a:lnTo>
                  <a:pt x="192775" y="168914"/>
                </a:lnTo>
                <a:lnTo>
                  <a:pt x="165524" y="206651"/>
                </a:lnTo>
                <a:lnTo>
                  <a:pt x="148898" y="245817"/>
                </a:lnTo>
                <a:lnTo>
                  <a:pt x="139593" y="285798"/>
                </a:lnTo>
                <a:lnTo>
                  <a:pt x="134305" y="325977"/>
                </a:lnTo>
                <a:lnTo>
                  <a:pt x="129728" y="365738"/>
                </a:lnTo>
                <a:lnTo>
                  <a:pt x="259571" y="365738"/>
                </a:lnTo>
                <a:lnTo>
                  <a:pt x="254154" y="376646"/>
                </a:lnTo>
                <a:lnTo>
                  <a:pt x="228577" y="417264"/>
                </a:lnTo>
                <a:lnTo>
                  <a:pt x="197634" y="455959"/>
                </a:lnTo>
                <a:lnTo>
                  <a:pt x="172752" y="483910"/>
                </a:lnTo>
                <a:lnTo>
                  <a:pt x="146939" y="507117"/>
                </a:lnTo>
                <a:lnTo>
                  <a:pt x="116585" y="520045"/>
                </a:lnTo>
                <a:close/>
              </a:path>
              <a:path w="349250" h="520065">
                <a:moveTo>
                  <a:pt x="259571" y="365738"/>
                </a:moveTo>
                <a:lnTo>
                  <a:pt x="129728" y="365738"/>
                </a:lnTo>
                <a:lnTo>
                  <a:pt x="167391" y="332688"/>
                </a:lnTo>
                <a:lnTo>
                  <a:pt x="194669" y="293431"/>
                </a:lnTo>
                <a:lnTo>
                  <a:pt x="213544" y="247447"/>
                </a:lnTo>
                <a:lnTo>
                  <a:pt x="225999" y="194219"/>
                </a:lnTo>
                <a:lnTo>
                  <a:pt x="234014" y="133224"/>
                </a:lnTo>
                <a:lnTo>
                  <a:pt x="333243" y="133224"/>
                </a:lnTo>
                <a:lnTo>
                  <a:pt x="318364" y="200522"/>
                </a:lnTo>
                <a:lnTo>
                  <a:pt x="306470" y="246043"/>
                </a:lnTo>
                <a:lnTo>
                  <a:pt x="292322" y="290757"/>
                </a:lnTo>
                <a:lnTo>
                  <a:pt x="275143" y="334384"/>
                </a:lnTo>
                <a:lnTo>
                  <a:pt x="259571" y="365738"/>
                </a:lnTo>
                <a:close/>
              </a:path>
            </a:pathLst>
          </a:custGeom>
          <a:solidFill>
            <a:srgbClr val="DAE7F2"/>
          </a:solidFill>
        </p:spPr>
        <p:txBody>
          <a:bodyPr wrap="square" lIns="0" tIns="0" rIns="0" bIns="0" rtlCol="0"/>
          <a:lstStyle/>
          <a:p>
            <a:endParaRPr sz="900"/>
          </a:p>
        </p:txBody>
      </p:sp>
      <p:sp>
        <p:nvSpPr>
          <p:cNvPr id="27" name="bk object 27"/>
          <p:cNvSpPr/>
          <p:nvPr/>
        </p:nvSpPr>
        <p:spPr>
          <a:xfrm>
            <a:off x="9021373" y="2426765"/>
            <a:ext cx="122873" cy="260350"/>
          </a:xfrm>
          <a:custGeom>
            <a:avLst/>
            <a:gdLst/>
            <a:ahLst/>
            <a:cxnLst/>
            <a:rect l="l" t="t" r="r" b="b"/>
            <a:pathLst>
              <a:path w="245744" h="520700">
                <a:moveTo>
                  <a:pt x="38806" y="520503"/>
                </a:moveTo>
                <a:lnTo>
                  <a:pt x="17793" y="480956"/>
                </a:lnTo>
                <a:lnTo>
                  <a:pt x="4684" y="438069"/>
                </a:lnTo>
                <a:lnTo>
                  <a:pt x="0" y="393466"/>
                </a:lnTo>
                <a:lnTo>
                  <a:pt x="341" y="378542"/>
                </a:lnTo>
                <a:lnTo>
                  <a:pt x="7087" y="334205"/>
                </a:lnTo>
                <a:lnTo>
                  <a:pt x="22137" y="292026"/>
                </a:lnTo>
                <a:lnTo>
                  <a:pt x="49846" y="245070"/>
                </a:lnTo>
                <a:lnTo>
                  <a:pt x="78871" y="199027"/>
                </a:lnTo>
                <a:lnTo>
                  <a:pt x="109213" y="153899"/>
                </a:lnTo>
                <a:lnTo>
                  <a:pt x="140870" y="109684"/>
                </a:lnTo>
                <a:lnTo>
                  <a:pt x="173843" y="66384"/>
                </a:lnTo>
                <a:lnTo>
                  <a:pt x="208132" y="23997"/>
                </a:lnTo>
                <a:lnTo>
                  <a:pt x="243604" y="629"/>
                </a:lnTo>
                <a:lnTo>
                  <a:pt x="245255" y="0"/>
                </a:lnTo>
                <a:lnTo>
                  <a:pt x="245255" y="124047"/>
                </a:lnTo>
                <a:lnTo>
                  <a:pt x="239482" y="124047"/>
                </a:lnTo>
                <a:lnTo>
                  <a:pt x="232148" y="128074"/>
                </a:lnTo>
                <a:lnTo>
                  <a:pt x="197889" y="151937"/>
                </a:lnTo>
                <a:lnTo>
                  <a:pt x="168367" y="181462"/>
                </a:lnTo>
                <a:lnTo>
                  <a:pt x="144499" y="215737"/>
                </a:lnTo>
                <a:lnTo>
                  <a:pt x="127039" y="253681"/>
                </a:lnTo>
                <a:lnTo>
                  <a:pt x="116536" y="294098"/>
                </a:lnTo>
                <a:lnTo>
                  <a:pt x="113367" y="327375"/>
                </a:lnTo>
                <a:lnTo>
                  <a:pt x="113483" y="341584"/>
                </a:lnTo>
                <a:lnTo>
                  <a:pt x="113555" y="344099"/>
                </a:lnTo>
                <a:lnTo>
                  <a:pt x="245255" y="344099"/>
                </a:lnTo>
                <a:lnTo>
                  <a:pt x="245255" y="377209"/>
                </a:lnTo>
                <a:lnTo>
                  <a:pt x="191452" y="434103"/>
                </a:lnTo>
                <a:lnTo>
                  <a:pt x="155387" y="466515"/>
                </a:lnTo>
                <a:lnTo>
                  <a:pt x="117299" y="496923"/>
                </a:lnTo>
                <a:lnTo>
                  <a:pt x="82132" y="511741"/>
                </a:lnTo>
                <a:lnTo>
                  <a:pt x="60612" y="515732"/>
                </a:lnTo>
                <a:lnTo>
                  <a:pt x="38806" y="520503"/>
                </a:lnTo>
                <a:close/>
              </a:path>
              <a:path w="245744" h="520700">
                <a:moveTo>
                  <a:pt x="245255" y="143645"/>
                </a:moveTo>
                <a:lnTo>
                  <a:pt x="243261" y="135450"/>
                </a:lnTo>
                <a:lnTo>
                  <a:pt x="241527" y="129701"/>
                </a:lnTo>
                <a:lnTo>
                  <a:pt x="239482" y="124047"/>
                </a:lnTo>
                <a:lnTo>
                  <a:pt x="245255" y="124047"/>
                </a:lnTo>
                <a:lnTo>
                  <a:pt x="245255" y="143645"/>
                </a:lnTo>
                <a:close/>
              </a:path>
              <a:path w="245744" h="520700">
                <a:moveTo>
                  <a:pt x="245255" y="344099"/>
                </a:moveTo>
                <a:lnTo>
                  <a:pt x="113555" y="344099"/>
                </a:lnTo>
                <a:lnTo>
                  <a:pt x="119465" y="342999"/>
                </a:lnTo>
                <a:lnTo>
                  <a:pt x="125299" y="341584"/>
                </a:lnTo>
                <a:lnTo>
                  <a:pt x="169419" y="322894"/>
                </a:lnTo>
                <a:lnTo>
                  <a:pt x="202257" y="296786"/>
                </a:lnTo>
                <a:lnTo>
                  <a:pt x="230419" y="258010"/>
                </a:lnTo>
                <a:lnTo>
                  <a:pt x="245092" y="218700"/>
                </a:lnTo>
                <a:lnTo>
                  <a:pt x="245255" y="217872"/>
                </a:lnTo>
                <a:lnTo>
                  <a:pt x="245255" y="344099"/>
                </a:lnTo>
                <a:close/>
              </a:path>
            </a:pathLst>
          </a:custGeom>
          <a:solidFill>
            <a:srgbClr val="DAE7F2"/>
          </a:solidFill>
        </p:spPr>
        <p:txBody>
          <a:bodyPr wrap="square" lIns="0" tIns="0" rIns="0" bIns="0" rtlCol="0"/>
          <a:lstStyle/>
          <a:p>
            <a:endParaRPr sz="900"/>
          </a:p>
        </p:txBody>
      </p:sp>
      <p:sp>
        <p:nvSpPr>
          <p:cNvPr id="28" name="bk object 28"/>
          <p:cNvSpPr/>
          <p:nvPr/>
        </p:nvSpPr>
        <p:spPr>
          <a:xfrm>
            <a:off x="8808779" y="2943636"/>
            <a:ext cx="158115" cy="314643"/>
          </a:xfrm>
          <a:custGeom>
            <a:avLst/>
            <a:gdLst/>
            <a:ahLst/>
            <a:cxnLst/>
            <a:rect l="l" t="t" r="r" b="b"/>
            <a:pathLst>
              <a:path w="316230" h="629284">
                <a:moveTo>
                  <a:pt x="79366" y="628741"/>
                </a:moveTo>
                <a:lnTo>
                  <a:pt x="29503" y="611711"/>
                </a:lnTo>
                <a:lnTo>
                  <a:pt x="1850" y="555729"/>
                </a:lnTo>
                <a:lnTo>
                  <a:pt x="0" y="521781"/>
                </a:lnTo>
                <a:lnTo>
                  <a:pt x="3358" y="473048"/>
                </a:lnTo>
                <a:lnTo>
                  <a:pt x="10059" y="424901"/>
                </a:lnTo>
                <a:lnTo>
                  <a:pt x="20102" y="377339"/>
                </a:lnTo>
                <a:lnTo>
                  <a:pt x="33488" y="330362"/>
                </a:lnTo>
                <a:lnTo>
                  <a:pt x="50072" y="284417"/>
                </a:lnTo>
                <a:lnTo>
                  <a:pt x="69710" y="239951"/>
                </a:lnTo>
                <a:lnTo>
                  <a:pt x="92401" y="196965"/>
                </a:lnTo>
                <a:lnTo>
                  <a:pt x="118147" y="155457"/>
                </a:lnTo>
                <a:lnTo>
                  <a:pt x="140016" y="118176"/>
                </a:lnTo>
                <a:lnTo>
                  <a:pt x="162775" y="80869"/>
                </a:lnTo>
                <a:lnTo>
                  <a:pt x="189953" y="46658"/>
                </a:lnTo>
                <a:lnTo>
                  <a:pt x="225078" y="18661"/>
                </a:lnTo>
                <a:lnTo>
                  <a:pt x="271681" y="0"/>
                </a:lnTo>
                <a:lnTo>
                  <a:pt x="279814" y="10713"/>
                </a:lnTo>
                <a:lnTo>
                  <a:pt x="299497" y="45724"/>
                </a:lnTo>
                <a:lnTo>
                  <a:pt x="311655" y="84006"/>
                </a:lnTo>
                <a:lnTo>
                  <a:pt x="315770" y="124027"/>
                </a:lnTo>
                <a:lnTo>
                  <a:pt x="315307" y="137408"/>
                </a:lnTo>
                <a:lnTo>
                  <a:pt x="313924" y="150789"/>
                </a:lnTo>
                <a:lnTo>
                  <a:pt x="311638" y="164046"/>
                </a:lnTo>
                <a:lnTo>
                  <a:pt x="308466" y="177054"/>
                </a:lnTo>
                <a:lnTo>
                  <a:pt x="308244" y="177749"/>
                </a:lnTo>
                <a:lnTo>
                  <a:pt x="222082" y="177749"/>
                </a:lnTo>
                <a:lnTo>
                  <a:pt x="212935" y="185564"/>
                </a:lnTo>
                <a:lnTo>
                  <a:pt x="179140" y="219742"/>
                </a:lnTo>
                <a:lnTo>
                  <a:pt x="150222" y="258137"/>
                </a:lnTo>
                <a:lnTo>
                  <a:pt x="126703" y="300058"/>
                </a:lnTo>
                <a:lnTo>
                  <a:pt x="109005" y="344753"/>
                </a:lnTo>
                <a:lnTo>
                  <a:pt x="97447" y="391414"/>
                </a:lnTo>
                <a:lnTo>
                  <a:pt x="92238" y="439204"/>
                </a:lnTo>
                <a:lnTo>
                  <a:pt x="92096" y="464387"/>
                </a:lnTo>
                <a:lnTo>
                  <a:pt x="92557" y="475262"/>
                </a:lnTo>
                <a:lnTo>
                  <a:pt x="93470" y="487261"/>
                </a:lnTo>
                <a:lnTo>
                  <a:pt x="94783" y="499208"/>
                </a:lnTo>
                <a:lnTo>
                  <a:pt x="96497" y="511105"/>
                </a:lnTo>
                <a:lnTo>
                  <a:pt x="98612" y="522951"/>
                </a:lnTo>
                <a:lnTo>
                  <a:pt x="199415" y="522951"/>
                </a:lnTo>
                <a:lnTo>
                  <a:pt x="196438" y="530762"/>
                </a:lnTo>
                <a:lnTo>
                  <a:pt x="190074" y="544462"/>
                </a:lnTo>
                <a:lnTo>
                  <a:pt x="182752" y="557675"/>
                </a:lnTo>
                <a:lnTo>
                  <a:pt x="174472" y="570402"/>
                </a:lnTo>
                <a:lnTo>
                  <a:pt x="170469" y="577831"/>
                </a:lnTo>
                <a:lnTo>
                  <a:pt x="142396" y="608737"/>
                </a:lnTo>
                <a:lnTo>
                  <a:pt x="104427" y="626094"/>
                </a:lnTo>
                <a:lnTo>
                  <a:pt x="87745" y="628537"/>
                </a:lnTo>
                <a:lnTo>
                  <a:pt x="79366" y="628741"/>
                </a:lnTo>
                <a:close/>
              </a:path>
              <a:path w="316230" h="629284">
                <a:moveTo>
                  <a:pt x="199415" y="522951"/>
                </a:moveTo>
                <a:lnTo>
                  <a:pt x="98612" y="522951"/>
                </a:lnTo>
                <a:lnTo>
                  <a:pt x="122100" y="483113"/>
                </a:lnTo>
                <a:lnTo>
                  <a:pt x="143338" y="442184"/>
                </a:lnTo>
                <a:lnTo>
                  <a:pt x="162327" y="400163"/>
                </a:lnTo>
                <a:lnTo>
                  <a:pt x="179067" y="357051"/>
                </a:lnTo>
                <a:lnTo>
                  <a:pt x="193467" y="313101"/>
                </a:lnTo>
                <a:lnTo>
                  <a:pt x="205436" y="268567"/>
                </a:lnTo>
                <a:lnTo>
                  <a:pt x="214975" y="223450"/>
                </a:lnTo>
                <a:lnTo>
                  <a:pt x="222082" y="177749"/>
                </a:lnTo>
                <a:lnTo>
                  <a:pt x="308244" y="177749"/>
                </a:lnTo>
                <a:lnTo>
                  <a:pt x="304407" y="189813"/>
                </a:lnTo>
                <a:lnTo>
                  <a:pt x="299463" y="202323"/>
                </a:lnTo>
                <a:lnTo>
                  <a:pt x="284824" y="255119"/>
                </a:lnTo>
                <a:lnTo>
                  <a:pt x="269164" y="307654"/>
                </a:lnTo>
                <a:lnTo>
                  <a:pt x="252760" y="359997"/>
                </a:lnTo>
                <a:lnTo>
                  <a:pt x="235888" y="412218"/>
                </a:lnTo>
                <a:lnTo>
                  <a:pt x="218824" y="464387"/>
                </a:lnTo>
                <a:lnTo>
                  <a:pt x="201845" y="516574"/>
                </a:lnTo>
                <a:lnTo>
                  <a:pt x="199415" y="522951"/>
                </a:lnTo>
                <a:close/>
              </a:path>
            </a:pathLst>
          </a:custGeom>
          <a:solidFill>
            <a:srgbClr val="DAE7F2"/>
          </a:solidFill>
        </p:spPr>
        <p:txBody>
          <a:bodyPr wrap="square" lIns="0" tIns="0" rIns="0" bIns="0" rtlCol="0"/>
          <a:lstStyle/>
          <a:p>
            <a:endParaRPr sz="900"/>
          </a:p>
        </p:txBody>
      </p:sp>
      <p:sp>
        <p:nvSpPr>
          <p:cNvPr id="29" name="bk object 29"/>
          <p:cNvSpPr/>
          <p:nvPr/>
        </p:nvSpPr>
        <p:spPr>
          <a:xfrm>
            <a:off x="8992581" y="2152000"/>
            <a:ext cx="151448" cy="227648"/>
          </a:xfrm>
          <a:custGeom>
            <a:avLst/>
            <a:gdLst/>
            <a:ahLst/>
            <a:cxnLst/>
            <a:rect l="l" t="t" r="r" b="b"/>
            <a:pathLst>
              <a:path w="302894" h="455295">
                <a:moveTo>
                  <a:pt x="49703" y="455292"/>
                </a:moveTo>
                <a:lnTo>
                  <a:pt x="21545" y="448245"/>
                </a:lnTo>
                <a:lnTo>
                  <a:pt x="4738" y="426520"/>
                </a:lnTo>
                <a:lnTo>
                  <a:pt x="0" y="389634"/>
                </a:lnTo>
                <a:lnTo>
                  <a:pt x="680" y="365938"/>
                </a:lnTo>
                <a:lnTo>
                  <a:pt x="5252" y="318857"/>
                </a:lnTo>
                <a:lnTo>
                  <a:pt x="14087" y="272288"/>
                </a:lnTo>
                <a:lnTo>
                  <a:pt x="27076" y="226805"/>
                </a:lnTo>
                <a:lnTo>
                  <a:pt x="44166" y="182595"/>
                </a:lnTo>
                <a:lnTo>
                  <a:pt x="65146" y="140203"/>
                </a:lnTo>
                <a:lnTo>
                  <a:pt x="89930" y="99804"/>
                </a:lnTo>
                <a:lnTo>
                  <a:pt x="118213" y="61895"/>
                </a:lnTo>
                <a:lnTo>
                  <a:pt x="133647" y="43906"/>
                </a:lnTo>
                <a:lnTo>
                  <a:pt x="137809" y="38642"/>
                </a:lnTo>
                <a:lnTo>
                  <a:pt x="169192" y="13812"/>
                </a:lnTo>
                <a:lnTo>
                  <a:pt x="207165" y="1193"/>
                </a:lnTo>
                <a:lnTo>
                  <a:pt x="227212" y="0"/>
                </a:lnTo>
                <a:lnTo>
                  <a:pt x="233884" y="378"/>
                </a:lnTo>
                <a:lnTo>
                  <a:pt x="272554" y="10661"/>
                </a:lnTo>
                <a:lnTo>
                  <a:pt x="302838" y="125642"/>
                </a:lnTo>
                <a:lnTo>
                  <a:pt x="189270" y="125642"/>
                </a:lnTo>
                <a:lnTo>
                  <a:pt x="124172" y="266063"/>
                </a:lnTo>
                <a:lnTo>
                  <a:pt x="293561" y="266063"/>
                </a:lnTo>
                <a:lnTo>
                  <a:pt x="292235" y="268800"/>
                </a:lnTo>
                <a:lnTo>
                  <a:pt x="266357" y="312197"/>
                </a:lnTo>
                <a:lnTo>
                  <a:pt x="234743" y="351609"/>
                </a:lnTo>
                <a:lnTo>
                  <a:pt x="197996" y="386283"/>
                </a:lnTo>
                <a:lnTo>
                  <a:pt x="156821" y="415555"/>
                </a:lnTo>
                <a:lnTo>
                  <a:pt x="112003" y="438867"/>
                </a:lnTo>
                <a:lnTo>
                  <a:pt x="88493" y="448143"/>
                </a:lnTo>
                <a:lnTo>
                  <a:pt x="49703" y="455292"/>
                </a:lnTo>
                <a:close/>
              </a:path>
              <a:path w="302894" h="455295">
                <a:moveTo>
                  <a:pt x="293561" y="266063"/>
                </a:moveTo>
                <a:lnTo>
                  <a:pt x="124172" y="266063"/>
                </a:lnTo>
                <a:lnTo>
                  <a:pt x="179618" y="246612"/>
                </a:lnTo>
                <a:lnTo>
                  <a:pt x="211543" y="227369"/>
                </a:lnTo>
                <a:lnTo>
                  <a:pt x="222255" y="203809"/>
                </a:lnTo>
                <a:lnTo>
                  <a:pt x="214062" y="171408"/>
                </a:lnTo>
                <a:lnTo>
                  <a:pt x="189270" y="125642"/>
                </a:lnTo>
                <a:lnTo>
                  <a:pt x="302838" y="125642"/>
                </a:lnTo>
                <a:lnTo>
                  <a:pt x="302838" y="245920"/>
                </a:lnTo>
                <a:lnTo>
                  <a:pt x="297744" y="257431"/>
                </a:lnTo>
                <a:lnTo>
                  <a:pt x="293561" y="266063"/>
                </a:lnTo>
                <a:close/>
              </a:path>
            </a:pathLst>
          </a:custGeom>
          <a:solidFill>
            <a:srgbClr val="DAE7F2"/>
          </a:solidFill>
        </p:spPr>
        <p:txBody>
          <a:bodyPr wrap="square" lIns="0" tIns="0" rIns="0" bIns="0" rtlCol="0"/>
          <a:lstStyle/>
          <a:p>
            <a:endParaRPr sz="900"/>
          </a:p>
        </p:txBody>
      </p:sp>
      <p:sp>
        <p:nvSpPr>
          <p:cNvPr id="30" name="bk object 30"/>
          <p:cNvSpPr/>
          <p:nvPr/>
        </p:nvSpPr>
        <p:spPr>
          <a:xfrm>
            <a:off x="9143223" y="2810255"/>
            <a:ext cx="953" cy="18415"/>
          </a:xfrm>
          <a:custGeom>
            <a:avLst/>
            <a:gdLst/>
            <a:ahLst/>
            <a:cxnLst/>
            <a:rect l="l" t="t" r="r" b="b"/>
            <a:pathLst>
              <a:path w="1905" h="36829">
                <a:moveTo>
                  <a:pt x="1554" y="36371"/>
                </a:moveTo>
                <a:lnTo>
                  <a:pt x="0" y="25989"/>
                </a:lnTo>
                <a:lnTo>
                  <a:pt x="1554" y="0"/>
                </a:lnTo>
                <a:lnTo>
                  <a:pt x="1554" y="36371"/>
                </a:lnTo>
                <a:close/>
              </a:path>
            </a:pathLst>
          </a:custGeom>
          <a:solidFill>
            <a:srgbClr val="DAE7F2"/>
          </a:solidFill>
        </p:spPr>
        <p:txBody>
          <a:bodyPr wrap="square" lIns="0" tIns="0" rIns="0" bIns="0" rtlCol="0"/>
          <a:lstStyle/>
          <a:p>
            <a:endParaRPr sz="900"/>
          </a:p>
        </p:txBody>
      </p:sp>
      <p:sp>
        <p:nvSpPr>
          <p:cNvPr id="31" name="bk object 31"/>
          <p:cNvSpPr/>
          <p:nvPr/>
        </p:nvSpPr>
        <p:spPr>
          <a:xfrm>
            <a:off x="9061100" y="2903746"/>
            <a:ext cx="83185" cy="180023"/>
          </a:xfrm>
          <a:custGeom>
            <a:avLst/>
            <a:gdLst/>
            <a:ahLst/>
            <a:cxnLst/>
            <a:rect l="l" t="t" r="r" b="b"/>
            <a:pathLst>
              <a:path w="166369" h="360045">
                <a:moveTo>
                  <a:pt x="165798" y="359563"/>
                </a:moveTo>
                <a:lnTo>
                  <a:pt x="102822" y="308300"/>
                </a:lnTo>
                <a:lnTo>
                  <a:pt x="65683" y="276720"/>
                </a:lnTo>
                <a:lnTo>
                  <a:pt x="31313" y="235060"/>
                </a:lnTo>
                <a:lnTo>
                  <a:pt x="8258" y="186074"/>
                </a:lnTo>
                <a:lnTo>
                  <a:pt x="0" y="150926"/>
                </a:lnTo>
                <a:lnTo>
                  <a:pt x="2617" y="116182"/>
                </a:lnTo>
                <a:lnTo>
                  <a:pt x="21041" y="50389"/>
                </a:lnTo>
                <a:lnTo>
                  <a:pt x="43203" y="13740"/>
                </a:lnTo>
                <a:lnTo>
                  <a:pt x="82117" y="0"/>
                </a:lnTo>
                <a:lnTo>
                  <a:pt x="90440" y="354"/>
                </a:lnTo>
                <a:lnTo>
                  <a:pt x="140781" y="26419"/>
                </a:lnTo>
                <a:lnTo>
                  <a:pt x="165798" y="49911"/>
                </a:lnTo>
                <a:lnTo>
                  <a:pt x="165798" y="116640"/>
                </a:lnTo>
                <a:lnTo>
                  <a:pt x="116042" y="116640"/>
                </a:lnTo>
                <a:lnTo>
                  <a:pt x="89371" y="135480"/>
                </a:lnTo>
                <a:lnTo>
                  <a:pt x="95488" y="173463"/>
                </a:lnTo>
                <a:lnTo>
                  <a:pt x="112812" y="207810"/>
                </a:lnTo>
                <a:lnTo>
                  <a:pt x="139714" y="235305"/>
                </a:lnTo>
                <a:lnTo>
                  <a:pt x="165798" y="250283"/>
                </a:lnTo>
                <a:lnTo>
                  <a:pt x="165798" y="359563"/>
                </a:lnTo>
                <a:close/>
              </a:path>
              <a:path w="166369" h="360045">
                <a:moveTo>
                  <a:pt x="165798" y="182485"/>
                </a:moveTo>
                <a:lnTo>
                  <a:pt x="116042" y="116640"/>
                </a:lnTo>
                <a:lnTo>
                  <a:pt x="165798" y="116640"/>
                </a:lnTo>
                <a:lnTo>
                  <a:pt x="165798" y="182485"/>
                </a:lnTo>
                <a:close/>
              </a:path>
            </a:pathLst>
          </a:custGeom>
          <a:solidFill>
            <a:srgbClr val="DAE7F2"/>
          </a:solidFill>
        </p:spPr>
        <p:txBody>
          <a:bodyPr wrap="square" lIns="0" tIns="0" rIns="0" bIns="0" rtlCol="0"/>
          <a:lstStyle/>
          <a:p>
            <a:endParaRPr sz="900"/>
          </a:p>
        </p:txBody>
      </p:sp>
      <p:sp>
        <p:nvSpPr>
          <p:cNvPr id="32" name="bk object 32"/>
          <p:cNvSpPr/>
          <p:nvPr/>
        </p:nvSpPr>
        <p:spPr>
          <a:xfrm>
            <a:off x="8505335" y="2225430"/>
            <a:ext cx="191770" cy="226378"/>
          </a:xfrm>
          <a:custGeom>
            <a:avLst/>
            <a:gdLst/>
            <a:ahLst/>
            <a:cxnLst/>
            <a:rect l="l" t="t" r="r" b="b"/>
            <a:pathLst>
              <a:path w="383540" h="452754">
                <a:moveTo>
                  <a:pt x="254882" y="452161"/>
                </a:moveTo>
                <a:lnTo>
                  <a:pt x="219644" y="433947"/>
                </a:lnTo>
                <a:lnTo>
                  <a:pt x="158174" y="384090"/>
                </a:lnTo>
                <a:lnTo>
                  <a:pt x="127994" y="356158"/>
                </a:lnTo>
                <a:lnTo>
                  <a:pt x="100320" y="325632"/>
                </a:lnTo>
                <a:lnTo>
                  <a:pt x="75473" y="292862"/>
                </a:lnTo>
                <a:lnTo>
                  <a:pt x="53547" y="257975"/>
                </a:lnTo>
                <a:lnTo>
                  <a:pt x="34795" y="221372"/>
                </a:lnTo>
                <a:lnTo>
                  <a:pt x="19289" y="183193"/>
                </a:lnTo>
                <a:lnTo>
                  <a:pt x="7206" y="143880"/>
                </a:lnTo>
                <a:lnTo>
                  <a:pt x="0" y="95366"/>
                </a:lnTo>
                <a:lnTo>
                  <a:pt x="1031" y="81180"/>
                </a:lnTo>
                <a:lnTo>
                  <a:pt x="12888" y="40023"/>
                </a:lnTo>
                <a:lnTo>
                  <a:pt x="57865" y="0"/>
                </a:lnTo>
                <a:lnTo>
                  <a:pt x="88330" y="3603"/>
                </a:lnTo>
                <a:lnTo>
                  <a:pt x="144648" y="43492"/>
                </a:lnTo>
                <a:lnTo>
                  <a:pt x="175192" y="77441"/>
                </a:lnTo>
                <a:lnTo>
                  <a:pt x="383459" y="388752"/>
                </a:lnTo>
                <a:lnTo>
                  <a:pt x="328369" y="430164"/>
                </a:lnTo>
                <a:lnTo>
                  <a:pt x="288317" y="451100"/>
                </a:lnTo>
                <a:lnTo>
                  <a:pt x="254882" y="452161"/>
                </a:lnTo>
                <a:close/>
              </a:path>
            </a:pathLst>
          </a:custGeom>
          <a:solidFill>
            <a:srgbClr val="DAE7F2"/>
          </a:solidFill>
        </p:spPr>
        <p:txBody>
          <a:bodyPr wrap="square" lIns="0" tIns="0" rIns="0" bIns="0" rtlCol="0"/>
          <a:lstStyle/>
          <a:p>
            <a:endParaRPr sz="900"/>
          </a:p>
        </p:txBody>
      </p:sp>
      <p:sp>
        <p:nvSpPr>
          <p:cNvPr id="33" name="bk object 33"/>
          <p:cNvSpPr/>
          <p:nvPr/>
        </p:nvSpPr>
        <p:spPr>
          <a:xfrm>
            <a:off x="8468256" y="3320696"/>
            <a:ext cx="213995" cy="219710"/>
          </a:xfrm>
          <a:custGeom>
            <a:avLst/>
            <a:gdLst/>
            <a:ahLst/>
            <a:cxnLst/>
            <a:rect l="l" t="t" r="r" b="b"/>
            <a:pathLst>
              <a:path w="427990" h="439420">
                <a:moveTo>
                  <a:pt x="69073" y="439051"/>
                </a:moveTo>
                <a:lnTo>
                  <a:pt x="46893" y="437909"/>
                </a:lnTo>
                <a:lnTo>
                  <a:pt x="23200" y="434133"/>
                </a:lnTo>
                <a:lnTo>
                  <a:pt x="0" y="431268"/>
                </a:lnTo>
                <a:lnTo>
                  <a:pt x="738" y="410775"/>
                </a:lnTo>
                <a:lnTo>
                  <a:pt x="760" y="387883"/>
                </a:lnTo>
                <a:lnTo>
                  <a:pt x="2944" y="367782"/>
                </a:lnTo>
                <a:lnTo>
                  <a:pt x="45828" y="311965"/>
                </a:lnTo>
                <a:lnTo>
                  <a:pt x="81619" y="271880"/>
                </a:lnTo>
                <a:lnTo>
                  <a:pt x="117778" y="232113"/>
                </a:lnTo>
                <a:lnTo>
                  <a:pt x="154417" y="192807"/>
                </a:lnTo>
                <a:lnTo>
                  <a:pt x="191651" y="154108"/>
                </a:lnTo>
                <a:lnTo>
                  <a:pt x="229590" y="116158"/>
                </a:lnTo>
                <a:lnTo>
                  <a:pt x="268347" y="79103"/>
                </a:lnTo>
                <a:lnTo>
                  <a:pt x="275906" y="70506"/>
                </a:lnTo>
                <a:lnTo>
                  <a:pt x="310224" y="40405"/>
                </a:lnTo>
                <a:lnTo>
                  <a:pt x="349994" y="18003"/>
                </a:lnTo>
                <a:lnTo>
                  <a:pt x="393519" y="4258"/>
                </a:lnTo>
                <a:lnTo>
                  <a:pt x="427496" y="0"/>
                </a:lnTo>
                <a:lnTo>
                  <a:pt x="425964" y="56367"/>
                </a:lnTo>
                <a:lnTo>
                  <a:pt x="419606" y="109346"/>
                </a:lnTo>
                <a:lnTo>
                  <a:pt x="407186" y="158609"/>
                </a:lnTo>
                <a:lnTo>
                  <a:pt x="387463" y="203831"/>
                </a:lnTo>
                <a:lnTo>
                  <a:pt x="359202" y="244684"/>
                </a:lnTo>
                <a:lnTo>
                  <a:pt x="321163" y="280842"/>
                </a:lnTo>
                <a:lnTo>
                  <a:pt x="283757" y="308658"/>
                </a:lnTo>
                <a:lnTo>
                  <a:pt x="245752" y="335559"/>
                </a:lnTo>
                <a:lnTo>
                  <a:pt x="207147" y="361546"/>
                </a:lnTo>
                <a:lnTo>
                  <a:pt x="167942" y="386618"/>
                </a:lnTo>
                <a:lnTo>
                  <a:pt x="128138" y="410775"/>
                </a:lnTo>
                <a:lnTo>
                  <a:pt x="87733" y="434018"/>
                </a:lnTo>
                <a:lnTo>
                  <a:pt x="69073" y="439051"/>
                </a:lnTo>
                <a:close/>
              </a:path>
            </a:pathLst>
          </a:custGeom>
          <a:solidFill>
            <a:srgbClr val="DAE7F2"/>
          </a:solidFill>
        </p:spPr>
        <p:txBody>
          <a:bodyPr wrap="square" lIns="0" tIns="0" rIns="0" bIns="0" rtlCol="0"/>
          <a:lstStyle/>
          <a:p>
            <a:endParaRPr sz="900"/>
          </a:p>
        </p:txBody>
      </p:sp>
      <p:sp>
        <p:nvSpPr>
          <p:cNvPr id="34" name="bk object 34"/>
          <p:cNvSpPr/>
          <p:nvPr/>
        </p:nvSpPr>
        <p:spPr>
          <a:xfrm>
            <a:off x="8794132" y="2309297"/>
            <a:ext cx="101283" cy="252730"/>
          </a:xfrm>
          <a:custGeom>
            <a:avLst/>
            <a:gdLst/>
            <a:ahLst/>
            <a:cxnLst/>
            <a:rect l="l" t="t" r="r" b="b"/>
            <a:pathLst>
              <a:path w="202565" h="505460">
                <a:moveTo>
                  <a:pt x="112052" y="505273"/>
                </a:moveTo>
                <a:lnTo>
                  <a:pt x="65473" y="472364"/>
                </a:lnTo>
                <a:lnTo>
                  <a:pt x="40085" y="423231"/>
                </a:lnTo>
                <a:lnTo>
                  <a:pt x="23881" y="378839"/>
                </a:lnTo>
                <a:lnTo>
                  <a:pt x="11753" y="333061"/>
                </a:lnTo>
                <a:lnTo>
                  <a:pt x="3851" y="286468"/>
                </a:lnTo>
                <a:lnTo>
                  <a:pt x="208" y="239250"/>
                </a:lnTo>
                <a:lnTo>
                  <a:pt x="0" y="215615"/>
                </a:lnTo>
                <a:lnTo>
                  <a:pt x="869" y="191996"/>
                </a:lnTo>
                <a:lnTo>
                  <a:pt x="5832" y="144899"/>
                </a:lnTo>
                <a:lnTo>
                  <a:pt x="15035" y="98544"/>
                </a:lnTo>
                <a:lnTo>
                  <a:pt x="21222" y="75682"/>
                </a:lnTo>
                <a:lnTo>
                  <a:pt x="22267" y="70118"/>
                </a:lnTo>
                <a:lnTo>
                  <a:pt x="39699" y="34921"/>
                </a:lnTo>
                <a:lnTo>
                  <a:pt x="75271" y="7665"/>
                </a:lnTo>
                <a:lnTo>
                  <a:pt x="113783" y="0"/>
                </a:lnTo>
                <a:lnTo>
                  <a:pt x="119426" y="440"/>
                </a:lnTo>
                <a:lnTo>
                  <a:pt x="125100" y="558"/>
                </a:lnTo>
                <a:lnTo>
                  <a:pt x="162315" y="13155"/>
                </a:lnTo>
                <a:lnTo>
                  <a:pt x="192376" y="46406"/>
                </a:lnTo>
                <a:lnTo>
                  <a:pt x="201177" y="84709"/>
                </a:lnTo>
                <a:lnTo>
                  <a:pt x="200725" y="90368"/>
                </a:lnTo>
                <a:lnTo>
                  <a:pt x="202368" y="135966"/>
                </a:lnTo>
                <a:lnTo>
                  <a:pt x="202463" y="168391"/>
                </a:lnTo>
                <a:lnTo>
                  <a:pt x="202381" y="191996"/>
                </a:lnTo>
                <a:lnTo>
                  <a:pt x="201967" y="227336"/>
                </a:lnTo>
                <a:lnTo>
                  <a:pt x="201603" y="273033"/>
                </a:lnTo>
                <a:lnTo>
                  <a:pt x="202012" y="273150"/>
                </a:lnTo>
                <a:lnTo>
                  <a:pt x="202145" y="309855"/>
                </a:lnTo>
                <a:lnTo>
                  <a:pt x="202278" y="333061"/>
                </a:lnTo>
                <a:lnTo>
                  <a:pt x="202305" y="378839"/>
                </a:lnTo>
                <a:lnTo>
                  <a:pt x="199294" y="438761"/>
                </a:lnTo>
                <a:lnTo>
                  <a:pt x="173373" y="489860"/>
                </a:lnTo>
                <a:lnTo>
                  <a:pt x="144400" y="503967"/>
                </a:lnTo>
                <a:lnTo>
                  <a:pt x="112052" y="505273"/>
                </a:lnTo>
                <a:close/>
              </a:path>
            </a:pathLst>
          </a:custGeom>
          <a:solidFill>
            <a:srgbClr val="DAE7F2"/>
          </a:solidFill>
        </p:spPr>
        <p:txBody>
          <a:bodyPr wrap="square" lIns="0" tIns="0" rIns="0" bIns="0" rtlCol="0"/>
          <a:lstStyle/>
          <a:p>
            <a:endParaRPr sz="900"/>
          </a:p>
        </p:txBody>
      </p:sp>
      <p:sp>
        <p:nvSpPr>
          <p:cNvPr id="35" name="bk object 35"/>
          <p:cNvSpPr/>
          <p:nvPr/>
        </p:nvSpPr>
        <p:spPr>
          <a:xfrm>
            <a:off x="8329110" y="2669766"/>
            <a:ext cx="305118" cy="126683"/>
          </a:xfrm>
          <a:custGeom>
            <a:avLst/>
            <a:gdLst/>
            <a:ahLst/>
            <a:cxnLst/>
            <a:rect l="l" t="t" r="r" b="b"/>
            <a:pathLst>
              <a:path w="610234" h="253364">
                <a:moveTo>
                  <a:pt x="554593" y="252797"/>
                </a:moveTo>
                <a:lnTo>
                  <a:pt x="506572" y="250649"/>
                </a:lnTo>
                <a:lnTo>
                  <a:pt x="458784" y="247552"/>
                </a:lnTo>
                <a:lnTo>
                  <a:pt x="411316" y="243212"/>
                </a:lnTo>
                <a:lnTo>
                  <a:pt x="364256" y="237340"/>
                </a:lnTo>
                <a:lnTo>
                  <a:pt x="317694" y="229642"/>
                </a:lnTo>
                <a:lnTo>
                  <a:pt x="271718" y="219827"/>
                </a:lnTo>
                <a:lnTo>
                  <a:pt x="226415" y="207604"/>
                </a:lnTo>
                <a:lnTo>
                  <a:pt x="181875" y="192680"/>
                </a:lnTo>
                <a:lnTo>
                  <a:pt x="138185" y="174764"/>
                </a:lnTo>
                <a:lnTo>
                  <a:pt x="95433" y="153565"/>
                </a:lnTo>
                <a:lnTo>
                  <a:pt x="53709" y="128790"/>
                </a:lnTo>
                <a:lnTo>
                  <a:pt x="13101" y="100147"/>
                </a:lnTo>
                <a:lnTo>
                  <a:pt x="3955" y="81528"/>
                </a:lnTo>
                <a:lnTo>
                  <a:pt x="0" y="71478"/>
                </a:lnTo>
                <a:lnTo>
                  <a:pt x="26704" y="32674"/>
                </a:lnTo>
                <a:lnTo>
                  <a:pt x="66453" y="7522"/>
                </a:lnTo>
                <a:lnTo>
                  <a:pt x="103442" y="0"/>
                </a:lnTo>
                <a:lnTo>
                  <a:pt x="112885" y="15"/>
                </a:lnTo>
                <a:lnTo>
                  <a:pt x="122359" y="800"/>
                </a:lnTo>
                <a:lnTo>
                  <a:pt x="174663" y="800"/>
                </a:lnTo>
                <a:lnTo>
                  <a:pt x="219359" y="4688"/>
                </a:lnTo>
                <a:lnTo>
                  <a:pt x="266094" y="12774"/>
                </a:lnTo>
                <a:lnTo>
                  <a:pt x="311836" y="24267"/>
                </a:lnTo>
                <a:lnTo>
                  <a:pt x="356724" y="38647"/>
                </a:lnTo>
                <a:lnTo>
                  <a:pt x="400897" y="55399"/>
                </a:lnTo>
                <a:lnTo>
                  <a:pt x="444491" y="74006"/>
                </a:lnTo>
                <a:lnTo>
                  <a:pt x="477133" y="89091"/>
                </a:lnTo>
                <a:lnTo>
                  <a:pt x="182426" y="89091"/>
                </a:lnTo>
                <a:lnTo>
                  <a:pt x="151486" y="90786"/>
                </a:lnTo>
                <a:lnTo>
                  <a:pt x="205267" y="120693"/>
                </a:lnTo>
                <a:lnTo>
                  <a:pt x="263297" y="141162"/>
                </a:lnTo>
                <a:lnTo>
                  <a:pt x="323911" y="151758"/>
                </a:lnTo>
                <a:lnTo>
                  <a:pt x="354562" y="153190"/>
                </a:lnTo>
                <a:lnTo>
                  <a:pt x="589634" y="153190"/>
                </a:lnTo>
                <a:lnTo>
                  <a:pt x="598174" y="169758"/>
                </a:lnTo>
                <a:lnTo>
                  <a:pt x="605574" y="194049"/>
                </a:lnTo>
                <a:lnTo>
                  <a:pt x="609865" y="217692"/>
                </a:lnTo>
                <a:lnTo>
                  <a:pt x="604428" y="227455"/>
                </a:lnTo>
                <a:lnTo>
                  <a:pt x="589840" y="239281"/>
                </a:lnTo>
                <a:lnTo>
                  <a:pt x="571446" y="249089"/>
                </a:lnTo>
                <a:lnTo>
                  <a:pt x="554593" y="252797"/>
                </a:lnTo>
                <a:close/>
              </a:path>
              <a:path w="610234" h="253364">
                <a:moveTo>
                  <a:pt x="174663" y="800"/>
                </a:moveTo>
                <a:lnTo>
                  <a:pt x="122359" y="800"/>
                </a:lnTo>
                <a:lnTo>
                  <a:pt x="171493" y="524"/>
                </a:lnTo>
                <a:lnTo>
                  <a:pt x="174663" y="800"/>
                </a:lnTo>
                <a:close/>
              </a:path>
              <a:path w="610234" h="253364">
                <a:moveTo>
                  <a:pt x="589634" y="153190"/>
                </a:moveTo>
                <a:lnTo>
                  <a:pt x="354562" y="153190"/>
                </a:lnTo>
                <a:lnTo>
                  <a:pt x="385442" y="152045"/>
                </a:lnTo>
                <a:lnTo>
                  <a:pt x="359300" y="135403"/>
                </a:lnTo>
                <a:lnTo>
                  <a:pt x="303553" y="109610"/>
                </a:lnTo>
                <a:lnTo>
                  <a:pt x="243657" y="93927"/>
                </a:lnTo>
                <a:lnTo>
                  <a:pt x="182426" y="89091"/>
                </a:lnTo>
                <a:lnTo>
                  <a:pt x="477133" y="89091"/>
                </a:lnTo>
                <a:lnTo>
                  <a:pt x="487647" y="93949"/>
                </a:lnTo>
                <a:lnTo>
                  <a:pt x="573192" y="135779"/>
                </a:lnTo>
                <a:lnTo>
                  <a:pt x="587452" y="148957"/>
                </a:lnTo>
                <a:lnTo>
                  <a:pt x="589634" y="153190"/>
                </a:lnTo>
                <a:close/>
              </a:path>
            </a:pathLst>
          </a:custGeom>
          <a:solidFill>
            <a:srgbClr val="DAE7F2"/>
          </a:solidFill>
        </p:spPr>
        <p:txBody>
          <a:bodyPr wrap="square" lIns="0" tIns="0" rIns="0" bIns="0" rtlCol="0"/>
          <a:lstStyle/>
          <a:p>
            <a:endParaRPr sz="900"/>
          </a:p>
        </p:txBody>
      </p:sp>
      <p:sp>
        <p:nvSpPr>
          <p:cNvPr id="36" name="bk object 36"/>
          <p:cNvSpPr/>
          <p:nvPr/>
        </p:nvSpPr>
        <p:spPr>
          <a:xfrm>
            <a:off x="8469484" y="3042574"/>
            <a:ext cx="254635" cy="219392"/>
          </a:xfrm>
          <a:custGeom>
            <a:avLst/>
            <a:gdLst/>
            <a:ahLst/>
            <a:cxnLst/>
            <a:rect l="l" t="t" r="r" b="b"/>
            <a:pathLst>
              <a:path w="509269" h="438784">
                <a:moveTo>
                  <a:pt x="23753" y="438656"/>
                </a:moveTo>
                <a:lnTo>
                  <a:pt x="0" y="438172"/>
                </a:lnTo>
                <a:lnTo>
                  <a:pt x="9572" y="405691"/>
                </a:lnTo>
                <a:lnTo>
                  <a:pt x="25574" y="370902"/>
                </a:lnTo>
                <a:lnTo>
                  <a:pt x="47316" y="334425"/>
                </a:lnTo>
                <a:lnTo>
                  <a:pt x="74110" y="296886"/>
                </a:lnTo>
                <a:lnTo>
                  <a:pt x="105268" y="258905"/>
                </a:lnTo>
                <a:lnTo>
                  <a:pt x="140102" y="221106"/>
                </a:lnTo>
                <a:lnTo>
                  <a:pt x="177923" y="184112"/>
                </a:lnTo>
                <a:lnTo>
                  <a:pt x="218043" y="148545"/>
                </a:lnTo>
                <a:lnTo>
                  <a:pt x="259774" y="115029"/>
                </a:lnTo>
                <a:lnTo>
                  <a:pt x="302427" y="84186"/>
                </a:lnTo>
                <a:lnTo>
                  <a:pt x="345314" y="56639"/>
                </a:lnTo>
                <a:lnTo>
                  <a:pt x="387747" y="33010"/>
                </a:lnTo>
                <a:lnTo>
                  <a:pt x="429037" y="13923"/>
                </a:lnTo>
                <a:lnTo>
                  <a:pt x="468497" y="0"/>
                </a:lnTo>
                <a:lnTo>
                  <a:pt x="494354" y="59547"/>
                </a:lnTo>
                <a:lnTo>
                  <a:pt x="508272" y="104845"/>
                </a:lnTo>
                <a:lnTo>
                  <a:pt x="508466" y="115788"/>
                </a:lnTo>
                <a:lnTo>
                  <a:pt x="384565" y="115788"/>
                </a:lnTo>
                <a:lnTo>
                  <a:pt x="349496" y="146787"/>
                </a:lnTo>
                <a:lnTo>
                  <a:pt x="313084" y="176447"/>
                </a:lnTo>
                <a:lnTo>
                  <a:pt x="277319" y="206788"/>
                </a:lnTo>
                <a:lnTo>
                  <a:pt x="244191" y="239827"/>
                </a:lnTo>
                <a:lnTo>
                  <a:pt x="262908" y="259369"/>
                </a:lnTo>
                <a:lnTo>
                  <a:pt x="383263" y="259369"/>
                </a:lnTo>
                <a:lnTo>
                  <a:pt x="372949" y="266209"/>
                </a:lnTo>
                <a:lnTo>
                  <a:pt x="327467" y="294773"/>
                </a:lnTo>
                <a:lnTo>
                  <a:pt x="281366" y="322424"/>
                </a:lnTo>
                <a:lnTo>
                  <a:pt x="234785" y="349344"/>
                </a:lnTo>
                <a:lnTo>
                  <a:pt x="187867" y="375713"/>
                </a:lnTo>
                <a:lnTo>
                  <a:pt x="93582" y="427523"/>
                </a:lnTo>
                <a:lnTo>
                  <a:pt x="47268" y="437042"/>
                </a:lnTo>
                <a:lnTo>
                  <a:pt x="23753" y="438656"/>
                </a:lnTo>
                <a:close/>
              </a:path>
              <a:path w="509269" h="438784">
                <a:moveTo>
                  <a:pt x="383263" y="259369"/>
                </a:moveTo>
                <a:lnTo>
                  <a:pt x="262908" y="259369"/>
                </a:lnTo>
                <a:lnTo>
                  <a:pt x="406148" y="136266"/>
                </a:lnTo>
                <a:lnTo>
                  <a:pt x="384565" y="115788"/>
                </a:lnTo>
                <a:lnTo>
                  <a:pt x="508466" y="115788"/>
                </a:lnTo>
                <a:lnTo>
                  <a:pt x="508905" y="140545"/>
                </a:lnTo>
                <a:lnTo>
                  <a:pt x="494912" y="171296"/>
                </a:lnTo>
                <a:lnTo>
                  <a:pt x="464948" y="201748"/>
                </a:lnTo>
                <a:lnTo>
                  <a:pt x="417670" y="236551"/>
                </a:lnTo>
                <a:lnTo>
                  <a:pt x="383263" y="259369"/>
                </a:lnTo>
                <a:close/>
              </a:path>
            </a:pathLst>
          </a:custGeom>
          <a:solidFill>
            <a:srgbClr val="DAE7F2"/>
          </a:solidFill>
        </p:spPr>
        <p:txBody>
          <a:bodyPr wrap="square" lIns="0" tIns="0" rIns="0" bIns="0" rtlCol="0"/>
          <a:lstStyle/>
          <a:p>
            <a:endParaRPr sz="900"/>
          </a:p>
        </p:txBody>
      </p:sp>
      <p:sp>
        <p:nvSpPr>
          <p:cNvPr id="37" name="bk object 37"/>
          <p:cNvSpPr/>
          <p:nvPr/>
        </p:nvSpPr>
        <p:spPr>
          <a:xfrm>
            <a:off x="8130298" y="3157632"/>
            <a:ext cx="245428" cy="155893"/>
          </a:xfrm>
          <a:custGeom>
            <a:avLst/>
            <a:gdLst/>
            <a:ahLst/>
            <a:cxnLst/>
            <a:rect l="l" t="t" r="r" b="b"/>
            <a:pathLst>
              <a:path w="490855" h="311784">
                <a:moveTo>
                  <a:pt x="99640" y="311485"/>
                </a:moveTo>
                <a:lnTo>
                  <a:pt x="57705" y="303117"/>
                </a:lnTo>
                <a:lnTo>
                  <a:pt x="21087" y="280935"/>
                </a:lnTo>
                <a:lnTo>
                  <a:pt x="0" y="245279"/>
                </a:lnTo>
                <a:lnTo>
                  <a:pt x="1662" y="218720"/>
                </a:lnTo>
                <a:lnTo>
                  <a:pt x="19435" y="165404"/>
                </a:lnTo>
                <a:lnTo>
                  <a:pt x="46401" y="124955"/>
                </a:lnTo>
                <a:lnTo>
                  <a:pt x="79601" y="92990"/>
                </a:lnTo>
                <a:lnTo>
                  <a:pt x="117675" y="67811"/>
                </a:lnTo>
                <a:lnTo>
                  <a:pt x="159263" y="47723"/>
                </a:lnTo>
                <a:lnTo>
                  <a:pt x="203006" y="31029"/>
                </a:lnTo>
                <a:lnTo>
                  <a:pt x="247543" y="16031"/>
                </a:lnTo>
                <a:lnTo>
                  <a:pt x="294707" y="5890"/>
                </a:lnTo>
                <a:lnTo>
                  <a:pt x="342587" y="0"/>
                </a:lnTo>
                <a:lnTo>
                  <a:pt x="398991" y="1358"/>
                </a:lnTo>
                <a:lnTo>
                  <a:pt x="436214" y="17274"/>
                </a:lnTo>
                <a:lnTo>
                  <a:pt x="461965" y="52345"/>
                </a:lnTo>
                <a:lnTo>
                  <a:pt x="468185" y="68981"/>
                </a:lnTo>
                <a:lnTo>
                  <a:pt x="355279" y="68981"/>
                </a:lnTo>
                <a:lnTo>
                  <a:pt x="309275" y="77128"/>
                </a:lnTo>
                <a:lnTo>
                  <a:pt x="263861" y="86218"/>
                </a:lnTo>
                <a:lnTo>
                  <a:pt x="220367" y="98938"/>
                </a:lnTo>
                <a:lnTo>
                  <a:pt x="180124" y="117977"/>
                </a:lnTo>
                <a:lnTo>
                  <a:pt x="144463" y="146024"/>
                </a:lnTo>
                <a:lnTo>
                  <a:pt x="114714" y="185765"/>
                </a:lnTo>
                <a:lnTo>
                  <a:pt x="114480" y="185765"/>
                </a:lnTo>
                <a:lnTo>
                  <a:pt x="127231" y="217360"/>
                </a:lnTo>
                <a:lnTo>
                  <a:pt x="444270" y="217360"/>
                </a:lnTo>
                <a:lnTo>
                  <a:pt x="434583" y="221555"/>
                </a:lnTo>
                <a:lnTo>
                  <a:pt x="428721" y="223354"/>
                </a:lnTo>
                <a:lnTo>
                  <a:pt x="422659" y="224498"/>
                </a:lnTo>
                <a:lnTo>
                  <a:pt x="370816" y="241888"/>
                </a:lnTo>
                <a:lnTo>
                  <a:pt x="318655" y="258118"/>
                </a:lnTo>
                <a:lnTo>
                  <a:pt x="266174" y="273189"/>
                </a:lnTo>
                <a:lnTo>
                  <a:pt x="213374" y="287100"/>
                </a:lnTo>
                <a:lnTo>
                  <a:pt x="160256" y="299851"/>
                </a:lnTo>
                <a:lnTo>
                  <a:pt x="106818" y="311442"/>
                </a:lnTo>
                <a:lnTo>
                  <a:pt x="99640" y="311485"/>
                </a:lnTo>
                <a:close/>
              </a:path>
              <a:path w="490855" h="311784">
                <a:moveTo>
                  <a:pt x="444270" y="217360"/>
                </a:moveTo>
                <a:lnTo>
                  <a:pt x="127231" y="217360"/>
                </a:lnTo>
                <a:lnTo>
                  <a:pt x="232328" y="195477"/>
                </a:lnTo>
                <a:lnTo>
                  <a:pt x="284567" y="183543"/>
                </a:lnTo>
                <a:lnTo>
                  <a:pt x="335978" y="169031"/>
                </a:lnTo>
                <a:lnTo>
                  <a:pt x="364542" y="153374"/>
                </a:lnTo>
                <a:lnTo>
                  <a:pt x="377366" y="130657"/>
                </a:lnTo>
                <a:lnTo>
                  <a:pt x="374331" y="102098"/>
                </a:lnTo>
                <a:lnTo>
                  <a:pt x="355279" y="68981"/>
                </a:lnTo>
                <a:lnTo>
                  <a:pt x="468185" y="68981"/>
                </a:lnTo>
                <a:lnTo>
                  <a:pt x="483955" y="111166"/>
                </a:lnTo>
                <a:lnTo>
                  <a:pt x="486315" y="116869"/>
                </a:lnTo>
                <a:lnTo>
                  <a:pt x="488017" y="122761"/>
                </a:lnTo>
                <a:lnTo>
                  <a:pt x="490108" y="134925"/>
                </a:lnTo>
                <a:lnTo>
                  <a:pt x="490471" y="141048"/>
                </a:lnTo>
                <a:lnTo>
                  <a:pt x="489830" y="153390"/>
                </a:lnTo>
                <a:lnTo>
                  <a:pt x="473831" y="192888"/>
                </a:lnTo>
                <a:lnTo>
                  <a:pt x="445906" y="216651"/>
                </a:lnTo>
                <a:lnTo>
                  <a:pt x="444270" y="217360"/>
                </a:lnTo>
                <a:close/>
              </a:path>
              <a:path w="490855" h="311784">
                <a:moveTo>
                  <a:pt x="114714" y="185765"/>
                </a:moveTo>
                <a:lnTo>
                  <a:pt x="114480" y="185765"/>
                </a:lnTo>
                <a:lnTo>
                  <a:pt x="114714" y="185765"/>
                </a:lnTo>
                <a:close/>
              </a:path>
            </a:pathLst>
          </a:custGeom>
          <a:solidFill>
            <a:srgbClr val="DAE7F2"/>
          </a:solidFill>
        </p:spPr>
        <p:txBody>
          <a:bodyPr wrap="square" lIns="0" tIns="0" rIns="0" bIns="0" rtlCol="0"/>
          <a:lstStyle/>
          <a:p>
            <a:endParaRPr sz="900"/>
          </a:p>
        </p:txBody>
      </p:sp>
      <p:sp>
        <p:nvSpPr>
          <p:cNvPr id="38" name="bk object 38"/>
          <p:cNvSpPr/>
          <p:nvPr/>
        </p:nvSpPr>
        <p:spPr>
          <a:xfrm>
            <a:off x="8125247" y="3407413"/>
            <a:ext cx="260985" cy="165100"/>
          </a:xfrm>
          <a:custGeom>
            <a:avLst/>
            <a:gdLst/>
            <a:ahLst/>
            <a:cxnLst/>
            <a:rect l="l" t="t" r="r" b="b"/>
            <a:pathLst>
              <a:path w="521969" h="330200">
                <a:moveTo>
                  <a:pt x="34763" y="330114"/>
                </a:moveTo>
                <a:lnTo>
                  <a:pt x="0" y="325939"/>
                </a:lnTo>
                <a:lnTo>
                  <a:pt x="3375" y="308670"/>
                </a:lnTo>
                <a:lnTo>
                  <a:pt x="6075" y="290958"/>
                </a:lnTo>
                <a:lnTo>
                  <a:pt x="51003" y="223446"/>
                </a:lnTo>
                <a:lnTo>
                  <a:pt x="86394" y="187628"/>
                </a:lnTo>
                <a:lnTo>
                  <a:pt x="123720" y="153831"/>
                </a:lnTo>
                <a:lnTo>
                  <a:pt x="162980" y="122057"/>
                </a:lnTo>
                <a:lnTo>
                  <a:pt x="203929" y="92492"/>
                </a:lnTo>
                <a:lnTo>
                  <a:pt x="246321" y="65324"/>
                </a:lnTo>
                <a:lnTo>
                  <a:pt x="290156" y="40555"/>
                </a:lnTo>
                <a:lnTo>
                  <a:pt x="335434" y="18182"/>
                </a:lnTo>
                <a:lnTo>
                  <a:pt x="341345" y="14948"/>
                </a:lnTo>
                <a:lnTo>
                  <a:pt x="379436" y="2064"/>
                </a:lnTo>
                <a:lnTo>
                  <a:pt x="406229" y="0"/>
                </a:lnTo>
                <a:lnTo>
                  <a:pt x="412959" y="322"/>
                </a:lnTo>
                <a:lnTo>
                  <a:pt x="452196" y="9192"/>
                </a:lnTo>
                <a:lnTo>
                  <a:pt x="487076" y="29237"/>
                </a:lnTo>
                <a:lnTo>
                  <a:pt x="514506" y="58670"/>
                </a:lnTo>
                <a:lnTo>
                  <a:pt x="521546" y="70138"/>
                </a:lnTo>
                <a:lnTo>
                  <a:pt x="488471" y="107408"/>
                </a:lnTo>
                <a:lnTo>
                  <a:pt x="450038" y="143512"/>
                </a:lnTo>
                <a:lnTo>
                  <a:pt x="407286" y="177929"/>
                </a:lnTo>
                <a:lnTo>
                  <a:pt x="361258" y="210139"/>
                </a:lnTo>
                <a:lnTo>
                  <a:pt x="312995" y="239622"/>
                </a:lnTo>
                <a:lnTo>
                  <a:pt x="263537" y="265857"/>
                </a:lnTo>
                <a:lnTo>
                  <a:pt x="213925" y="288325"/>
                </a:lnTo>
                <a:lnTo>
                  <a:pt x="165201" y="306505"/>
                </a:lnTo>
                <a:lnTo>
                  <a:pt x="118405" y="319877"/>
                </a:lnTo>
                <a:lnTo>
                  <a:pt x="74579" y="327920"/>
                </a:lnTo>
                <a:lnTo>
                  <a:pt x="34763" y="330114"/>
                </a:lnTo>
                <a:close/>
              </a:path>
            </a:pathLst>
          </a:custGeom>
          <a:solidFill>
            <a:srgbClr val="DAE7F2"/>
          </a:solidFill>
        </p:spPr>
        <p:txBody>
          <a:bodyPr wrap="square" lIns="0" tIns="0" rIns="0" bIns="0" rtlCol="0"/>
          <a:lstStyle/>
          <a:p>
            <a:endParaRPr sz="900"/>
          </a:p>
        </p:txBody>
      </p:sp>
      <p:sp>
        <p:nvSpPr>
          <p:cNvPr id="39" name="bk object 39"/>
          <p:cNvSpPr/>
          <p:nvPr/>
        </p:nvSpPr>
        <p:spPr>
          <a:xfrm>
            <a:off x="7899859" y="2516133"/>
            <a:ext cx="273050" cy="152718"/>
          </a:xfrm>
          <a:custGeom>
            <a:avLst/>
            <a:gdLst/>
            <a:ahLst/>
            <a:cxnLst/>
            <a:rect l="l" t="t" r="r" b="b"/>
            <a:pathLst>
              <a:path w="546100" h="305435">
                <a:moveTo>
                  <a:pt x="351694" y="254354"/>
                </a:moveTo>
                <a:lnTo>
                  <a:pt x="301016" y="252411"/>
                </a:lnTo>
                <a:lnTo>
                  <a:pt x="250924" y="244483"/>
                </a:lnTo>
                <a:lnTo>
                  <a:pt x="202111" y="230722"/>
                </a:lnTo>
                <a:lnTo>
                  <a:pt x="155268" y="211279"/>
                </a:lnTo>
                <a:lnTo>
                  <a:pt x="111034" y="186464"/>
                </a:lnTo>
                <a:lnTo>
                  <a:pt x="70046" y="156587"/>
                </a:lnTo>
                <a:lnTo>
                  <a:pt x="32852" y="122099"/>
                </a:lnTo>
                <a:lnTo>
                  <a:pt x="0" y="83450"/>
                </a:lnTo>
                <a:lnTo>
                  <a:pt x="1198" y="77147"/>
                </a:lnTo>
                <a:lnTo>
                  <a:pt x="17411" y="42522"/>
                </a:lnTo>
                <a:lnTo>
                  <a:pt x="45171" y="16240"/>
                </a:lnTo>
                <a:lnTo>
                  <a:pt x="80624" y="1952"/>
                </a:lnTo>
                <a:lnTo>
                  <a:pt x="99719" y="0"/>
                </a:lnTo>
                <a:lnTo>
                  <a:pt x="106104" y="147"/>
                </a:lnTo>
                <a:lnTo>
                  <a:pt x="112474" y="894"/>
                </a:lnTo>
                <a:lnTo>
                  <a:pt x="152141" y="2720"/>
                </a:lnTo>
                <a:lnTo>
                  <a:pt x="195758" y="11603"/>
                </a:lnTo>
                <a:lnTo>
                  <a:pt x="241987" y="26713"/>
                </a:lnTo>
                <a:lnTo>
                  <a:pt x="289489" y="47222"/>
                </a:lnTo>
                <a:lnTo>
                  <a:pt x="336927" y="72301"/>
                </a:lnTo>
                <a:lnTo>
                  <a:pt x="382964" y="101120"/>
                </a:lnTo>
                <a:lnTo>
                  <a:pt x="426260" y="132852"/>
                </a:lnTo>
                <a:lnTo>
                  <a:pt x="465479" y="166666"/>
                </a:lnTo>
                <a:lnTo>
                  <a:pt x="499283" y="201734"/>
                </a:lnTo>
                <a:lnTo>
                  <a:pt x="526333" y="237227"/>
                </a:lnTo>
                <a:lnTo>
                  <a:pt x="534991" y="253250"/>
                </a:lnTo>
                <a:lnTo>
                  <a:pt x="369626" y="253250"/>
                </a:lnTo>
                <a:lnTo>
                  <a:pt x="351694" y="254354"/>
                </a:lnTo>
                <a:close/>
              </a:path>
              <a:path w="546100" h="305435">
                <a:moveTo>
                  <a:pt x="536695" y="304906"/>
                </a:moveTo>
                <a:lnTo>
                  <a:pt x="498767" y="296032"/>
                </a:lnTo>
                <a:lnTo>
                  <a:pt x="471843" y="280739"/>
                </a:lnTo>
                <a:lnTo>
                  <a:pt x="456163" y="272290"/>
                </a:lnTo>
                <a:lnTo>
                  <a:pt x="405100" y="256018"/>
                </a:lnTo>
                <a:lnTo>
                  <a:pt x="369626" y="253250"/>
                </a:lnTo>
                <a:lnTo>
                  <a:pt x="534991" y="253250"/>
                </a:lnTo>
                <a:lnTo>
                  <a:pt x="545293" y="272316"/>
                </a:lnTo>
                <a:lnTo>
                  <a:pt x="545636" y="277376"/>
                </a:lnTo>
                <a:lnTo>
                  <a:pt x="543736" y="284135"/>
                </a:lnTo>
                <a:lnTo>
                  <a:pt x="540465" y="293133"/>
                </a:lnTo>
                <a:lnTo>
                  <a:pt x="536695" y="304906"/>
                </a:lnTo>
                <a:close/>
              </a:path>
            </a:pathLst>
          </a:custGeom>
          <a:solidFill>
            <a:srgbClr val="DAE7F2"/>
          </a:solidFill>
        </p:spPr>
        <p:txBody>
          <a:bodyPr wrap="square" lIns="0" tIns="0" rIns="0" bIns="0" rtlCol="0"/>
          <a:lstStyle/>
          <a:p>
            <a:endParaRPr sz="900"/>
          </a:p>
        </p:txBody>
      </p:sp>
      <p:sp>
        <p:nvSpPr>
          <p:cNvPr id="40" name="bk object 40"/>
          <p:cNvSpPr/>
          <p:nvPr/>
        </p:nvSpPr>
        <p:spPr>
          <a:xfrm>
            <a:off x="8267637" y="2486799"/>
            <a:ext cx="221933" cy="142240"/>
          </a:xfrm>
          <a:custGeom>
            <a:avLst/>
            <a:gdLst/>
            <a:ahLst/>
            <a:cxnLst/>
            <a:rect l="l" t="t" r="r" b="b"/>
            <a:pathLst>
              <a:path w="443865" h="284479">
                <a:moveTo>
                  <a:pt x="347897" y="284314"/>
                </a:moveTo>
                <a:lnTo>
                  <a:pt x="308648" y="277307"/>
                </a:lnTo>
                <a:lnTo>
                  <a:pt x="302563" y="274523"/>
                </a:lnTo>
                <a:lnTo>
                  <a:pt x="256332" y="254354"/>
                </a:lnTo>
                <a:lnTo>
                  <a:pt x="210723" y="232986"/>
                </a:lnTo>
                <a:lnTo>
                  <a:pt x="165736" y="210416"/>
                </a:lnTo>
                <a:lnTo>
                  <a:pt x="121371" y="186647"/>
                </a:lnTo>
                <a:lnTo>
                  <a:pt x="77629" y="161676"/>
                </a:lnTo>
                <a:lnTo>
                  <a:pt x="34508" y="135506"/>
                </a:lnTo>
                <a:lnTo>
                  <a:pt x="5042" y="105515"/>
                </a:lnTo>
                <a:lnTo>
                  <a:pt x="0" y="72331"/>
                </a:lnTo>
                <a:lnTo>
                  <a:pt x="17811" y="41232"/>
                </a:lnTo>
                <a:lnTo>
                  <a:pt x="56909" y="17494"/>
                </a:lnTo>
                <a:lnTo>
                  <a:pt x="101136" y="6250"/>
                </a:lnTo>
                <a:lnTo>
                  <a:pt x="146339" y="0"/>
                </a:lnTo>
                <a:lnTo>
                  <a:pt x="204324" y="2284"/>
                </a:lnTo>
                <a:lnTo>
                  <a:pt x="257137" y="7903"/>
                </a:lnTo>
                <a:lnTo>
                  <a:pt x="304589" y="18510"/>
                </a:lnTo>
                <a:lnTo>
                  <a:pt x="346489" y="35764"/>
                </a:lnTo>
                <a:lnTo>
                  <a:pt x="382647" y="61319"/>
                </a:lnTo>
                <a:lnTo>
                  <a:pt x="410218" y="93711"/>
                </a:lnTo>
                <a:lnTo>
                  <a:pt x="241994" y="93711"/>
                </a:lnTo>
                <a:lnTo>
                  <a:pt x="229290" y="93871"/>
                </a:lnTo>
                <a:lnTo>
                  <a:pt x="187483" y="107537"/>
                </a:lnTo>
                <a:lnTo>
                  <a:pt x="182310" y="111225"/>
                </a:lnTo>
                <a:lnTo>
                  <a:pt x="303090" y="168680"/>
                </a:lnTo>
                <a:lnTo>
                  <a:pt x="441597" y="168680"/>
                </a:lnTo>
                <a:lnTo>
                  <a:pt x="442814" y="176503"/>
                </a:lnTo>
                <a:lnTo>
                  <a:pt x="440071" y="227716"/>
                </a:lnTo>
                <a:lnTo>
                  <a:pt x="410116" y="263135"/>
                </a:lnTo>
                <a:lnTo>
                  <a:pt x="374287" y="280628"/>
                </a:lnTo>
                <a:lnTo>
                  <a:pt x="354552" y="284021"/>
                </a:lnTo>
                <a:lnTo>
                  <a:pt x="347897" y="284314"/>
                </a:lnTo>
                <a:close/>
              </a:path>
              <a:path w="443865" h="284479">
                <a:moveTo>
                  <a:pt x="441597" y="168680"/>
                </a:moveTo>
                <a:lnTo>
                  <a:pt x="303090" y="168680"/>
                </a:lnTo>
                <a:lnTo>
                  <a:pt x="315782" y="136852"/>
                </a:lnTo>
                <a:lnTo>
                  <a:pt x="312341" y="131510"/>
                </a:lnTo>
                <a:lnTo>
                  <a:pt x="278563" y="103331"/>
                </a:lnTo>
                <a:lnTo>
                  <a:pt x="241994" y="93711"/>
                </a:lnTo>
                <a:lnTo>
                  <a:pt x="410218" y="93711"/>
                </a:lnTo>
                <a:lnTo>
                  <a:pt x="429788" y="126703"/>
                </a:lnTo>
                <a:lnTo>
                  <a:pt x="440158" y="159428"/>
                </a:lnTo>
                <a:lnTo>
                  <a:pt x="441597" y="168680"/>
                </a:lnTo>
                <a:close/>
              </a:path>
            </a:pathLst>
          </a:custGeom>
          <a:solidFill>
            <a:srgbClr val="DAE7F2"/>
          </a:solidFill>
        </p:spPr>
        <p:txBody>
          <a:bodyPr wrap="square" lIns="0" tIns="0" rIns="0" bIns="0" rtlCol="0"/>
          <a:lstStyle/>
          <a:p>
            <a:endParaRPr sz="900"/>
          </a:p>
        </p:txBody>
      </p:sp>
      <p:sp>
        <p:nvSpPr>
          <p:cNvPr id="41" name="bk object 41"/>
          <p:cNvSpPr/>
          <p:nvPr/>
        </p:nvSpPr>
        <p:spPr>
          <a:xfrm>
            <a:off x="9010017" y="3174278"/>
            <a:ext cx="104775" cy="223520"/>
          </a:xfrm>
          <a:custGeom>
            <a:avLst/>
            <a:gdLst/>
            <a:ahLst/>
            <a:cxnLst/>
            <a:rect l="l" t="t" r="r" b="b"/>
            <a:pathLst>
              <a:path w="209550" h="447040">
                <a:moveTo>
                  <a:pt x="64383" y="446831"/>
                </a:moveTo>
                <a:lnTo>
                  <a:pt x="28966" y="420469"/>
                </a:lnTo>
                <a:lnTo>
                  <a:pt x="10105" y="380541"/>
                </a:lnTo>
                <a:lnTo>
                  <a:pt x="3918" y="326045"/>
                </a:lnTo>
                <a:lnTo>
                  <a:pt x="550" y="271449"/>
                </a:lnTo>
                <a:lnTo>
                  <a:pt x="0" y="216751"/>
                </a:lnTo>
                <a:lnTo>
                  <a:pt x="2268" y="161952"/>
                </a:lnTo>
                <a:lnTo>
                  <a:pt x="8710" y="113225"/>
                </a:lnTo>
                <a:lnTo>
                  <a:pt x="20577" y="74915"/>
                </a:lnTo>
                <a:lnTo>
                  <a:pt x="66077" y="25017"/>
                </a:lnTo>
                <a:lnTo>
                  <a:pt x="102453" y="11166"/>
                </a:lnTo>
                <a:lnTo>
                  <a:pt x="149743" y="3204"/>
                </a:lnTo>
                <a:lnTo>
                  <a:pt x="209319" y="0"/>
                </a:lnTo>
                <a:lnTo>
                  <a:pt x="209145" y="51222"/>
                </a:lnTo>
                <a:lnTo>
                  <a:pt x="206403" y="102241"/>
                </a:lnTo>
                <a:lnTo>
                  <a:pt x="204890" y="116724"/>
                </a:lnTo>
                <a:lnTo>
                  <a:pt x="97546" y="116724"/>
                </a:lnTo>
                <a:lnTo>
                  <a:pt x="89183" y="177340"/>
                </a:lnTo>
                <a:lnTo>
                  <a:pt x="110707" y="180909"/>
                </a:lnTo>
                <a:lnTo>
                  <a:pt x="196762" y="180909"/>
                </a:lnTo>
                <a:lnTo>
                  <a:pt x="193221" y="203670"/>
                </a:lnTo>
                <a:lnTo>
                  <a:pt x="182825" y="253826"/>
                </a:lnTo>
                <a:lnTo>
                  <a:pt x="169956" y="303270"/>
                </a:lnTo>
                <a:lnTo>
                  <a:pt x="154611" y="352003"/>
                </a:lnTo>
                <a:lnTo>
                  <a:pt x="136793" y="400024"/>
                </a:lnTo>
                <a:lnTo>
                  <a:pt x="100334" y="436941"/>
                </a:lnTo>
                <a:lnTo>
                  <a:pt x="71912" y="446342"/>
                </a:lnTo>
                <a:lnTo>
                  <a:pt x="64383" y="446831"/>
                </a:lnTo>
                <a:close/>
              </a:path>
              <a:path w="209550" h="447040">
                <a:moveTo>
                  <a:pt x="196762" y="180909"/>
                </a:moveTo>
                <a:lnTo>
                  <a:pt x="110707" y="180909"/>
                </a:lnTo>
                <a:lnTo>
                  <a:pt x="118076" y="119416"/>
                </a:lnTo>
                <a:lnTo>
                  <a:pt x="97546" y="116724"/>
                </a:lnTo>
                <a:lnTo>
                  <a:pt x="204890" y="116724"/>
                </a:lnTo>
                <a:lnTo>
                  <a:pt x="201095" y="153057"/>
                </a:lnTo>
                <a:lnTo>
                  <a:pt x="196762" y="180909"/>
                </a:lnTo>
                <a:close/>
              </a:path>
            </a:pathLst>
          </a:custGeom>
          <a:solidFill>
            <a:srgbClr val="DAE7F2"/>
          </a:solidFill>
        </p:spPr>
        <p:txBody>
          <a:bodyPr wrap="square" lIns="0" tIns="0" rIns="0" bIns="0" rtlCol="0"/>
          <a:lstStyle/>
          <a:p>
            <a:endParaRPr sz="900"/>
          </a:p>
        </p:txBody>
      </p:sp>
      <p:sp>
        <p:nvSpPr>
          <p:cNvPr id="42" name="bk object 42"/>
          <p:cNvSpPr/>
          <p:nvPr/>
        </p:nvSpPr>
        <p:spPr>
          <a:xfrm>
            <a:off x="8204850" y="2990543"/>
            <a:ext cx="256223" cy="103505"/>
          </a:xfrm>
          <a:custGeom>
            <a:avLst/>
            <a:gdLst/>
            <a:ahLst/>
            <a:cxnLst/>
            <a:rect l="l" t="t" r="r" b="b"/>
            <a:pathLst>
              <a:path w="512444" h="207010">
                <a:moveTo>
                  <a:pt x="278869" y="206919"/>
                </a:moveTo>
                <a:lnTo>
                  <a:pt x="223243" y="206152"/>
                </a:lnTo>
                <a:lnTo>
                  <a:pt x="167736" y="203156"/>
                </a:lnTo>
                <a:lnTo>
                  <a:pt x="112351" y="197932"/>
                </a:lnTo>
                <a:lnTo>
                  <a:pt x="57085" y="190480"/>
                </a:lnTo>
                <a:lnTo>
                  <a:pt x="22165" y="172561"/>
                </a:lnTo>
                <a:lnTo>
                  <a:pt x="0" y="140162"/>
                </a:lnTo>
                <a:lnTo>
                  <a:pt x="1796" y="130357"/>
                </a:lnTo>
                <a:lnTo>
                  <a:pt x="20026" y="95623"/>
                </a:lnTo>
                <a:lnTo>
                  <a:pt x="87431" y="58296"/>
                </a:lnTo>
                <a:lnTo>
                  <a:pt x="132498" y="41881"/>
                </a:lnTo>
                <a:lnTo>
                  <a:pt x="178364" y="28136"/>
                </a:lnTo>
                <a:lnTo>
                  <a:pt x="225030" y="17062"/>
                </a:lnTo>
                <a:lnTo>
                  <a:pt x="272496" y="8659"/>
                </a:lnTo>
                <a:lnTo>
                  <a:pt x="320364" y="2984"/>
                </a:lnTo>
                <a:lnTo>
                  <a:pt x="368239" y="98"/>
                </a:lnTo>
                <a:lnTo>
                  <a:pt x="416119" y="0"/>
                </a:lnTo>
                <a:lnTo>
                  <a:pt x="464004" y="2689"/>
                </a:lnTo>
                <a:lnTo>
                  <a:pt x="511896" y="8166"/>
                </a:lnTo>
                <a:lnTo>
                  <a:pt x="499064" y="77558"/>
                </a:lnTo>
                <a:lnTo>
                  <a:pt x="328942" y="77558"/>
                </a:lnTo>
                <a:lnTo>
                  <a:pt x="287829" y="84773"/>
                </a:lnTo>
                <a:lnTo>
                  <a:pt x="164940" y="109094"/>
                </a:lnTo>
                <a:lnTo>
                  <a:pt x="224270" y="127789"/>
                </a:lnTo>
                <a:lnTo>
                  <a:pt x="271178" y="134664"/>
                </a:lnTo>
                <a:lnTo>
                  <a:pt x="481943" y="134664"/>
                </a:lnTo>
                <a:lnTo>
                  <a:pt x="464929" y="164407"/>
                </a:lnTo>
                <a:lnTo>
                  <a:pt x="436207" y="185630"/>
                </a:lnTo>
                <a:lnTo>
                  <a:pt x="394132" y="197999"/>
                </a:lnTo>
                <a:lnTo>
                  <a:pt x="334615" y="205458"/>
                </a:lnTo>
                <a:lnTo>
                  <a:pt x="278869" y="206919"/>
                </a:lnTo>
                <a:close/>
              </a:path>
              <a:path w="512444" h="207010">
                <a:moveTo>
                  <a:pt x="481943" y="134664"/>
                </a:moveTo>
                <a:lnTo>
                  <a:pt x="271178" y="134664"/>
                </a:lnTo>
                <a:lnTo>
                  <a:pt x="309804" y="129622"/>
                </a:lnTo>
                <a:lnTo>
                  <a:pt x="344289" y="112569"/>
                </a:lnTo>
                <a:lnTo>
                  <a:pt x="378775" y="83409"/>
                </a:lnTo>
                <a:lnTo>
                  <a:pt x="366461" y="80717"/>
                </a:lnTo>
                <a:lnTo>
                  <a:pt x="354051" y="78845"/>
                </a:lnTo>
                <a:lnTo>
                  <a:pt x="341544" y="77792"/>
                </a:lnTo>
                <a:lnTo>
                  <a:pt x="328942" y="77558"/>
                </a:lnTo>
                <a:lnTo>
                  <a:pt x="499064" y="77558"/>
                </a:lnTo>
                <a:lnTo>
                  <a:pt x="498683" y="79619"/>
                </a:lnTo>
                <a:lnTo>
                  <a:pt x="484391" y="130385"/>
                </a:lnTo>
                <a:lnTo>
                  <a:pt x="481943" y="134664"/>
                </a:lnTo>
                <a:close/>
              </a:path>
              <a:path w="512444" h="207010">
                <a:moveTo>
                  <a:pt x="164939" y="109094"/>
                </a:moveTo>
                <a:close/>
              </a:path>
            </a:pathLst>
          </a:custGeom>
          <a:solidFill>
            <a:srgbClr val="DAE7F2"/>
          </a:solidFill>
        </p:spPr>
        <p:txBody>
          <a:bodyPr wrap="square" lIns="0" tIns="0" rIns="0" bIns="0" rtlCol="0"/>
          <a:lstStyle/>
          <a:p>
            <a:endParaRPr sz="900"/>
          </a:p>
        </p:txBody>
      </p:sp>
      <p:sp>
        <p:nvSpPr>
          <p:cNvPr id="43" name="bk object 43"/>
          <p:cNvSpPr/>
          <p:nvPr/>
        </p:nvSpPr>
        <p:spPr>
          <a:xfrm>
            <a:off x="8260873" y="2036311"/>
            <a:ext cx="154940" cy="173355"/>
          </a:xfrm>
          <a:custGeom>
            <a:avLst/>
            <a:gdLst/>
            <a:ahLst/>
            <a:cxnLst/>
            <a:rect l="l" t="t" r="r" b="b"/>
            <a:pathLst>
              <a:path w="309880" h="346710">
                <a:moveTo>
                  <a:pt x="168674" y="346247"/>
                </a:moveTo>
                <a:lnTo>
                  <a:pt x="104423" y="305532"/>
                </a:lnTo>
                <a:lnTo>
                  <a:pt x="79778" y="263838"/>
                </a:lnTo>
                <a:lnTo>
                  <a:pt x="56272" y="221441"/>
                </a:lnTo>
                <a:lnTo>
                  <a:pt x="33754" y="178495"/>
                </a:lnTo>
                <a:lnTo>
                  <a:pt x="12069" y="135155"/>
                </a:lnTo>
                <a:lnTo>
                  <a:pt x="0" y="89683"/>
                </a:lnTo>
                <a:lnTo>
                  <a:pt x="10263" y="53886"/>
                </a:lnTo>
                <a:lnTo>
                  <a:pt x="37032" y="24935"/>
                </a:lnTo>
                <a:lnTo>
                  <a:pt x="74477" y="0"/>
                </a:lnTo>
                <a:lnTo>
                  <a:pt x="106671" y="17579"/>
                </a:lnTo>
                <a:lnTo>
                  <a:pt x="166719" y="59029"/>
                </a:lnTo>
                <a:lnTo>
                  <a:pt x="220723" y="108628"/>
                </a:lnTo>
                <a:lnTo>
                  <a:pt x="267124" y="164946"/>
                </a:lnTo>
                <a:lnTo>
                  <a:pt x="307270" y="234948"/>
                </a:lnTo>
                <a:lnTo>
                  <a:pt x="309874" y="266324"/>
                </a:lnTo>
                <a:lnTo>
                  <a:pt x="295380" y="292468"/>
                </a:lnTo>
                <a:lnTo>
                  <a:pt x="263982" y="316181"/>
                </a:lnTo>
                <a:lnTo>
                  <a:pt x="212714" y="339818"/>
                </a:lnTo>
                <a:lnTo>
                  <a:pt x="168674" y="346247"/>
                </a:lnTo>
                <a:close/>
              </a:path>
            </a:pathLst>
          </a:custGeom>
          <a:solidFill>
            <a:srgbClr val="DAE7F2"/>
          </a:solidFill>
        </p:spPr>
        <p:txBody>
          <a:bodyPr wrap="square" lIns="0" tIns="0" rIns="0" bIns="0" rtlCol="0"/>
          <a:lstStyle/>
          <a:p>
            <a:endParaRPr sz="900"/>
          </a:p>
        </p:txBody>
      </p:sp>
      <p:sp>
        <p:nvSpPr>
          <p:cNvPr id="44" name="bk object 44"/>
          <p:cNvSpPr/>
          <p:nvPr/>
        </p:nvSpPr>
        <p:spPr>
          <a:xfrm>
            <a:off x="7920858" y="2997789"/>
            <a:ext cx="178753" cy="133350"/>
          </a:xfrm>
          <a:custGeom>
            <a:avLst/>
            <a:gdLst/>
            <a:ahLst/>
            <a:cxnLst/>
            <a:rect l="l" t="t" r="r" b="b"/>
            <a:pathLst>
              <a:path w="357505" h="266700">
                <a:moveTo>
                  <a:pt x="203920" y="266188"/>
                </a:moveTo>
                <a:lnTo>
                  <a:pt x="152435" y="263648"/>
                </a:lnTo>
                <a:lnTo>
                  <a:pt x="101008" y="257899"/>
                </a:lnTo>
                <a:lnTo>
                  <a:pt x="53454" y="243124"/>
                </a:lnTo>
                <a:lnTo>
                  <a:pt x="20583" y="219564"/>
                </a:lnTo>
                <a:lnTo>
                  <a:pt x="0" y="152730"/>
                </a:lnTo>
                <a:lnTo>
                  <a:pt x="12838" y="112774"/>
                </a:lnTo>
                <a:lnTo>
                  <a:pt x="41466" y="70670"/>
                </a:lnTo>
                <a:lnTo>
                  <a:pt x="74038" y="40105"/>
                </a:lnTo>
                <a:lnTo>
                  <a:pt x="111961" y="17803"/>
                </a:lnTo>
                <a:lnTo>
                  <a:pt x="154286" y="4266"/>
                </a:lnTo>
                <a:lnTo>
                  <a:pt x="200062" y="0"/>
                </a:lnTo>
                <a:lnTo>
                  <a:pt x="248339" y="5506"/>
                </a:lnTo>
                <a:lnTo>
                  <a:pt x="298166" y="21289"/>
                </a:lnTo>
                <a:lnTo>
                  <a:pt x="348592" y="47852"/>
                </a:lnTo>
                <a:lnTo>
                  <a:pt x="306317" y="52222"/>
                </a:lnTo>
                <a:lnTo>
                  <a:pt x="264346" y="58388"/>
                </a:lnTo>
                <a:lnTo>
                  <a:pt x="222678" y="66352"/>
                </a:lnTo>
                <a:lnTo>
                  <a:pt x="181313" y="76112"/>
                </a:lnTo>
                <a:lnTo>
                  <a:pt x="149663" y="103289"/>
                </a:lnTo>
                <a:lnTo>
                  <a:pt x="135804" y="122286"/>
                </a:lnTo>
                <a:lnTo>
                  <a:pt x="121655" y="140472"/>
                </a:lnTo>
                <a:lnTo>
                  <a:pt x="140353" y="152401"/>
                </a:lnTo>
                <a:lnTo>
                  <a:pt x="159854" y="162628"/>
                </a:lnTo>
                <a:lnTo>
                  <a:pt x="180155" y="171153"/>
                </a:lnTo>
                <a:lnTo>
                  <a:pt x="201258" y="177976"/>
                </a:lnTo>
                <a:lnTo>
                  <a:pt x="324090" y="177976"/>
                </a:lnTo>
                <a:lnTo>
                  <a:pt x="327134" y="180301"/>
                </a:lnTo>
                <a:lnTo>
                  <a:pt x="342110" y="194448"/>
                </a:lnTo>
                <a:lnTo>
                  <a:pt x="357190" y="207815"/>
                </a:lnTo>
                <a:lnTo>
                  <a:pt x="344875" y="224009"/>
                </a:lnTo>
                <a:lnTo>
                  <a:pt x="332632" y="241355"/>
                </a:lnTo>
                <a:lnTo>
                  <a:pt x="320136" y="255388"/>
                </a:lnTo>
                <a:lnTo>
                  <a:pt x="307065" y="261643"/>
                </a:lnTo>
                <a:lnTo>
                  <a:pt x="255463" y="265520"/>
                </a:lnTo>
                <a:lnTo>
                  <a:pt x="203920" y="266188"/>
                </a:lnTo>
                <a:close/>
              </a:path>
              <a:path w="357505" h="266700">
                <a:moveTo>
                  <a:pt x="324090" y="177976"/>
                </a:moveTo>
                <a:lnTo>
                  <a:pt x="201258" y="177976"/>
                </a:lnTo>
                <a:lnTo>
                  <a:pt x="224788" y="176347"/>
                </a:lnTo>
                <a:lnTo>
                  <a:pt x="272660" y="164005"/>
                </a:lnTo>
                <a:lnTo>
                  <a:pt x="295893" y="162705"/>
                </a:lnTo>
                <a:lnTo>
                  <a:pt x="311862" y="168634"/>
                </a:lnTo>
                <a:lnTo>
                  <a:pt x="324090" y="177976"/>
                </a:lnTo>
                <a:close/>
              </a:path>
            </a:pathLst>
          </a:custGeom>
          <a:solidFill>
            <a:srgbClr val="DAE7F2"/>
          </a:solidFill>
        </p:spPr>
        <p:txBody>
          <a:bodyPr wrap="square" lIns="0" tIns="0" rIns="0" bIns="0" rtlCol="0"/>
          <a:lstStyle/>
          <a:p>
            <a:endParaRPr sz="900"/>
          </a:p>
        </p:txBody>
      </p:sp>
      <p:sp>
        <p:nvSpPr>
          <p:cNvPr id="45" name="bk object 45"/>
          <p:cNvSpPr/>
          <p:nvPr/>
        </p:nvSpPr>
        <p:spPr>
          <a:xfrm>
            <a:off x="8549797" y="3670374"/>
            <a:ext cx="130175" cy="145415"/>
          </a:xfrm>
          <a:custGeom>
            <a:avLst/>
            <a:gdLst/>
            <a:ahLst/>
            <a:cxnLst/>
            <a:rect l="l" t="t" r="r" b="b"/>
            <a:pathLst>
              <a:path w="260350" h="290829">
                <a:moveTo>
                  <a:pt x="97426" y="290589"/>
                </a:moveTo>
                <a:lnTo>
                  <a:pt x="58801" y="285289"/>
                </a:lnTo>
                <a:lnTo>
                  <a:pt x="23658" y="268403"/>
                </a:lnTo>
                <a:lnTo>
                  <a:pt x="1147" y="224424"/>
                </a:lnTo>
                <a:lnTo>
                  <a:pt x="0" y="211657"/>
                </a:lnTo>
                <a:lnTo>
                  <a:pt x="309" y="198842"/>
                </a:lnTo>
                <a:lnTo>
                  <a:pt x="19956" y="145451"/>
                </a:lnTo>
                <a:lnTo>
                  <a:pt x="42683" y="114089"/>
                </a:lnTo>
                <a:lnTo>
                  <a:pt x="69182" y="85642"/>
                </a:lnTo>
                <a:lnTo>
                  <a:pt x="98855" y="60754"/>
                </a:lnTo>
                <a:lnTo>
                  <a:pt x="131478" y="39613"/>
                </a:lnTo>
                <a:lnTo>
                  <a:pt x="166313" y="22698"/>
                </a:lnTo>
                <a:lnTo>
                  <a:pt x="203098" y="10134"/>
                </a:lnTo>
                <a:lnTo>
                  <a:pt x="241002" y="2207"/>
                </a:lnTo>
                <a:lnTo>
                  <a:pt x="260320" y="0"/>
                </a:lnTo>
                <a:lnTo>
                  <a:pt x="248045" y="21147"/>
                </a:lnTo>
                <a:lnTo>
                  <a:pt x="237453" y="43033"/>
                </a:lnTo>
                <a:lnTo>
                  <a:pt x="221315" y="89016"/>
                </a:lnTo>
                <a:lnTo>
                  <a:pt x="212193" y="136889"/>
                </a:lnTo>
                <a:lnTo>
                  <a:pt x="210369" y="161136"/>
                </a:lnTo>
                <a:lnTo>
                  <a:pt x="210393" y="186325"/>
                </a:lnTo>
                <a:lnTo>
                  <a:pt x="210573" y="192301"/>
                </a:lnTo>
                <a:lnTo>
                  <a:pt x="210111" y="198966"/>
                </a:lnTo>
                <a:lnTo>
                  <a:pt x="198262" y="237146"/>
                </a:lnTo>
                <a:lnTo>
                  <a:pt x="172558" y="267756"/>
                </a:lnTo>
                <a:lnTo>
                  <a:pt x="137011" y="286024"/>
                </a:lnTo>
                <a:lnTo>
                  <a:pt x="110530" y="289618"/>
                </a:lnTo>
                <a:lnTo>
                  <a:pt x="97426" y="290589"/>
                </a:lnTo>
                <a:close/>
              </a:path>
            </a:pathLst>
          </a:custGeom>
          <a:solidFill>
            <a:srgbClr val="DAE7F2"/>
          </a:solidFill>
        </p:spPr>
        <p:txBody>
          <a:bodyPr wrap="square" lIns="0" tIns="0" rIns="0" bIns="0" rtlCol="0"/>
          <a:lstStyle/>
          <a:p>
            <a:endParaRPr sz="900"/>
          </a:p>
        </p:txBody>
      </p:sp>
      <p:sp>
        <p:nvSpPr>
          <p:cNvPr id="46" name="bk object 46"/>
          <p:cNvSpPr/>
          <p:nvPr/>
        </p:nvSpPr>
        <p:spPr>
          <a:xfrm>
            <a:off x="1637253" y="1915022"/>
            <a:ext cx="4829175" cy="1314450"/>
          </a:xfrm>
          <a:prstGeom prst="rect">
            <a:avLst/>
          </a:prstGeom>
          <a:blipFill>
            <a:blip r:embed="rId3" cstate="print"/>
            <a:stretch>
              <a:fillRect/>
            </a:stretch>
          </a:blipFill>
        </p:spPr>
        <p:txBody>
          <a:bodyPr wrap="square" lIns="0" tIns="0" rIns="0" bIns="0" rtlCol="0"/>
          <a:lstStyle/>
          <a:p>
            <a:endParaRPr sz="900"/>
          </a:p>
        </p:txBody>
      </p:sp>
      <p:sp>
        <p:nvSpPr>
          <p:cNvPr id="2" name="Holder 2"/>
          <p:cNvSpPr>
            <a:spLocks noGrp="1"/>
          </p:cNvSpPr>
          <p:nvPr>
            <p:ph type="title"/>
          </p:nvPr>
        </p:nvSpPr>
        <p:spPr/>
        <p:txBody>
          <a:bodyPr lIns="0" tIns="0" rIns="0" bIns="0"/>
          <a:lstStyle>
            <a:lvl1pPr>
              <a:defRPr sz="1550" b="1" i="0">
                <a:solidFill>
                  <a:srgbClr val="294581"/>
                </a:solidFill>
                <a:latin typeface="Work Sans"/>
                <a:cs typeface="Work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8/29/2023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285750"/>
          </a:xfrm>
          <a:custGeom>
            <a:avLst/>
            <a:gdLst/>
            <a:ahLst/>
            <a:cxnLst/>
            <a:rect l="l" t="t" r="r" b="b"/>
            <a:pathLst>
              <a:path w="18288000" h="571500">
                <a:moveTo>
                  <a:pt x="0" y="571499"/>
                </a:moveTo>
                <a:lnTo>
                  <a:pt x="0" y="0"/>
                </a:lnTo>
                <a:lnTo>
                  <a:pt x="18287998" y="0"/>
                </a:lnTo>
                <a:lnTo>
                  <a:pt x="18287998" y="571499"/>
                </a:lnTo>
                <a:lnTo>
                  <a:pt x="0" y="571499"/>
                </a:lnTo>
                <a:close/>
              </a:path>
            </a:pathLst>
          </a:custGeom>
          <a:solidFill>
            <a:srgbClr val="294581"/>
          </a:solidFill>
        </p:spPr>
        <p:txBody>
          <a:bodyPr wrap="square" lIns="0" tIns="0" rIns="0" bIns="0" rtlCol="0"/>
          <a:lstStyle/>
          <a:p>
            <a:endParaRPr sz="900"/>
          </a:p>
        </p:txBody>
      </p:sp>
      <p:sp>
        <p:nvSpPr>
          <p:cNvPr id="17" name="bk object 17"/>
          <p:cNvSpPr/>
          <p:nvPr/>
        </p:nvSpPr>
        <p:spPr>
          <a:xfrm>
            <a:off x="0" y="419100"/>
            <a:ext cx="9144000" cy="95250"/>
          </a:xfrm>
          <a:custGeom>
            <a:avLst/>
            <a:gdLst/>
            <a:ahLst/>
            <a:cxnLst/>
            <a:rect l="l" t="t" r="r" b="b"/>
            <a:pathLst>
              <a:path w="18288000" h="190500">
                <a:moveTo>
                  <a:pt x="0" y="190499"/>
                </a:moveTo>
                <a:lnTo>
                  <a:pt x="0" y="0"/>
                </a:lnTo>
                <a:lnTo>
                  <a:pt x="18287998" y="0"/>
                </a:lnTo>
                <a:lnTo>
                  <a:pt x="18287998" y="190499"/>
                </a:lnTo>
                <a:lnTo>
                  <a:pt x="0" y="190499"/>
                </a:lnTo>
                <a:close/>
              </a:path>
            </a:pathLst>
          </a:custGeom>
          <a:solidFill>
            <a:srgbClr val="F5B444"/>
          </a:solidFill>
        </p:spPr>
        <p:txBody>
          <a:bodyPr wrap="square" lIns="0" tIns="0" rIns="0" bIns="0" rtlCol="0"/>
          <a:lstStyle/>
          <a:p>
            <a:endParaRPr sz="900"/>
          </a:p>
        </p:txBody>
      </p:sp>
      <p:sp>
        <p:nvSpPr>
          <p:cNvPr id="18" name="bk object 18"/>
          <p:cNvSpPr/>
          <p:nvPr/>
        </p:nvSpPr>
        <p:spPr>
          <a:xfrm>
            <a:off x="5783813" y="1426020"/>
            <a:ext cx="3360187" cy="3717480"/>
          </a:xfrm>
          <a:prstGeom prst="rect">
            <a:avLst/>
          </a:prstGeom>
          <a:blipFill>
            <a:blip r:embed="rId2" cstate="print"/>
            <a:stretch>
              <a:fillRect/>
            </a:stretch>
          </a:blipFill>
        </p:spPr>
        <p:txBody>
          <a:bodyPr wrap="square" lIns="0" tIns="0" rIns="0" bIns="0" rtlCol="0"/>
          <a:lstStyle/>
          <a:p>
            <a:endParaRPr sz="900"/>
          </a:p>
        </p:txBody>
      </p:sp>
      <p:sp>
        <p:nvSpPr>
          <p:cNvPr id="19" name="bk object 19"/>
          <p:cNvSpPr/>
          <p:nvPr/>
        </p:nvSpPr>
        <p:spPr>
          <a:xfrm>
            <a:off x="8949982" y="3472115"/>
            <a:ext cx="128905" cy="394653"/>
          </a:xfrm>
          <a:custGeom>
            <a:avLst/>
            <a:gdLst/>
            <a:ahLst/>
            <a:cxnLst/>
            <a:rect l="l" t="t" r="r" b="b"/>
            <a:pathLst>
              <a:path w="257809" h="789304">
                <a:moveTo>
                  <a:pt x="122344" y="789048"/>
                </a:moveTo>
                <a:lnTo>
                  <a:pt x="79217" y="782693"/>
                </a:lnTo>
                <a:lnTo>
                  <a:pt x="39351" y="751486"/>
                </a:lnTo>
                <a:lnTo>
                  <a:pt x="9972" y="667827"/>
                </a:lnTo>
                <a:lnTo>
                  <a:pt x="3155" y="616811"/>
                </a:lnTo>
                <a:lnTo>
                  <a:pt x="0" y="565437"/>
                </a:lnTo>
                <a:lnTo>
                  <a:pt x="504" y="513706"/>
                </a:lnTo>
                <a:lnTo>
                  <a:pt x="5759" y="462632"/>
                </a:lnTo>
                <a:lnTo>
                  <a:pt x="12265" y="411748"/>
                </a:lnTo>
                <a:lnTo>
                  <a:pt x="20020" y="361056"/>
                </a:lnTo>
                <a:lnTo>
                  <a:pt x="29026" y="310555"/>
                </a:lnTo>
                <a:lnTo>
                  <a:pt x="39282" y="260246"/>
                </a:lnTo>
                <a:lnTo>
                  <a:pt x="48276" y="213099"/>
                </a:lnTo>
                <a:lnTo>
                  <a:pt x="62101" y="168563"/>
                </a:lnTo>
                <a:lnTo>
                  <a:pt x="87341" y="129424"/>
                </a:lnTo>
                <a:lnTo>
                  <a:pt x="130584" y="98470"/>
                </a:lnTo>
                <a:lnTo>
                  <a:pt x="147514" y="83503"/>
                </a:lnTo>
                <a:lnTo>
                  <a:pt x="161137" y="59657"/>
                </a:lnTo>
                <a:lnTo>
                  <a:pt x="174135" y="30599"/>
                </a:lnTo>
                <a:lnTo>
                  <a:pt x="189190" y="0"/>
                </a:lnTo>
                <a:lnTo>
                  <a:pt x="227325" y="25804"/>
                </a:lnTo>
                <a:lnTo>
                  <a:pt x="248899" y="58987"/>
                </a:lnTo>
                <a:lnTo>
                  <a:pt x="257224" y="97685"/>
                </a:lnTo>
                <a:lnTo>
                  <a:pt x="257219" y="104298"/>
                </a:lnTo>
                <a:lnTo>
                  <a:pt x="256002" y="117522"/>
                </a:lnTo>
                <a:lnTo>
                  <a:pt x="254799" y="124024"/>
                </a:lnTo>
                <a:lnTo>
                  <a:pt x="253001" y="130416"/>
                </a:lnTo>
                <a:lnTo>
                  <a:pt x="247543" y="183074"/>
                </a:lnTo>
                <a:lnTo>
                  <a:pt x="242246" y="235731"/>
                </a:lnTo>
                <a:lnTo>
                  <a:pt x="237062" y="288389"/>
                </a:lnTo>
                <a:lnTo>
                  <a:pt x="226830" y="393705"/>
                </a:lnTo>
                <a:lnTo>
                  <a:pt x="221682" y="446363"/>
                </a:lnTo>
                <a:lnTo>
                  <a:pt x="216445" y="499021"/>
                </a:lnTo>
                <a:lnTo>
                  <a:pt x="211071" y="551679"/>
                </a:lnTo>
                <a:lnTo>
                  <a:pt x="205508" y="604337"/>
                </a:lnTo>
                <a:lnTo>
                  <a:pt x="195721" y="664366"/>
                </a:lnTo>
                <a:lnTo>
                  <a:pt x="180183" y="723168"/>
                </a:lnTo>
                <a:lnTo>
                  <a:pt x="147794" y="776214"/>
                </a:lnTo>
                <a:lnTo>
                  <a:pt x="122344" y="789048"/>
                </a:lnTo>
                <a:close/>
              </a:path>
            </a:pathLst>
          </a:custGeom>
          <a:solidFill>
            <a:srgbClr val="DAE7F2"/>
          </a:solidFill>
        </p:spPr>
        <p:txBody>
          <a:bodyPr wrap="square" lIns="0" tIns="0" rIns="0" bIns="0" rtlCol="0"/>
          <a:lstStyle/>
          <a:p>
            <a:endParaRPr sz="900"/>
          </a:p>
        </p:txBody>
      </p:sp>
      <p:sp>
        <p:nvSpPr>
          <p:cNvPr id="20" name="bk object 20"/>
          <p:cNvSpPr/>
          <p:nvPr/>
        </p:nvSpPr>
        <p:spPr>
          <a:xfrm>
            <a:off x="8594177" y="2518975"/>
            <a:ext cx="300038" cy="223203"/>
          </a:xfrm>
          <a:custGeom>
            <a:avLst/>
            <a:gdLst/>
            <a:ahLst/>
            <a:cxnLst/>
            <a:rect l="l" t="t" r="r" b="b"/>
            <a:pathLst>
              <a:path w="600075" h="446404">
                <a:moveTo>
                  <a:pt x="504655" y="445784"/>
                </a:moveTo>
                <a:lnTo>
                  <a:pt x="460198" y="432735"/>
                </a:lnTo>
                <a:lnTo>
                  <a:pt x="416914" y="416801"/>
                </a:lnTo>
                <a:lnTo>
                  <a:pt x="374804" y="397981"/>
                </a:lnTo>
                <a:lnTo>
                  <a:pt x="333867" y="376275"/>
                </a:lnTo>
                <a:lnTo>
                  <a:pt x="293445" y="344175"/>
                </a:lnTo>
                <a:lnTo>
                  <a:pt x="253668" y="311237"/>
                </a:lnTo>
                <a:lnTo>
                  <a:pt x="214444" y="277589"/>
                </a:lnTo>
                <a:lnTo>
                  <a:pt x="175683" y="243358"/>
                </a:lnTo>
                <a:lnTo>
                  <a:pt x="137296" y="208672"/>
                </a:lnTo>
                <a:lnTo>
                  <a:pt x="99191" y="173657"/>
                </a:lnTo>
                <a:lnTo>
                  <a:pt x="23466" y="103156"/>
                </a:lnTo>
                <a:lnTo>
                  <a:pt x="3704" y="65060"/>
                </a:lnTo>
                <a:lnTo>
                  <a:pt x="0" y="44648"/>
                </a:lnTo>
                <a:lnTo>
                  <a:pt x="2585" y="32185"/>
                </a:lnTo>
                <a:lnTo>
                  <a:pt x="40192" y="7129"/>
                </a:lnTo>
                <a:lnTo>
                  <a:pt x="73374" y="0"/>
                </a:lnTo>
                <a:lnTo>
                  <a:pt x="84821" y="64"/>
                </a:lnTo>
                <a:lnTo>
                  <a:pt x="153729" y="19702"/>
                </a:lnTo>
                <a:lnTo>
                  <a:pt x="221054" y="44228"/>
                </a:lnTo>
                <a:lnTo>
                  <a:pt x="286455" y="73504"/>
                </a:lnTo>
                <a:lnTo>
                  <a:pt x="349592" y="107391"/>
                </a:lnTo>
                <a:lnTo>
                  <a:pt x="391901" y="133698"/>
                </a:lnTo>
                <a:lnTo>
                  <a:pt x="193903" y="133698"/>
                </a:lnTo>
                <a:lnTo>
                  <a:pt x="207691" y="151845"/>
                </a:lnTo>
                <a:lnTo>
                  <a:pt x="237712" y="185987"/>
                </a:lnTo>
                <a:lnTo>
                  <a:pt x="270918" y="217190"/>
                </a:lnTo>
                <a:lnTo>
                  <a:pt x="306857" y="245029"/>
                </a:lnTo>
                <a:lnTo>
                  <a:pt x="345368" y="269379"/>
                </a:lnTo>
                <a:lnTo>
                  <a:pt x="385926" y="289909"/>
                </a:lnTo>
                <a:lnTo>
                  <a:pt x="428349" y="306526"/>
                </a:lnTo>
                <a:lnTo>
                  <a:pt x="472059" y="319003"/>
                </a:lnTo>
                <a:lnTo>
                  <a:pt x="494361" y="323676"/>
                </a:lnTo>
                <a:lnTo>
                  <a:pt x="593037" y="323676"/>
                </a:lnTo>
                <a:lnTo>
                  <a:pt x="596610" y="337147"/>
                </a:lnTo>
                <a:lnTo>
                  <a:pt x="598818" y="351412"/>
                </a:lnTo>
                <a:lnTo>
                  <a:pt x="599464" y="365663"/>
                </a:lnTo>
                <a:lnTo>
                  <a:pt x="598550" y="379899"/>
                </a:lnTo>
                <a:lnTo>
                  <a:pt x="596073" y="394120"/>
                </a:lnTo>
                <a:lnTo>
                  <a:pt x="583747" y="409359"/>
                </a:lnTo>
                <a:lnTo>
                  <a:pt x="560892" y="421729"/>
                </a:lnTo>
                <a:lnTo>
                  <a:pt x="532774" y="433211"/>
                </a:lnTo>
                <a:lnTo>
                  <a:pt x="504655" y="445784"/>
                </a:lnTo>
                <a:close/>
              </a:path>
              <a:path w="600075" h="446404">
                <a:moveTo>
                  <a:pt x="593037" y="323676"/>
                </a:moveTo>
                <a:lnTo>
                  <a:pt x="494361" y="323676"/>
                </a:lnTo>
                <a:lnTo>
                  <a:pt x="479737" y="306403"/>
                </a:lnTo>
                <a:lnTo>
                  <a:pt x="464450" y="289765"/>
                </a:lnTo>
                <a:lnTo>
                  <a:pt x="431884" y="258397"/>
                </a:lnTo>
                <a:lnTo>
                  <a:pt x="396888" y="229767"/>
                </a:lnTo>
                <a:lnTo>
                  <a:pt x="359683" y="204076"/>
                </a:lnTo>
                <a:lnTo>
                  <a:pt x="320521" y="181481"/>
                </a:lnTo>
                <a:lnTo>
                  <a:pt x="279654" y="162142"/>
                </a:lnTo>
                <a:lnTo>
                  <a:pt x="237356" y="146176"/>
                </a:lnTo>
                <a:lnTo>
                  <a:pt x="193903" y="133698"/>
                </a:lnTo>
                <a:lnTo>
                  <a:pt x="391901" y="133698"/>
                </a:lnTo>
                <a:lnTo>
                  <a:pt x="439336" y="166452"/>
                </a:lnTo>
                <a:lnTo>
                  <a:pt x="495470" y="211070"/>
                </a:lnTo>
                <a:lnTo>
                  <a:pt x="548200" y="259529"/>
                </a:lnTo>
                <a:lnTo>
                  <a:pt x="581236" y="297209"/>
                </a:lnTo>
                <a:lnTo>
                  <a:pt x="592909" y="323194"/>
                </a:lnTo>
                <a:lnTo>
                  <a:pt x="593037" y="323676"/>
                </a:lnTo>
                <a:close/>
              </a:path>
            </a:pathLst>
          </a:custGeom>
          <a:solidFill>
            <a:srgbClr val="DAE7F2"/>
          </a:solidFill>
        </p:spPr>
        <p:txBody>
          <a:bodyPr wrap="square" lIns="0" tIns="0" rIns="0" bIns="0" rtlCol="0"/>
          <a:lstStyle/>
          <a:p>
            <a:endParaRPr sz="900"/>
          </a:p>
        </p:txBody>
      </p:sp>
      <p:sp>
        <p:nvSpPr>
          <p:cNvPr id="21" name="bk object 21"/>
          <p:cNvSpPr/>
          <p:nvPr/>
        </p:nvSpPr>
        <p:spPr>
          <a:xfrm>
            <a:off x="8860476" y="1836623"/>
            <a:ext cx="201295" cy="285433"/>
          </a:xfrm>
          <a:custGeom>
            <a:avLst/>
            <a:gdLst/>
            <a:ahLst/>
            <a:cxnLst/>
            <a:rect l="l" t="t" r="r" b="b"/>
            <a:pathLst>
              <a:path w="402590" h="570864">
                <a:moveTo>
                  <a:pt x="51277" y="570370"/>
                </a:moveTo>
                <a:lnTo>
                  <a:pt x="13582" y="554080"/>
                </a:lnTo>
                <a:lnTo>
                  <a:pt x="0" y="522147"/>
                </a:lnTo>
                <a:lnTo>
                  <a:pt x="74" y="515015"/>
                </a:lnTo>
                <a:lnTo>
                  <a:pt x="1115" y="508099"/>
                </a:lnTo>
                <a:lnTo>
                  <a:pt x="3123" y="501400"/>
                </a:lnTo>
                <a:lnTo>
                  <a:pt x="6096" y="494917"/>
                </a:lnTo>
                <a:lnTo>
                  <a:pt x="26388" y="447709"/>
                </a:lnTo>
                <a:lnTo>
                  <a:pt x="46964" y="400625"/>
                </a:lnTo>
                <a:lnTo>
                  <a:pt x="67791" y="353651"/>
                </a:lnTo>
                <a:lnTo>
                  <a:pt x="88836" y="306772"/>
                </a:lnTo>
                <a:lnTo>
                  <a:pt x="110066" y="259975"/>
                </a:lnTo>
                <a:lnTo>
                  <a:pt x="131449" y="213243"/>
                </a:lnTo>
                <a:lnTo>
                  <a:pt x="152952" y="166564"/>
                </a:lnTo>
                <a:lnTo>
                  <a:pt x="196185" y="73303"/>
                </a:lnTo>
                <a:lnTo>
                  <a:pt x="225847" y="39004"/>
                </a:lnTo>
                <a:lnTo>
                  <a:pt x="281646" y="5386"/>
                </a:lnTo>
                <a:lnTo>
                  <a:pt x="320977" y="0"/>
                </a:lnTo>
                <a:lnTo>
                  <a:pt x="354443" y="13143"/>
                </a:lnTo>
                <a:lnTo>
                  <a:pt x="380256" y="44112"/>
                </a:lnTo>
                <a:lnTo>
                  <a:pt x="396628" y="92201"/>
                </a:lnTo>
                <a:lnTo>
                  <a:pt x="397723" y="99749"/>
                </a:lnTo>
                <a:lnTo>
                  <a:pt x="290996" y="99749"/>
                </a:lnTo>
                <a:lnTo>
                  <a:pt x="277613" y="116462"/>
                </a:lnTo>
                <a:lnTo>
                  <a:pt x="252990" y="151400"/>
                </a:lnTo>
                <a:lnTo>
                  <a:pt x="231264" y="188293"/>
                </a:lnTo>
                <a:lnTo>
                  <a:pt x="212651" y="226773"/>
                </a:lnTo>
                <a:lnTo>
                  <a:pt x="197213" y="266710"/>
                </a:lnTo>
                <a:lnTo>
                  <a:pt x="185105" y="307705"/>
                </a:lnTo>
                <a:lnTo>
                  <a:pt x="176367" y="349623"/>
                </a:lnTo>
                <a:lnTo>
                  <a:pt x="171087" y="392043"/>
                </a:lnTo>
                <a:lnTo>
                  <a:pt x="169748" y="413415"/>
                </a:lnTo>
                <a:lnTo>
                  <a:pt x="317277" y="413415"/>
                </a:lnTo>
                <a:lnTo>
                  <a:pt x="308863" y="426438"/>
                </a:lnTo>
                <a:lnTo>
                  <a:pt x="279627" y="465686"/>
                </a:lnTo>
                <a:lnTo>
                  <a:pt x="247012" y="502173"/>
                </a:lnTo>
                <a:lnTo>
                  <a:pt x="209841" y="529756"/>
                </a:lnTo>
                <a:lnTo>
                  <a:pt x="162306" y="548277"/>
                </a:lnTo>
                <a:lnTo>
                  <a:pt x="109967" y="560656"/>
                </a:lnTo>
                <a:lnTo>
                  <a:pt x="58385" y="569809"/>
                </a:lnTo>
                <a:lnTo>
                  <a:pt x="51277" y="570370"/>
                </a:lnTo>
                <a:close/>
              </a:path>
              <a:path w="402590" h="570864">
                <a:moveTo>
                  <a:pt x="317277" y="413415"/>
                </a:moveTo>
                <a:lnTo>
                  <a:pt x="169748" y="413415"/>
                </a:lnTo>
                <a:lnTo>
                  <a:pt x="215174" y="386232"/>
                </a:lnTo>
                <a:lnTo>
                  <a:pt x="251829" y="355922"/>
                </a:lnTo>
                <a:lnTo>
                  <a:pt x="279772" y="322330"/>
                </a:lnTo>
                <a:lnTo>
                  <a:pt x="299068" y="285302"/>
                </a:lnTo>
                <a:lnTo>
                  <a:pt x="309776" y="244685"/>
                </a:lnTo>
                <a:lnTo>
                  <a:pt x="311959" y="200323"/>
                </a:lnTo>
                <a:lnTo>
                  <a:pt x="305678" y="152062"/>
                </a:lnTo>
                <a:lnTo>
                  <a:pt x="290996" y="99749"/>
                </a:lnTo>
                <a:lnTo>
                  <a:pt x="397723" y="99749"/>
                </a:lnTo>
                <a:lnTo>
                  <a:pt x="398776" y="107011"/>
                </a:lnTo>
                <a:lnTo>
                  <a:pt x="400487" y="121865"/>
                </a:lnTo>
                <a:lnTo>
                  <a:pt x="401759" y="136763"/>
                </a:lnTo>
                <a:lnTo>
                  <a:pt x="402576" y="151400"/>
                </a:lnTo>
                <a:lnTo>
                  <a:pt x="402563" y="152062"/>
                </a:lnTo>
                <a:lnTo>
                  <a:pt x="397405" y="200375"/>
                </a:lnTo>
                <a:lnTo>
                  <a:pt x="387903" y="248389"/>
                </a:lnTo>
                <a:lnTo>
                  <a:pt x="374179" y="295371"/>
                </a:lnTo>
                <a:lnTo>
                  <a:pt x="356326" y="340942"/>
                </a:lnTo>
                <a:lnTo>
                  <a:pt x="334502" y="384749"/>
                </a:lnTo>
                <a:lnTo>
                  <a:pt x="322159" y="405858"/>
                </a:lnTo>
                <a:lnTo>
                  <a:pt x="317277" y="413415"/>
                </a:lnTo>
                <a:close/>
              </a:path>
            </a:pathLst>
          </a:custGeom>
          <a:solidFill>
            <a:srgbClr val="DAE7F2"/>
          </a:solidFill>
        </p:spPr>
        <p:txBody>
          <a:bodyPr wrap="square" lIns="0" tIns="0" rIns="0" bIns="0" rtlCol="0"/>
          <a:lstStyle/>
          <a:p>
            <a:endParaRPr sz="900"/>
          </a:p>
        </p:txBody>
      </p:sp>
      <p:sp>
        <p:nvSpPr>
          <p:cNvPr id="22" name="bk object 22"/>
          <p:cNvSpPr/>
          <p:nvPr/>
        </p:nvSpPr>
        <p:spPr>
          <a:xfrm>
            <a:off x="8530835" y="2815931"/>
            <a:ext cx="352743" cy="167640"/>
          </a:xfrm>
          <a:custGeom>
            <a:avLst/>
            <a:gdLst/>
            <a:ahLst/>
            <a:cxnLst/>
            <a:rect l="l" t="t" r="r" b="b"/>
            <a:pathLst>
              <a:path w="705484" h="335279">
                <a:moveTo>
                  <a:pt x="93355" y="334978"/>
                </a:moveTo>
                <a:lnTo>
                  <a:pt x="74963" y="328473"/>
                </a:lnTo>
                <a:lnTo>
                  <a:pt x="49481" y="319846"/>
                </a:lnTo>
                <a:lnTo>
                  <a:pt x="24339" y="307258"/>
                </a:lnTo>
                <a:lnTo>
                  <a:pt x="6967" y="288873"/>
                </a:lnTo>
                <a:lnTo>
                  <a:pt x="0" y="252093"/>
                </a:lnTo>
                <a:lnTo>
                  <a:pt x="13035" y="219569"/>
                </a:lnTo>
                <a:lnTo>
                  <a:pt x="70077" y="171855"/>
                </a:lnTo>
                <a:lnTo>
                  <a:pt x="114956" y="148212"/>
                </a:lnTo>
                <a:lnTo>
                  <a:pt x="160001" y="124969"/>
                </a:lnTo>
                <a:lnTo>
                  <a:pt x="205320" y="102528"/>
                </a:lnTo>
                <a:lnTo>
                  <a:pt x="251020" y="81290"/>
                </a:lnTo>
                <a:lnTo>
                  <a:pt x="297210" y="61657"/>
                </a:lnTo>
                <a:lnTo>
                  <a:pt x="343996" y="44028"/>
                </a:lnTo>
                <a:lnTo>
                  <a:pt x="391486" y="28806"/>
                </a:lnTo>
                <a:lnTo>
                  <a:pt x="439788" y="16391"/>
                </a:lnTo>
                <a:lnTo>
                  <a:pt x="489010" y="7184"/>
                </a:lnTo>
                <a:lnTo>
                  <a:pt x="539259" y="1587"/>
                </a:lnTo>
                <a:lnTo>
                  <a:pt x="590643" y="0"/>
                </a:lnTo>
                <a:lnTo>
                  <a:pt x="643269" y="2824"/>
                </a:lnTo>
                <a:lnTo>
                  <a:pt x="680659" y="12112"/>
                </a:lnTo>
                <a:lnTo>
                  <a:pt x="705333" y="49479"/>
                </a:lnTo>
                <a:lnTo>
                  <a:pt x="704546" y="59395"/>
                </a:lnTo>
                <a:lnTo>
                  <a:pt x="691315" y="96868"/>
                </a:lnTo>
                <a:lnTo>
                  <a:pt x="442014" y="98977"/>
                </a:lnTo>
                <a:lnTo>
                  <a:pt x="397767" y="102980"/>
                </a:lnTo>
                <a:lnTo>
                  <a:pt x="351134" y="112831"/>
                </a:lnTo>
                <a:lnTo>
                  <a:pt x="303194" y="128184"/>
                </a:lnTo>
                <a:lnTo>
                  <a:pt x="255023" y="148697"/>
                </a:lnTo>
                <a:lnTo>
                  <a:pt x="207701" y="174023"/>
                </a:lnTo>
                <a:lnTo>
                  <a:pt x="162303" y="203818"/>
                </a:lnTo>
                <a:lnTo>
                  <a:pt x="119909" y="237736"/>
                </a:lnTo>
                <a:lnTo>
                  <a:pt x="159681" y="248947"/>
                </a:lnTo>
                <a:lnTo>
                  <a:pt x="205072" y="252369"/>
                </a:lnTo>
                <a:lnTo>
                  <a:pt x="449667" y="252369"/>
                </a:lnTo>
                <a:lnTo>
                  <a:pt x="442573" y="255563"/>
                </a:lnTo>
                <a:lnTo>
                  <a:pt x="394758" y="274273"/>
                </a:lnTo>
                <a:lnTo>
                  <a:pt x="345889" y="290640"/>
                </a:lnTo>
                <a:lnTo>
                  <a:pt x="296271" y="304570"/>
                </a:lnTo>
                <a:lnTo>
                  <a:pt x="246208" y="315969"/>
                </a:lnTo>
                <a:lnTo>
                  <a:pt x="195701" y="324836"/>
                </a:lnTo>
                <a:lnTo>
                  <a:pt x="144750" y="331173"/>
                </a:lnTo>
                <a:lnTo>
                  <a:pt x="93355" y="334978"/>
                </a:lnTo>
                <a:close/>
              </a:path>
              <a:path w="705484" h="335279">
                <a:moveTo>
                  <a:pt x="449667" y="252369"/>
                </a:moveTo>
                <a:lnTo>
                  <a:pt x="205072" y="252369"/>
                </a:lnTo>
                <a:lnTo>
                  <a:pt x="254165" y="248617"/>
                </a:lnTo>
                <a:lnTo>
                  <a:pt x="305042" y="238306"/>
                </a:lnTo>
                <a:lnTo>
                  <a:pt x="355785" y="222052"/>
                </a:lnTo>
                <a:lnTo>
                  <a:pt x="404474" y="200468"/>
                </a:lnTo>
                <a:lnTo>
                  <a:pt x="449191" y="174171"/>
                </a:lnTo>
                <a:lnTo>
                  <a:pt x="488019" y="143775"/>
                </a:lnTo>
                <a:lnTo>
                  <a:pt x="519039" y="109895"/>
                </a:lnTo>
                <a:lnTo>
                  <a:pt x="482797" y="101167"/>
                </a:lnTo>
                <a:lnTo>
                  <a:pt x="442014" y="98977"/>
                </a:lnTo>
                <a:lnTo>
                  <a:pt x="689865" y="98977"/>
                </a:lnTo>
                <a:lnTo>
                  <a:pt x="661295" y="128064"/>
                </a:lnTo>
                <a:lnTo>
                  <a:pt x="608333" y="168172"/>
                </a:lnTo>
                <a:lnTo>
                  <a:pt x="535040" y="211112"/>
                </a:lnTo>
                <a:lnTo>
                  <a:pt x="489334" y="234509"/>
                </a:lnTo>
                <a:lnTo>
                  <a:pt x="449667" y="252369"/>
                </a:lnTo>
                <a:close/>
              </a:path>
            </a:pathLst>
          </a:custGeom>
          <a:solidFill>
            <a:srgbClr val="DAE7F2"/>
          </a:solidFill>
        </p:spPr>
        <p:txBody>
          <a:bodyPr wrap="square" lIns="0" tIns="0" rIns="0" bIns="0" rtlCol="0"/>
          <a:lstStyle/>
          <a:p>
            <a:endParaRPr sz="900"/>
          </a:p>
        </p:txBody>
      </p:sp>
      <p:sp>
        <p:nvSpPr>
          <p:cNvPr id="23" name="bk object 23"/>
          <p:cNvSpPr/>
          <p:nvPr/>
        </p:nvSpPr>
        <p:spPr>
          <a:xfrm>
            <a:off x="8148176" y="2260895"/>
            <a:ext cx="248603" cy="177483"/>
          </a:xfrm>
          <a:custGeom>
            <a:avLst/>
            <a:gdLst/>
            <a:ahLst/>
            <a:cxnLst/>
            <a:rect l="l" t="t" r="r" b="b"/>
            <a:pathLst>
              <a:path w="497205" h="354964">
                <a:moveTo>
                  <a:pt x="423326" y="354950"/>
                </a:moveTo>
                <a:lnTo>
                  <a:pt x="369183" y="350665"/>
                </a:lnTo>
                <a:lnTo>
                  <a:pt x="309232" y="340689"/>
                </a:lnTo>
                <a:lnTo>
                  <a:pt x="279515" y="334143"/>
                </a:lnTo>
                <a:lnTo>
                  <a:pt x="260679" y="330919"/>
                </a:lnTo>
                <a:lnTo>
                  <a:pt x="205844" y="314857"/>
                </a:lnTo>
                <a:lnTo>
                  <a:pt x="171151" y="299009"/>
                </a:lnTo>
                <a:lnTo>
                  <a:pt x="138513" y="279268"/>
                </a:lnTo>
                <a:lnTo>
                  <a:pt x="108348" y="255922"/>
                </a:lnTo>
                <a:lnTo>
                  <a:pt x="81073" y="229254"/>
                </a:lnTo>
                <a:lnTo>
                  <a:pt x="57027" y="199640"/>
                </a:lnTo>
                <a:lnTo>
                  <a:pt x="36551" y="167452"/>
                </a:lnTo>
                <a:lnTo>
                  <a:pt x="3944" y="107107"/>
                </a:lnTo>
                <a:lnTo>
                  <a:pt x="0" y="76099"/>
                </a:lnTo>
                <a:lnTo>
                  <a:pt x="16256" y="45929"/>
                </a:lnTo>
                <a:lnTo>
                  <a:pt x="39823" y="30599"/>
                </a:lnTo>
                <a:lnTo>
                  <a:pt x="64552" y="17834"/>
                </a:lnTo>
                <a:lnTo>
                  <a:pt x="90445" y="7635"/>
                </a:lnTo>
                <a:lnTo>
                  <a:pt x="117500" y="0"/>
                </a:lnTo>
                <a:lnTo>
                  <a:pt x="169374" y="10065"/>
                </a:lnTo>
                <a:lnTo>
                  <a:pt x="218187" y="22694"/>
                </a:lnTo>
                <a:lnTo>
                  <a:pt x="263856" y="38178"/>
                </a:lnTo>
                <a:lnTo>
                  <a:pt x="306301" y="56808"/>
                </a:lnTo>
                <a:lnTo>
                  <a:pt x="345439" y="78877"/>
                </a:lnTo>
                <a:lnTo>
                  <a:pt x="381190" y="104675"/>
                </a:lnTo>
                <a:lnTo>
                  <a:pt x="386746" y="109808"/>
                </a:lnTo>
                <a:lnTo>
                  <a:pt x="151934" y="109808"/>
                </a:lnTo>
                <a:lnTo>
                  <a:pt x="144153" y="109831"/>
                </a:lnTo>
                <a:lnTo>
                  <a:pt x="136380" y="110166"/>
                </a:lnTo>
                <a:lnTo>
                  <a:pt x="128613" y="110815"/>
                </a:lnTo>
                <a:lnTo>
                  <a:pt x="131783" y="117900"/>
                </a:lnTo>
                <a:lnTo>
                  <a:pt x="151644" y="151130"/>
                </a:lnTo>
                <a:lnTo>
                  <a:pt x="177615" y="179834"/>
                </a:lnTo>
                <a:lnTo>
                  <a:pt x="208705" y="202913"/>
                </a:lnTo>
                <a:lnTo>
                  <a:pt x="243705" y="219466"/>
                </a:lnTo>
                <a:lnTo>
                  <a:pt x="281253" y="228853"/>
                </a:lnTo>
                <a:lnTo>
                  <a:pt x="478849" y="230953"/>
                </a:lnTo>
                <a:lnTo>
                  <a:pt x="488672" y="251002"/>
                </a:lnTo>
                <a:lnTo>
                  <a:pt x="492647" y="261777"/>
                </a:lnTo>
                <a:lnTo>
                  <a:pt x="495372" y="272788"/>
                </a:lnTo>
                <a:lnTo>
                  <a:pt x="496847" y="284035"/>
                </a:lnTo>
                <a:lnTo>
                  <a:pt x="497073" y="295518"/>
                </a:lnTo>
                <a:lnTo>
                  <a:pt x="496058" y="306958"/>
                </a:lnTo>
                <a:lnTo>
                  <a:pt x="470243" y="349290"/>
                </a:lnTo>
                <a:lnTo>
                  <a:pt x="448205" y="353919"/>
                </a:lnTo>
                <a:lnTo>
                  <a:pt x="423326" y="354950"/>
                </a:lnTo>
                <a:close/>
              </a:path>
              <a:path w="497205" h="354964">
                <a:moveTo>
                  <a:pt x="478849" y="230953"/>
                </a:moveTo>
                <a:lnTo>
                  <a:pt x="312167" y="230953"/>
                </a:lnTo>
                <a:lnTo>
                  <a:pt x="319911" y="230716"/>
                </a:lnTo>
                <a:lnTo>
                  <a:pt x="327651" y="230173"/>
                </a:lnTo>
                <a:lnTo>
                  <a:pt x="328061" y="230173"/>
                </a:lnTo>
                <a:lnTo>
                  <a:pt x="324960" y="223021"/>
                </a:lnTo>
                <a:lnTo>
                  <a:pt x="305319" y="189470"/>
                </a:lnTo>
                <a:lnTo>
                  <a:pt x="279385" y="160511"/>
                </a:lnTo>
                <a:lnTo>
                  <a:pt x="248189" y="137300"/>
                </a:lnTo>
                <a:lnTo>
                  <a:pt x="212992" y="120778"/>
                </a:lnTo>
                <a:lnTo>
                  <a:pt x="175220" y="111613"/>
                </a:lnTo>
                <a:lnTo>
                  <a:pt x="151934" y="109808"/>
                </a:lnTo>
                <a:lnTo>
                  <a:pt x="386746" y="109808"/>
                </a:lnTo>
                <a:lnTo>
                  <a:pt x="413470" y="134495"/>
                </a:lnTo>
                <a:lnTo>
                  <a:pt x="442198" y="168628"/>
                </a:lnTo>
                <a:lnTo>
                  <a:pt x="467293" y="207367"/>
                </a:lnTo>
                <a:lnTo>
                  <a:pt x="478849" y="230953"/>
                </a:lnTo>
                <a:close/>
              </a:path>
            </a:pathLst>
          </a:custGeom>
          <a:solidFill>
            <a:srgbClr val="DAE7F2"/>
          </a:solidFill>
        </p:spPr>
        <p:txBody>
          <a:bodyPr wrap="square" lIns="0" tIns="0" rIns="0" bIns="0" rtlCol="0"/>
          <a:lstStyle/>
          <a:p>
            <a:endParaRPr sz="900"/>
          </a:p>
        </p:txBody>
      </p:sp>
      <p:sp>
        <p:nvSpPr>
          <p:cNvPr id="24" name="bk object 24"/>
          <p:cNvSpPr/>
          <p:nvPr/>
        </p:nvSpPr>
        <p:spPr>
          <a:xfrm>
            <a:off x="8005520" y="2759748"/>
            <a:ext cx="337503" cy="134620"/>
          </a:xfrm>
          <a:custGeom>
            <a:avLst/>
            <a:gdLst/>
            <a:ahLst/>
            <a:cxnLst/>
            <a:rect l="l" t="t" r="r" b="b"/>
            <a:pathLst>
              <a:path w="675005" h="269239">
                <a:moveTo>
                  <a:pt x="481615" y="269215"/>
                </a:moveTo>
                <a:lnTo>
                  <a:pt x="436971" y="268541"/>
                </a:lnTo>
                <a:lnTo>
                  <a:pt x="334202" y="259752"/>
                </a:lnTo>
                <a:lnTo>
                  <a:pt x="283044" y="253902"/>
                </a:lnTo>
                <a:lnTo>
                  <a:pt x="232640" y="245269"/>
                </a:lnTo>
                <a:lnTo>
                  <a:pt x="183442" y="232496"/>
                </a:lnTo>
                <a:lnTo>
                  <a:pt x="135902" y="214221"/>
                </a:lnTo>
                <a:lnTo>
                  <a:pt x="90474" y="189088"/>
                </a:lnTo>
                <a:lnTo>
                  <a:pt x="47610" y="155736"/>
                </a:lnTo>
                <a:lnTo>
                  <a:pt x="13255" y="117486"/>
                </a:lnTo>
                <a:lnTo>
                  <a:pt x="0" y="81606"/>
                </a:lnTo>
                <a:lnTo>
                  <a:pt x="5857" y="69953"/>
                </a:lnTo>
                <a:lnTo>
                  <a:pt x="30107" y="39806"/>
                </a:lnTo>
                <a:lnTo>
                  <a:pt x="62466" y="18605"/>
                </a:lnTo>
                <a:lnTo>
                  <a:pt x="113409" y="4914"/>
                </a:lnTo>
                <a:lnTo>
                  <a:pt x="152461" y="277"/>
                </a:lnTo>
                <a:lnTo>
                  <a:pt x="191785" y="0"/>
                </a:lnTo>
                <a:lnTo>
                  <a:pt x="231382" y="4081"/>
                </a:lnTo>
                <a:lnTo>
                  <a:pt x="280505" y="14198"/>
                </a:lnTo>
                <a:lnTo>
                  <a:pt x="329489" y="25040"/>
                </a:lnTo>
                <a:lnTo>
                  <a:pt x="378349" y="36505"/>
                </a:lnTo>
                <a:lnTo>
                  <a:pt x="475760" y="60891"/>
                </a:lnTo>
                <a:lnTo>
                  <a:pt x="545238" y="79174"/>
                </a:lnTo>
                <a:lnTo>
                  <a:pt x="231883" y="79174"/>
                </a:lnTo>
                <a:lnTo>
                  <a:pt x="184695" y="85176"/>
                </a:lnTo>
                <a:lnTo>
                  <a:pt x="136513" y="100796"/>
                </a:lnTo>
                <a:lnTo>
                  <a:pt x="145013" y="107196"/>
                </a:lnTo>
                <a:lnTo>
                  <a:pt x="153711" y="113302"/>
                </a:lnTo>
                <a:lnTo>
                  <a:pt x="190409" y="134746"/>
                </a:lnTo>
                <a:lnTo>
                  <a:pt x="229628" y="151127"/>
                </a:lnTo>
                <a:lnTo>
                  <a:pt x="270673" y="162156"/>
                </a:lnTo>
                <a:lnTo>
                  <a:pt x="312819" y="167637"/>
                </a:lnTo>
                <a:lnTo>
                  <a:pt x="334071" y="168261"/>
                </a:lnTo>
                <a:lnTo>
                  <a:pt x="586494" y="168261"/>
                </a:lnTo>
                <a:lnTo>
                  <a:pt x="577871" y="207934"/>
                </a:lnTo>
                <a:lnTo>
                  <a:pt x="554729" y="241147"/>
                </a:lnTo>
                <a:lnTo>
                  <a:pt x="521756" y="260828"/>
                </a:lnTo>
                <a:lnTo>
                  <a:pt x="481615" y="269215"/>
                </a:lnTo>
                <a:close/>
              </a:path>
              <a:path w="675005" h="269239">
                <a:moveTo>
                  <a:pt x="586494" y="168261"/>
                </a:moveTo>
                <a:lnTo>
                  <a:pt x="334071" y="168261"/>
                </a:lnTo>
                <a:lnTo>
                  <a:pt x="344708" y="168044"/>
                </a:lnTo>
                <a:lnTo>
                  <a:pt x="355319" y="167472"/>
                </a:lnTo>
                <a:lnTo>
                  <a:pt x="397421" y="161666"/>
                </a:lnTo>
                <a:lnTo>
                  <a:pt x="438380" y="150322"/>
                </a:lnTo>
                <a:lnTo>
                  <a:pt x="458203" y="142630"/>
                </a:lnTo>
                <a:lnTo>
                  <a:pt x="413716" y="122314"/>
                </a:lnTo>
                <a:lnTo>
                  <a:pt x="368992" y="104359"/>
                </a:lnTo>
                <a:lnTo>
                  <a:pt x="323880" y="90216"/>
                </a:lnTo>
                <a:lnTo>
                  <a:pt x="278227" y="81338"/>
                </a:lnTo>
                <a:lnTo>
                  <a:pt x="231883" y="79174"/>
                </a:lnTo>
                <a:lnTo>
                  <a:pt x="545238" y="79174"/>
                </a:lnTo>
                <a:lnTo>
                  <a:pt x="621329" y="99568"/>
                </a:lnTo>
                <a:lnTo>
                  <a:pt x="646398" y="108807"/>
                </a:lnTo>
                <a:lnTo>
                  <a:pt x="666285" y="124244"/>
                </a:lnTo>
                <a:lnTo>
                  <a:pt x="674865" y="148523"/>
                </a:lnTo>
                <a:lnTo>
                  <a:pt x="672284" y="158954"/>
                </a:lnTo>
                <a:lnTo>
                  <a:pt x="588516" y="158954"/>
                </a:lnTo>
                <a:lnTo>
                  <a:pt x="586494" y="168261"/>
                </a:lnTo>
                <a:close/>
              </a:path>
              <a:path w="675005" h="269239">
                <a:moveTo>
                  <a:pt x="666014" y="184289"/>
                </a:moveTo>
                <a:lnTo>
                  <a:pt x="588516" y="158954"/>
                </a:lnTo>
                <a:lnTo>
                  <a:pt x="672284" y="158954"/>
                </a:lnTo>
                <a:lnTo>
                  <a:pt x="666014" y="184289"/>
                </a:lnTo>
                <a:close/>
              </a:path>
            </a:pathLst>
          </a:custGeom>
          <a:solidFill>
            <a:srgbClr val="DAE7F2"/>
          </a:solidFill>
        </p:spPr>
        <p:txBody>
          <a:bodyPr wrap="square" lIns="0" tIns="0" rIns="0" bIns="0" rtlCol="0"/>
          <a:lstStyle/>
          <a:p>
            <a:endParaRPr sz="900"/>
          </a:p>
        </p:txBody>
      </p:sp>
      <p:sp>
        <p:nvSpPr>
          <p:cNvPr id="25" name="bk object 25"/>
          <p:cNvSpPr/>
          <p:nvPr/>
        </p:nvSpPr>
        <p:spPr>
          <a:xfrm>
            <a:off x="8616350" y="1978883"/>
            <a:ext cx="127952" cy="252413"/>
          </a:xfrm>
          <a:custGeom>
            <a:avLst/>
            <a:gdLst/>
            <a:ahLst/>
            <a:cxnLst/>
            <a:rect l="l" t="t" r="r" b="b"/>
            <a:pathLst>
              <a:path w="255905" h="504825">
                <a:moveTo>
                  <a:pt x="161780" y="504521"/>
                </a:moveTo>
                <a:lnTo>
                  <a:pt x="105514" y="488321"/>
                </a:lnTo>
                <a:lnTo>
                  <a:pt x="77673" y="436007"/>
                </a:lnTo>
                <a:lnTo>
                  <a:pt x="66629" y="404590"/>
                </a:lnTo>
                <a:lnTo>
                  <a:pt x="54504" y="373534"/>
                </a:lnTo>
                <a:lnTo>
                  <a:pt x="31993" y="310974"/>
                </a:lnTo>
                <a:lnTo>
                  <a:pt x="12828" y="241042"/>
                </a:lnTo>
                <a:lnTo>
                  <a:pt x="0" y="169675"/>
                </a:lnTo>
                <a:lnTo>
                  <a:pt x="58" y="118227"/>
                </a:lnTo>
                <a:lnTo>
                  <a:pt x="11318" y="74218"/>
                </a:lnTo>
                <a:lnTo>
                  <a:pt x="32615" y="38965"/>
                </a:lnTo>
                <a:lnTo>
                  <a:pt x="62784" y="13787"/>
                </a:lnTo>
                <a:lnTo>
                  <a:pt x="100659" y="0"/>
                </a:lnTo>
                <a:lnTo>
                  <a:pt x="139068" y="362"/>
                </a:lnTo>
                <a:lnTo>
                  <a:pt x="174504" y="15143"/>
                </a:lnTo>
                <a:lnTo>
                  <a:pt x="205299" y="42977"/>
                </a:lnTo>
                <a:lnTo>
                  <a:pt x="229786" y="82500"/>
                </a:lnTo>
                <a:lnTo>
                  <a:pt x="246297" y="132346"/>
                </a:lnTo>
                <a:lnTo>
                  <a:pt x="252188" y="174257"/>
                </a:lnTo>
                <a:lnTo>
                  <a:pt x="255831" y="216424"/>
                </a:lnTo>
                <a:lnTo>
                  <a:pt x="251083" y="267862"/>
                </a:lnTo>
                <a:lnTo>
                  <a:pt x="246450" y="319224"/>
                </a:lnTo>
                <a:lnTo>
                  <a:pt x="241478" y="370497"/>
                </a:lnTo>
                <a:lnTo>
                  <a:pt x="235710" y="421672"/>
                </a:lnTo>
                <a:lnTo>
                  <a:pt x="235769" y="426765"/>
                </a:lnTo>
                <a:lnTo>
                  <a:pt x="221217" y="469567"/>
                </a:lnTo>
                <a:lnTo>
                  <a:pt x="186296" y="498265"/>
                </a:lnTo>
                <a:lnTo>
                  <a:pt x="166845" y="504003"/>
                </a:lnTo>
                <a:lnTo>
                  <a:pt x="161780" y="504521"/>
                </a:lnTo>
                <a:close/>
              </a:path>
            </a:pathLst>
          </a:custGeom>
          <a:solidFill>
            <a:srgbClr val="DAE7F2"/>
          </a:solidFill>
        </p:spPr>
        <p:txBody>
          <a:bodyPr wrap="square" lIns="0" tIns="0" rIns="0" bIns="0" rtlCol="0"/>
          <a:lstStyle/>
          <a:p>
            <a:endParaRPr sz="900"/>
          </a:p>
        </p:txBody>
      </p:sp>
      <p:sp>
        <p:nvSpPr>
          <p:cNvPr id="26" name="bk object 26"/>
          <p:cNvSpPr/>
          <p:nvPr/>
        </p:nvSpPr>
        <p:spPr>
          <a:xfrm>
            <a:off x="8715284" y="3392953"/>
            <a:ext cx="174625" cy="260033"/>
          </a:xfrm>
          <a:custGeom>
            <a:avLst/>
            <a:gdLst/>
            <a:ahLst/>
            <a:cxnLst/>
            <a:rect l="l" t="t" r="r" b="b"/>
            <a:pathLst>
              <a:path w="349250" h="520065">
                <a:moveTo>
                  <a:pt x="116585" y="520045"/>
                </a:moveTo>
                <a:lnTo>
                  <a:pt x="78082" y="517159"/>
                </a:lnTo>
                <a:lnTo>
                  <a:pt x="40343" y="497388"/>
                </a:lnTo>
                <a:lnTo>
                  <a:pt x="6253" y="430068"/>
                </a:lnTo>
                <a:lnTo>
                  <a:pt x="0" y="388147"/>
                </a:lnTo>
                <a:lnTo>
                  <a:pt x="3558" y="360324"/>
                </a:lnTo>
                <a:lnTo>
                  <a:pt x="15283" y="305668"/>
                </a:lnTo>
                <a:lnTo>
                  <a:pt x="33096" y="252497"/>
                </a:lnTo>
                <a:lnTo>
                  <a:pt x="56662" y="201810"/>
                </a:lnTo>
                <a:lnTo>
                  <a:pt x="85835" y="153924"/>
                </a:lnTo>
                <a:lnTo>
                  <a:pt x="120066" y="109739"/>
                </a:lnTo>
                <a:lnTo>
                  <a:pt x="159142" y="69531"/>
                </a:lnTo>
                <a:lnTo>
                  <a:pt x="202328" y="34054"/>
                </a:lnTo>
                <a:lnTo>
                  <a:pt x="239068" y="11116"/>
                </a:lnTo>
                <a:lnTo>
                  <a:pt x="283145" y="0"/>
                </a:lnTo>
                <a:lnTo>
                  <a:pt x="313271" y="1123"/>
                </a:lnTo>
                <a:lnTo>
                  <a:pt x="336056" y="11489"/>
                </a:lnTo>
                <a:lnTo>
                  <a:pt x="348674" y="31586"/>
                </a:lnTo>
                <a:lnTo>
                  <a:pt x="348302" y="61902"/>
                </a:lnTo>
                <a:lnTo>
                  <a:pt x="338502" y="108173"/>
                </a:lnTo>
                <a:lnTo>
                  <a:pt x="333243" y="133224"/>
                </a:lnTo>
                <a:lnTo>
                  <a:pt x="233956" y="133224"/>
                </a:lnTo>
                <a:lnTo>
                  <a:pt x="192775" y="168914"/>
                </a:lnTo>
                <a:lnTo>
                  <a:pt x="165524" y="206651"/>
                </a:lnTo>
                <a:lnTo>
                  <a:pt x="148898" y="245817"/>
                </a:lnTo>
                <a:lnTo>
                  <a:pt x="139593" y="285798"/>
                </a:lnTo>
                <a:lnTo>
                  <a:pt x="134305" y="325977"/>
                </a:lnTo>
                <a:lnTo>
                  <a:pt x="129728" y="365738"/>
                </a:lnTo>
                <a:lnTo>
                  <a:pt x="259571" y="365738"/>
                </a:lnTo>
                <a:lnTo>
                  <a:pt x="254154" y="376646"/>
                </a:lnTo>
                <a:lnTo>
                  <a:pt x="228577" y="417264"/>
                </a:lnTo>
                <a:lnTo>
                  <a:pt x="197634" y="455959"/>
                </a:lnTo>
                <a:lnTo>
                  <a:pt x="172752" y="483910"/>
                </a:lnTo>
                <a:lnTo>
                  <a:pt x="146939" y="507117"/>
                </a:lnTo>
                <a:lnTo>
                  <a:pt x="116585" y="520045"/>
                </a:lnTo>
                <a:close/>
              </a:path>
              <a:path w="349250" h="520065">
                <a:moveTo>
                  <a:pt x="259571" y="365738"/>
                </a:moveTo>
                <a:lnTo>
                  <a:pt x="129728" y="365738"/>
                </a:lnTo>
                <a:lnTo>
                  <a:pt x="167391" y="332688"/>
                </a:lnTo>
                <a:lnTo>
                  <a:pt x="194669" y="293431"/>
                </a:lnTo>
                <a:lnTo>
                  <a:pt x="213544" y="247447"/>
                </a:lnTo>
                <a:lnTo>
                  <a:pt x="225999" y="194219"/>
                </a:lnTo>
                <a:lnTo>
                  <a:pt x="234014" y="133224"/>
                </a:lnTo>
                <a:lnTo>
                  <a:pt x="333243" y="133224"/>
                </a:lnTo>
                <a:lnTo>
                  <a:pt x="318364" y="200522"/>
                </a:lnTo>
                <a:lnTo>
                  <a:pt x="306470" y="246043"/>
                </a:lnTo>
                <a:lnTo>
                  <a:pt x="292322" y="290757"/>
                </a:lnTo>
                <a:lnTo>
                  <a:pt x="275143" y="334384"/>
                </a:lnTo>
                <a:lnTo>
                  <a:pt x="259571" y="365738"/>
                </a:lnTo>
                <a:close/>
              </a:path>
            </a:pathLst>
          </a:custGeom>
          <a:solidFill>
            <a:srgbClr val="DAE7F2"/>
          </a:solidFill>
        </p:spPr>
        <p:txBody>
          <a:bodyPr wrap="square" lIns="0" tIns="0" rIns="0" bIns="0" rtlCol="0"/>
          <a:lstStyle/>
          <a:p>
            <a:endParaRPr sz="900"/>
          </a:p>
        </p:txBody>
      </p:sp>
      <p:sp>
        <p:nvSpPr>
          <p:cNvPr id="27" name="bk object 27"/>
          <p:cNvSpPr/>
          <p:nvPr/>
        </p:nvSpPr>
        <p:spPr>
          <a:xfrm>
            <a:off x="9021373" y="2426763"/>
            <a:ext cx="122873" cy="260350"/>
          </a:xfrm>
          <a:custGeom>
            <a:avLst/>
            <a:gdLst/>
            <a:ahLst/>
            <a:cxnLst/>
            <a:rect l="l" t="t" r="r" b="b"/>
            <a:pathLst>
              <a:path w="245744" h="520700">
                <a:moveTo>
                  <a:pt x="38806" y="520503"/>
                </a:moveTo>
                <a:lnTo>
                  <a:pt x="17793" y="480956"/>
                </a:lnTo>
                <a:lnTo>
                  <a:pt x="4684" y="438069"/>
                </a:lnTo>
                <a:lnTo>
                  <a:pt x="0" y="393466"/>
                </a:lnTo>
                <a:lnTo>
                  <a:pt x="341" y="378542"/>
                </a:lnTo>
                <a:lnTo>
                  <a:pt x="7087" y="334205"/>
                </a:lnTo>
                <a:lnTo>
                  <a:pt x="22137" y="292026"/>
                </a:lnTo>
                <a:lnTo>
                  <a:pt x="49846" y="245070"/>
                </a:lnTo>
                <a:lnTo>
                  <a:pt x="78871" y="199027"/>
                </a:lnTo>
                <a:lnTo>
                  <a:pt x="109213" y="153899"/>
                </a:lnTo>
                <a:lnTo>
                  <a:pt x="140870" y="109684"/>
                </a:lnTo>
                <a:lnTo>
                  <a:pt x="173843" y="66384"/>
                </a:lnTo>
                <a:lnTo>
                  <a:pt x="208132" y="23997"/>
                </a:lnTo>
                <a:lnTo>
                  <a:pt x="243604" y="629"/>
                </a:lnTo>
                <a:lnTo>
                  <a:pt x="245255" y="0"/>
                </a:lnTo>
                <a:lnTo>
                  <a:pt x="245255" y="124047"/>
                </a:lnTo>
                <a:lnTo>
                  <a:pt x="239482" y="124047"/>
                </a:lnTo>
                <a:lnTo>
                  <a:pt x="232148" y="128074"/>
                </a:lnTo>
                <a:lnTo>
                  <a:pt x="197889" y="151937"/>
                </a:lnTo>
                <a:lnTo>
                  <a:pt x="168367" y="181462"/>
                </a:lnTo>
                <a:lnTo>
                  <a:pt x="144499" y="215737"/>
                </a:lnTo>
                <a:lnTo>
                  <a:pt x="127039" y="253681"/>
                </a:lnTo>
                <a:lnTo>
                  <a:pt x="116536" y="294098"/>
                </a:lnTo>
                <a:lnTo>
                  <a:pt x="113367" y="327375"/>
                </a:lnTo>
                <a:lnTo>
                  <a:pt x="113483" y="341584"/>
                </a:lnTo>
                <a:lnTo>
                  <a:pt x="113555" y="344099"/>
                </a:lnTo>
                <a:lnTo>
                  <a:pt x="245255" y="344099"/>
                </a:lnTo>
                <a:lnTo>
                  <a:pt x="245255" y="377209"/>
                </a:lnTo>
                <a:lnTo>
                  <a:pt x="191452" y="434103"/>
                </a:lnTo>
                <a:lnTo>
                  <a:pt x="155387" y="466515"/>
                </a:lnTo>
                <a:lnTo>
                  <a:pt x="117299" y="496923"/>
                </a:lnTo>
                <a:lnTo>
                  <a:pt x="82132" y="511741"/>
                </a:lnTo>
                <a:lnTo>
                  <a:pt x="60612" y="515732"/>
                </a:lnTo>
                <a:lnTo>
                  <a:pt x="38806" y="520503"/>
                </a:lnTo>
                <a:close/>
              </a:path>
              <a:path w="245744" h="520700">
                <a:moveTo>
                  <a:pt x="245255" y="143645"/>
                </a:moveTo>
                <a:lnTo>
                  <a:pt x="243261" y="135450"/>
                </a:lnTo>
                <a:lnTo>
                  <a:pt x="241527" y="129701"/>
                </a:lnTo>
                <a:lnTo>
                  <a:pt x="239482" y="124047"/>
                </a:lnTo>
                <a:lnTo>
                  <a:pt x="245255" y="124047"/>
                </a:lnTo>
                <a:lnTo>
                  <a:pt x="245255" y="143645"/>
                </a:lnTo>
                <a:close/>
              </a:path>
              <a:path w="245744" h="520700">
                <a:moveTo>
                  <a:pt x="245255" y="344099"/>
                </a:moveTo>
                <a:lnTo>
                  <a:pt x="113555" y="344099"/>
                </a:lnTo>
                <a:lnTo>
                  <a:pt x="119465" y="342999"/>
                </a:lnTo>
                <a:lnTo>
                  <a:pt x="125299" y="341584"/>
                </a:lnTo>
                <a:lnTo>
                  <a:pt x="169419" y="322894"/>
                </a:lnTo>
                <a:lnTo>
                  <a:pt x="202257" y="296786"/>
                </a:lnTo>
                <a:lnTo>
                  <a:pt x="230419" y="258010"/>
                </a:lnTo>
                <a:lnTo>
                  <a:pt x="245092" y="218700"/>
                </a:lnTo>
                <a:lnTo>
                  <a:pt x="245255" y="217872"/>
                </a:lnTo>
                <a:lnTo>
                  <a:pt x="245255" y="344099"/>
                </a:lnTo>
                <a:close/>
              </a:path>
            </a:pathLst>
          </a:custGeom>
          <a:solidFill>
            <a:srgbClr val="DAE7F2"/>
          </a:solidFill>
        </p:spPr>
        <p:txBody>
          <a:bodyPr wrap="square" lIns="0" tIns="0" rIns="0" bIns="0" rtlCol="0"/>
          <a:lstStyle/>
          <a:p>
            <a:endParaRPr sz="900"/>
          </a:p>
        </p:txBody>
      </p:sp>
      <p:sp>
        <p:nvSpPr>
          <p:cNvPr id="28" name="bk object 28"/>
          <p:cNvSpPr/>
          <p:nvPr/>
        </p:nvSpPr>
        <p:spPr>
          <a:xfrm>
            <a:off x="8808779" y="2943634"/>
            <a:ext cx="158115" cy="314643"/>
          </a:xfrm>
          <a:custGeom>
            <a:avLst/>
            <a:gdLst/>
            <a:ahLst/>
            <a:cxnLst/>
            <a:rect l="l" t="t" r="r" b="b"/>
            <a:pathLst>
              <a:path w="316230" h="629284">
                <a:moveTo>
                  <a:pt x="79366" y="628741"/>
                </a:moveTo>
                <a:lnTo>
                  <a:pt x="29503" y="611711"/>
                </a:lnTo>
                <a:lnTo>
                  <a:pt x="1850" y="555729"/>
                </a:lnTo>
                <a:lnTo>
                  <a:pt x="0" y="521781"/>
                </a:lnTo>
                <a:lnTo>
                  <a:pt x="3358" y="473048"/>
                </a:lnTo>
                <a:lnTo>
                  <a:pt x="10059" y="424901"/>
                </a:lnTo>
                <a:lnTo>
                  <a:pt x="20102" y="377339"/>
                </a:lnTo>
                <a:lnTo>
                  <a:pt x="33488" y="330362"/>
                </a:lnTo>
                <a:lnTo>
                  <a:pt x="50072" y="284417"/>
                </a:lnTo>
                <a:lnTo>
                  <a:pt x="69710" y="239951"/>
                </a:lnTo>
                <a:lnTo>
                  <a:pt x="92401" y="196965"/>
                </a:lnTo>
                <a:lnTo>
                  <a:pt x="118147" y="155457"/>
                </a:lnTo>
                <a:lnTo>
                  <a:pt x="140016" y="118176"/>
                </a:lnTo>
                <a:lnTo>
                  <a:pt x="162775" y="80869"/>
                </a:lnTo>
                <a:lnTo>
                  <a:pt x="189953" y="46658"/>
                </a:lnTo>
                <a:lnTo>
                  <a:pt x="225078" y="18661"/>
                </a:lnTo>
                <a:lnTo>
                  <a:pt x="271681" y="0"/>
                </a:lnTo>
                <a:lnTo>
                  <a:pt x="279814" y="10713"/>
                </a:lnTo>
                <a:lnTo>
                  <a:pt x="299497" y="45724"/>
                </a:lnTo>
                <a:lnTo>
                  <a:pt x="311655" y="84006"/>
                </a:lnTo>
                <a:lnTo>
                  <a:pt x="315770" y="124027"/>
                </a:lnTo>
                <a:lnTo>
                  <a:pt x="315307" y="137408"/>
                </a:lnTo>
                <a:lnTo>
                  <a:pt x="313924" y="150789"/>
                </a:lnTo>
                <a:lnTo>
                  <a:pt x="311638" y="164046"/>
                </a:lnTo>
                <a:lnTo>
                  <a:pt x="308466" y="177054"/>
                </a:lnTo>
                <a:lnTo>
                  <a:pt x="308244" y="177749"/>
                </a:lnTo>
                <a:lnTo>
                  <a:pt x="222082" y="177749"/>
                </a:lnTo>
                <a:lnTo>
                  <a:pt x="212935" y="185564"/>
                </a:lnTo>
                <a:lnTo>
                  <a:pt x="179140" y="219742"/>
                </a:lnTo>
                <a:lnTo>
                  <a:pt x="150222" y="258137"/>
                </a:lnTo>
                <a:lnTo>
                  <a:pt x="126703" y="300058"/>
                </a:lnTo>
                <a:lnTo>
                  <a:pt x="109005" y="344753"/>
                </a:lnTo>
                <a:lnTo>
                  <a:pt x="97447" y="391414"/>
                </a:lnTo>
                <a:lnTo>
                  <a:pt x="92238" y="439204"/>
                </a:lnTo>
                <a:lnTo>
                  <a:pt x="92096" y="464387"/>
                </a:lnTo>
                <a:lnTo>
                  <a:pt x="92557" y="475262"/>
                </a:lnTo>
                <a:lnTo>
                  <a:pt x="93470" y="487261"/>
                </a:lnTo>
                <a:lnTo>
                  <a:pt x="94783" y="499208"/>
                </a:lnTo>
                <a:lnTo>
                  <a:pt x="96497" y="511105"/>
                </a:lnTo>
                <a:lnTo>
                  <a:pt x="98612" y="522951"/>
                </a:lnTo>
                <a:lnTo>
                  <a:pt x="199415" y="522951"/>
                </a:lnTo>
                <a:lnTo>
                  <a:pt x="196438" y="530762"/>
                </a:lnTo>
                <a:lnTo>
                  <a:pt x="190074" y="544462"/>
                </a:lnTo>
                <a:lnTo>
                  <a:pt x="182752" y="557675"/>
                </a:lnTo>
                <a:lnTo>
                  <a:pt x="174472" y="570402"/>
                </a:lnTo>
                <a:lnTo>
                  <a:pt x="170469" y="577831"/>
                </a:lnTo>
                <a:lnTo>
                  <a:pt x="142396" y="608737"/>
                </a:lnTo>
                <a:lnTo>
                  <a:pt x="104427" y="626094"/>
                </a:lnTo>
                <a:lnTo>
                  <a:pt x="87745" y="628537"/>
                </a:lnTo>
                <a:lnTo>
                  <a:pt x="79366" y="628741"/>
                </a:lnTo>
                <a:close/>
              </a:path>
              <a:path w="316230" h="629284">
                <a:moveTo>
                  <a:pt x="199415" y="522951"/>
                </a:moveTo>
                <a:lnTo>
                  <a:pt x="98612" y="522951"/>
                </a:lnTo>
                <a:lnTo>
                  <a:pt x="122100" y="483113"/>
                </a:lnTo>
                <a:lnTo>
                  <a:pt x="143338" y="442184"/>
                </a:lnTo>
                <a:lnTo>
                  <a:pt x="162327" y="400163"/>
                </a:lnTo>
                <a:lnTo>
                  <a:pt x="179067" y="357051"/>
                </a:lnTo>
                <a:lnTo>
                  <a:pt x="193467" y="313101"/>
                </a:lnTo>
                <a:lnTo>
                  <a:pt x="205436" y="268567"/>
                </a:lnTo>
                <a:lnTo>
                  <a:pt x="214975" y="223450"/>
                </a:lnTo>
                <a:lnTo>
                  <a:pt x="222082" y="177749"/>
                </a:lnTo>
                <a:lnTo>
                  <a:pt x="308244" y="177749"/>
                </a:lnTo>
                <a:lnTo>
                  <a:pt x="304407" y="189813"/>
                </a:lnTo>
                <a:lnTo>
                  <a:pt x="299463" y="202323"/>
                </a:lnTo>
                <a:lnTo>
                  <a:pt x="284824" y="255119"/>
                </a:lnTo>
                <a:lnTo>
                  <a:pt x="269164" y="307654"/>
                </a:lnTo>
                <a:lnTo>
                  <a:pt x="252760" y="359997"/>
                </a:lnTo>
                <a:lnTo>
                  <a:pt x="235888" y="412218"/>
                </a:lnTo>
                <a:lnTo>
                  <a:pt x="218824" y="464387"/>
                </a:lnTo>
                <a:lnTo>
                  <a:pt x="201845" y="516574"/>
                </a:lnTo>
                <a:lnTo>
                  <a:pt x="199415" y="522951"/>
                </a:lnTo>
                <a:close/>
              </a:path>
            </a:pathLst>
          </a:custGeom>
          <a:solidFill>
            <a:srgbClr val="DAE7F2"/>
          </a:solidFill>
        </p:spPr>
        <p:txBody>
          <a:bodyPr wrap="square" lIns="0" tIns="0" rIns="0" bIns="0" rtlCol="0"/>
          <a:lstStyle/>
          <a:p>
            <a:endParaRPr sz="900"/>
          </a:p>
        </p:txBody>
      </p:sp>
      <p:sp>
        <p:nvSpPr>
          <p:cNvPr id="29" name="bk object 29"/>
          <p:cNvSpPr/>
          <p:nvPr/>
        </p:nvSpPr>
        <p:spPr>
          <a:xfrm>
            <a:off x="8992581" y="2151998"/>
            <a:ext cx="151448" cy="227648"/>
          </a:xfrm>
          <a:custGeom>
            <a:avLst/>
            <a:gdLst/>
            <a:ahLst/>
            <a:cxnLst/>
            <a:rect l="l" t="t" r="r" b="b"/>
            <a:pathLst>
              <a:path w="302894" h="455295">
                <a:moveTo>
                  <a:pt x="49703" y="455292"/>
                </a:moveTo>
                <a:lnTo>
                  <a:pt x="21545" y="448245"/>
                </a:lnTo>
                <a:lnTo>
                  <a:pt x="4738" y="426520"/>
                </a:lnTo>
                <a:lnTo>
                  <a:pt x="0" y="389634"/>
                </a:lnTo>
                <a:lnTo>
                  <a:pt x="680" y="365938"/>
                </a:lnTo>
                <a:lnTo>
                  <a:pt x="5252" y="318857"/>
                </a:lnTo>
                <a:lnTo>
                  <a:pt x="14087" y="272288"/>
                </a:lnTo>
                <a:lnTo>
                  <a:pt x="27076" y="226805"/>
                </a:lnTo>
                <a:lnTo>
                  <a:pt x="44166" y="182595"/>
                </a:lnTo>
                <a:lnTo>
                  <a:pt x="65146" y="140203"/>
                </a:lnTo>
                <a:lnTo>
                  <a:pt x="89930" y="99804"/>
                </a:lnTo>
                <a:lnTo>
                  <a:pt x="118213" y="61895"/>
                </a:lnTo>
                <a:lnTo>
                  <a:pt x="133647" y="43906"/>
                </a:lnTo>
                <a:lnTo>
                  <a:pt x="137809" y="38642"/>
                </a:lnTo>
                <a:lnTo>
                  <a:pt x="169192" y="13812"/>
                </a:lnTo>
                <a:lnTo>
                  <a:pt x="207165" y="1193"/>
                </a:lnTo>
                <a:lnTo>
                  <a:pt x="227212" y="0"/>
                </a:lnTo>
                <a:lnTo>
                  <a:pt x="233884" y="378"/>
                </a:lnTo>
                <a:lnTo>
                  <a:pt x="272554" y="10661"/>
                </a:lnTo>
                <a:lnTo>
                  <a:pt x="302838" y="125642"/>
                </a:lnTo>
                <a:lnTo>
                  <a:pt x="189270" y="125642"/>
                </a:lnTo>
                <a:lnTo>
                  <a:pt x="124172" y="266063"/>
                </a:lnTo>
                <a:lnTo>
                  <a:pt x="293561" y="266063"/>
                </a:lnTo>
                <a:lnTo>
                  <a:pt x="292235" y="268800"/>
                </a:lnTo>
                <a:lnTo>
                  <a:pt x="266357" y="312197"/>
                </a:lnTo>
                <a:lnTo>
                  <a:pt x="234743" y="351609"/>
                </a:lnTo>
                <a:lnTo>
                  <a:pt x="197996" y="386283"/>
                </a:lnTo>
                <a:lnTo>
                  <a:pt x="156821" y="415555"/>
                </a:lnTo>
                <a:lnTo>
                  <a:pt x="112003" y="438867"/>
                </a:lnTo>
                <a:lnTo>
                  <a:pt x="88493" y="448143"/>
                </a:lnTo>
                <a:lnTo>
                  <a:pt x="49703" y="455292"/>
                </a:lnTo>
                <a:close/>
              </a:path>
              <a:path w="302894" h="455295">
                <a:moveTo>
                  <a:pt x="293561" y="266063"/>
                </a:moveTo>
                <a:lnTo>
                  <a:pt x="124172" y="266063"/>
                </a:lnTo>
                <a:lnTo>
                  <a:pt x="179618" y="246612"/>
                </a:lnTo>
                <a:lnTo>
                  <a:pt x="211543" y="227369"/>
                </a:lnTo>
                <a:lnTo>
                  <a:pt x="222255" y="203809"/>
                </a:lnTo>
                <a:lnTo>
                  <a:pt x="214062" y="171408"/>
                </a:lnTo>
                <a:lnTo>
                  <a:pt x="189270" y="125642"/>
                </a:lnTo>
                <a:lnTo>
                  <a:pt x="302838" y="125642"/>
                </a:lnTo>
                <a:lnTo>
                  <a:pt x="302838" y="245920"/>
                </a:lnTo>
                <a:lnTo>
                  <a:pt x="297744" y="257431"/>
                </a:lnTo>
                <a:lnTo>
                  <a:pt x="293561" y="266063"/>
                </a:lnTo>
                <a:close/>
              </a:path>
            </a:pathLst>
          </a:custGeom>
          <a:solidFill>
            <a:srgbClr val="DAE7F2"/>
          </a:solidFill>
        </p:spPr>
        <p:txBody>
          <a:bodyPr wrap="square" lIns="0" tIns="0" rIns="0" bIns="0" rtlCol="0"/>
          <a:lstStyle/>
          <a:p>
            <a:endParaRPr sz="900"/>
          </a:p>
        </p:txBody>
      </p:sp>
      <p:sp>
        <p:nvSpPr>
          <p:cNvPr id="30" name="bk object 30"/>
          <p:cNvSpPr/>
          <p:nvPr/>
        </p:nvSpPr>
        <p:spPr>
          <a:xfrm>
            <a:off x="9143223" y="2810253"/>
            <a:ext cx="953" cy="18415"/>
          </a:xfrm>
          <a:custGeom>
            <a:avLst/>
            <a:gdLst/>
            <a:ahLst/>
            <a:cxnLst/>
            <a:rect l="l" t="t" r="r" b="b"/>
            <a:pathLst>
              <a:path w="1905" h="36829">
                <a:moveTo>
                  <a:pt x="1554" y="36371"/>
                </a:moveTo>
                <a:lnTo>
                  <a:pt x="0" y="25989"/>
                </a:lnTo>
                <a:lnTo>
                  <a:pt x="1554" y="0"/>
                </a:lnTo>
                <a:lnTo>
                  <a:pt x="1554" y="36371"/>
                </a:lnTo>
                <a:close/>
              </a:path>
            </a:pathLst>
          </a:custGeom>
          <a:solidFill>
            <a:srgbClr val="DAE7F2"/>
          </a:solidFill>
        </p:spPr>
        <p:txBody>
          <a:bodyPr wrap="square" lIns="0" tIns="0" rIns="0" bIns="0" rtlCol="0"/>
          <a:lstStyle/>
          <a:p>
            <a:endParaRPr sz="900"/>
          </a:p>
        </p:txBody>
      </p:sp>
      <p:sp>
        <p:nvSpPr>
          <p:cNvPr id="31" name="bk object 31"/>
          <p:cNvSpPr/>
          <p:nvPr/>
        </p:nvSpPr>
        <p:spPr>
          <a:xfrm>
            <a:off x="9061100" y="2903744"/>
            <a:ext cx="83185" cy="180023"/>
          </a:xfrm>
          <a:custGeom>
            <a:avLst/>
            <a:gdLst/>
            <a:ahLst/>
            <a:cxnLst/>
            <a:rect l="l" t="t" r="r" b="b"/>
            <a:pathLst>
              <a:path w="166369" h="360045">
                <a:moveTo>
                  <a:pt x="165798" y="359563"/>
                </a:moveTo>
                <a:lnTo>
                  <a:pt x="102822" y="308300"/>
                </a:lnTo>
                <a:lnTo>
                  <a:pt x="65683" y="276720"/>
                </a:lnTo>
                <a:lnTo>
                  <a:pt x="31313" y="235060"/>
                </a:lnTo>
                <a:lnTo>
                  <a:pt x="8258" y="186074"/>
                </a:lnTo>
                <a:lnTo>
                  <a:pt x="0" y="150926"/>
                </a:lnTo>
                <a:lnTo>
                  <a:pt x="2617" y="116182"/>
                </a:lnTo>
                <a:lnTo>
                  <a:pt x="21041" y="50389"/>
                </a:lnTo>
                <a:lnTo>
                  <a:pt x="43203" y="13740"/>
                </a:lnTo>
                <a:lnTo>
                  <a:pt x="82117" y="0"/>
                </a:lnTo>
                <a:lnTo>
                  <a:pt x="90440" y="354"/>
                </a:lnTo>
                <a:lnTo>
                  <a:pt x="140781" y="26419"/>
                </a:lnTo>
                <a:lnTo>
                  <a:pt x="165798" y="49911"/>
                </a:lnTo>
                <a:lnTo>
                  <a:pt x="165798" y="116640"/>
                </a:lnTo>
                <a:lnTo>
                  <a:pt x="116042" y="116640"/>
                </a:lnTo>
                <a:lnTo>
                  <a:pt x="89371" y="135480"/>
                </a:lnTo>
                <a:lnTo>
                  <a:pt x="95488" y="173463"/>
                </a:lnTo>
                <a:lnTo>
                  <a:pt x="112812" y="207810"/>
                </a:lnTo>
                <a:lnTo>
                  <a:pt x="139714" y="235305"/>
                </a:lnTo>
                <a:lnTo>
                  <a:pt x="165798" y="250283"/>
                </a:lnTo>
                <a:lnTo>
                  <a:pt x="165798" y="359563"/>
                </a:lnTo>
                <a:close/>
              </a:path>
              <a:path w="166369" h="360045">
                <a:moveTo>
                  <a:pt x="165798" y="182485"/>
                </a:moveTo>
                <a:lnTo>
                  <a:pt x="116042" y="116640"/>
                </a:lnTo>
                <a:lnTo>
                  <a:pt x="165798" y="116640"/>
                </a:lnTo>
                <a:lnTo>
                  <a:pt x="165798" y="182485"/>
                </a:lnTo>
                <a:close/>
              </a:path>
            </a:pathLst>
          </a:custGeom>
          <a:solidFill>
            <a:srgbClr val="DAE7F2"/>
          </a:solidFill>
        </p:spPr>
        <p:txBody>
          <a:bodyPr wrap="square" lIns="0" tIns="0" rIns="0" bIns="0" rtlCol="0"/>
          <a:lstStyle/>
          <a:p>
            <a:endParaRPr sz="900"/>
          </a:p>
        </p:txBody>
      </p:sp>
      <p:sp>
        <p:nvSpPr>
          <p:cNvPr id="32" name="bk object 32"/>
          <p:cNvSpPr/>
          <p:nvPr/>
        </p:nvSpPr>
        <p:spPr>
          <a:xfrm>
            <a:off x="8505335" y="2225429"/>
            <a:ext cx="191770" cy="226378"/>
          </a:xfrm>
          <a:custGeom>
            <a:avLst/>
            <a:gdLst/>
            <a:ahLst/>
            <a:cxnLst/>
            <a:rect l="l" t="t" r="r" b="b"/>
            <a:pathLst>
              <a:path w="383540" h="452754">
                <a:moveTo>
                  <a:pt x="254882" y="452161"/>
                </a:moveTo>
                <a:lnTo>
                  <a:pt x="219644" y="433947"/>
                </a:lnTo>
                <a:lnTo>
                  <a:pt x="158174" y="384090"/>
                </a:lnTo>
                <a:lnTo>
                  <a:pt x="127994" y="356158"/>
                </a:lnTo>
                <a:lnTo>
                  <a:pt x="100320" y="325632"/>
                </a:lnTo>
                <a:lnTo>
                  <a:pt x="75473" y="292862"/>
                </a:lnTo>
                <a:lnTo>
                  <a:pt x="53547" y="257975"/>
                </a:lnTo>
                <a:lnTo>
                  <a:pt x="34795" y="221372"/>
                </a:lnTo>
                <a:lnTo>
                  <a:pt x="19289" y="183193"/>
                </a:lnTo>
                <a:lnTo>
                  <a:pt x="7206" y="143880"/>
                </a:lnTo>
                <a:lnTo>
                  <a:pt x="0" y="95366"/>
                </a:lnTo>
                <a:lnTo>
                  <a:pt x="1031" y="81180"/>
                </a:lnTo>
                <a:lnTo>
                  <a:pt x="12888" y="40023"/>
                </a:lnTo>
                <a:lnTo>
                  <a:pt x="57865" y="0"/>
                </a:lnTo>
                <a:lnTo>
                  <a:pt x="88330" y="3603"/>
                </a:lnTo>
                <a:lnTo>
                  <a:pt x="144648" y="43492"/>
                </a:lnTo>
                <a:lnTo>
                  <a:pt x="175192" y="77441"/>
                </a:lnTo>
                <a:lnTo>
                  <a:pt x="383459" y="388752"/>
                </a:lnTo>
                <a:lnTo>
                  <a:pt x="328369" y="430164"/>
                </a:lnTo>
                <a:lnTo>
                  <a:pt x="288317" y="451100"/>
                </a:lnTo>
                <a:lnTo>
                  <a:pt x="254882" y="452161"/>
                </a:lnTo>
                <a:close/>
              </a:path>
            </a:pathLst>
          </a:custGeom>
          <a:solidFill>
            <a:srgbClr val="DAE7F2"/>
          </a:solidFill>
        </p:spPr>
        <p:txBody>
          <a:bodyPr wrap="square" lIns="0" tIns="0" rIns="0" bIns="0" rtlCol="0"/>
          <a:lstStyle/>
          <a:p>
            <a:endParaRPr sz="900"/>
          </a:p>
        </p:txBody>
      </p:sp>
      <p:sp>
        <p:nvSpPr>
          <p:cNvPr id="33" name="bk object 33"/>
          <p:cNvSpPr/>
          <p:nvPr/>
        </p:nvSpPr>
        <p:spPr>
          <a:xfrm>
            <a:off x="8468256" y="3320694"/>
            <a:ext cx="213995" cy="219710"/>
          </a:xfrm>
          <a:custGeom>
            <a:avLst/>
            <a:gdLst/>
            <a:ahLst/>
            <a:cxnLst/>
            <a:rect l="l" t="t" r="r" b="b"/>
            <a:pathLst>
              <a:path w="427990" h="439420">
                <a:moveTo>
                  <a:pt x="69073" y="439051"/>
                </a:moveTo>
                <a:lnTo>
                  <a:pt x="46893" y="437909"/>
                </a:lnTo>
                <a:lnTo>
                  <a:pt x="23200" y="434133"/>
                </a:lnTo>
                <a:lnTo>
                  <a:pt x="0" y="431268"/>
                </a:lnTo>
                <a:lnTo>
                  <a:pt x="738" y="410775"/>
                </a:lnTo>
                <a:lnTo>
                  <a:pt x="760" y="387883"/>
                </a:lnTo>
                <a:lnTo>
                  <a:pt x="2944" y="367782"/>
                </a:lnTo>
                <a:lnTo>
                  <a:pt x="45828" y="311965"/>
                </a:lnTo>
                <a:lnTo>
                  <a:pt x="81619" y="271880"/>
                </a:lnTo>
                <a:lnTo>
                  <a:pt x="117778" y="232113"/>
                </a:lnTo>
                <a:lnTo>
                  <a:pt x="154417" y="192807"/>
                </a:lnTo>
                <a:lnTo>
                  <a:pt x="191651" y="154108"/>
                </a:lnTo>
                <a:lnTo>
                  <a:pt x="229590" y="116158"/>
                </a:lnTo>
                <a:lnTo>
                  <a:pt x="268347" y="79103"/>
                </a:lnTo>
                <a:lnTo>
                  <a:pt x="275906" y="70506"/>
                </a:lnTo>
                <a:lnTo>
                  <a:pt x="310224" y="40405"/>
                </a:lnTo>
                <a:lnTo>
                  <a:pt x="349994" y="18003"/>
                </a:lnTo>
                <a:lnTo>
                  <a:pt x="393519" y="4258"/>
                </a:lnTo>
                <a:lnTo>
                  <a:pt x="427496" y="0"/>
                </a:lnTo>
                <a:lnTo>
                  <a:pt x="425964" y="56367"/>
                </a:lnTo>
                <a:lnTo>
                  <a:pt x="419606" y="109346"/>
                </a:lnTo>
                <a:lnTo>
                  <a:pt x="407186" y="158609"/>
                </a:lnTo>
                <a:lnTo>
                  <a:pt x="387463" y="203831"/>
                </a:lnTo>
                <a:lnTo>
                  <a:pt x="359202" y="244684"/>
                </a:lnTo>
                <a:lnTo>
                  <a:pt x="321163" y="280842"/>
                </a:lnTo>
                <a:lnTo>
                  <a:pt x="283757" y="308658"/>
                </a:lnTo>
                <a:lnTo>
                  <a:pt x="245752" y="335559"/>
                </a:lnTo>
                <a:lnTo>
                  <a:pt x="207147" y="361546"/>
                </a:lnTo>
                <a:lnTo>
                  <a:pt x="167942" y="386618"/>
                </a:lnTo>
                <a:lnTo>
                  <a:pt x="128138" y="410775"/>
                </a:lnTo>
                <a:lnTo>
                  <a:pt x="87733" y="434018"/>
                </a:lnTo>
                <a:lnTo>
                  <a:pt x="69073" y="439051"/>
                </a:lnTo>
                <a:close/>
              </a:path>
            </a:pathLst>
          </a:custGeom>
          <a:solidFill>
            <a:srgbClr val="DAE7F2"/>
          </a:solidFill>
        </p:spPr>
        <p:txBody>
          <a:bodyPr wrap="square" lIns="0" tIns="0" rIns="0" bIns="0" rtlCol="0"/>
          <a:lstStyle/>
          <a:p>
            <a:endParaRPr sz="900"/>
          </a:p>
        </p:txBody>
      </p:sp>
      <p:sp>
        <p:nvSpPr>
          <p:cNvPr id="34" name="bk object 34"/>
          <p:cNvSpPr/>
          <p:nvPr/>
        </p:nvSpPr>
        <p:spPr>
          <a:xfrm>
            <a:off x="8794132" y="2309296"/>
            <a:ext cx="101283" cy="252730"/>
          </a:xfrm>
          <a:custGeom>
            <a:avLst/>
            <a:gdLst/>
            <a:ahLst/>
            <a:cxnLst/>
            <a:rect l="l" t="t" r="r" b="b"/>
            <a:pathLst>
              <a:path w="202565" h="505460">
                <a:moveTo>
                  <a:pt x="112052" y="505273"/>
                </a:moveTo>
                <a:lnTo>
                  <a:pt x="65473" y="472364"/>
                </a:lnTo>
                <a:lnTo>
                  <a:pt x="40085" y="423231"/>
                </a:lnTo>
                <a:lnTo>
                  <a:pt x="23881" y="378839"/>
                </a:lnTo>
                <a:lnTo>
                  <a:pt x="11753" y="333061"/>
                </a:lnTo>
                <a:lnTo>
                  <a:pt x="3851" y="286468"/>
                </a:lnTo>
                <a:lnTo>
                  <a:pt x="208" y="239250"/>
                </a:lnTo>
                <a:lnTo>
                  <a:pt x="0" y="215615"/>
                </a:lnTo>
                <a:lnTo>
                  <a:pt x="869" y="191996"/>
                </a:lnTo>
                <a:lnTo>
                  <a:pt x="5832" y="144899"/>
                </a:lnTo>
                <a:lnTo>
                  <a:pt x="15035" y="98544"/>
                </a:lnTo>
                <a:lnTo>
                  <a:pt x="21222" y="75682"/>
                </a:lnTo>
                <a:lnTo>
                  <a:pt x="22267" y="70118"/>
                </a:lnTo>
                <a:lnTo>
                  <a:pt x="39699" y="34921"/>
                </a:lnTo>
                <a:lnTo>
                  <a:pt x="75271" y="7665"/>
                </a:lnTo>
                <a:lnTo>
                  <a:pt x="113783" y="0"/>
                </a:lnTo>
                <a:lnTo>
                  <a:pt x="119426" y="440"/>
                </a:lnTo>
                <a:lnTo>
                  <a:pt x="125100" y="558"/>
                </a:lnTo>
                <a:lnTo>
                  <a:pt x="162315" y="13155"/>
                </a:lnTo>
                <a:lnTo>
                  <a:pt x="192376" y="46406"/>
                </a:lnTo>
                <a:lnTo>
                  <a:pt x="201177" y="84709"/>
                </a:lnTo>
                <a:lnTo>
                  <a:pt x="200725" y="90368"/>
                </a:lnTo>
                <a:lnTo>
                  <a:pt x="202368" y="135966"/>
                </a:lnTo>
                <a:lnTo>
                  <a:pt x="202463" y="168391"/>
                </a:lnTo>
                <a:lnTo>
                  <a:pt x="202381" y="191996"/>
                </a:lnTo>
                <a:lnTo>
                  <a:pt x="201967" y="227336"/>
                </a:lnTo>
                <a:lnTo>
                  <a:pt x="201603" y="273033"/>
                </a:lnTo>
                <a:lnTo>
                  <a:pt x="202012" y="273150"/>
                </a:lnTo>
                <a:lnTo>
                  <a:pt x="202145" y="309855"/>
                </a:lnTo>
                <a:lnTo>
                  <a:pt x="202278" y="333061"/>
                </a:lnTo>
                <a:lnTo>
                  <a:pt x="202305" y="378839"/>
                </a:lnTo>
                <a:lnTo>
                  <a:pt x="199294" y="438761"/>
                </a:lnTo>
                <a:lnTo>
                  <a:pt x="173373" y="489860"/>
                </a:lnTo>
                <a:lnTo>
                  <a:pt x="144400" y="503967"/>
                </a:lnTo>
                <a:lnTo>
                  <a:pt x="112052" y="505273"/>
                </a:lnTo>
                <a:close/>
              </a:path>
            </a:pathLst>
          </a:custGeom>
          <a:solidFill>
            <a:srgbClr val="DAE7F2"/>
          </a:solidFill>
        </p:spPr>
        <p:txBody>
          <a:bodyPr wrap="square" lIns="0" tIns="0" rIns="0" bIns="0" rtlCol="0"/>
          <a:lstStyle/>
          <a:p>
            <a:endParaRPr sz="900"/>
          </a:p>
        </p:txBody>
      </p:sp>
      <p:sp>
        <p:nvSpPr>
          <p:cNvPr id="35" name="bk object 35"/>
          <p:cNvSpPr/>
          <p:nvPr/>
        </p:nvSpPr>
        <p:spPr>
          <a:xfrm>
            <a:off x="8329110" y="2669764"/>
            <a:ext cx="305118" cy="126683"/>
          </a:xfrm>
          <a:custGeom>
            <a:avLst/>
            <a:gdLst/>
            <a:ahLst/>
            <a:cxnLst/>
            <a:rect l="l" t="t" r="r" b="b"/>
            <a:pathLst>
              <a:path w="610234" h="253364">
                <a:moveTo>
                  <a:pt x="554593" y="252797"/>
                </a:moveTo>
                <a:lnTo>
                  <a:pt x="506572" y="250649"/>
                </a:lnTo>
                <a:lnTo>
                  <a:pt x="458784" y="247552"/>
                </a:lnTo>
                <a:lnTo>
                  <a:pt x="411316" y="243212"/>
                </a:lnTo>
                <a:lnTo>
                  <a:pt x="364256" y="237340"/>
                </a:lnTo>
                <a:lnTo>
                  <a:pt x="317694" y="229642"/>
                </a:lnTo>
                <a:lnTo>
                  <a:pt x="271718" y="219827"/>
                </a:lnTo>
                <a:lnTo>
                  <a:pt x="226415" y="207604"/>
                </a:lnTo>
                <a:lnTo>
                  <a:pt x="181875" y="192680"/>
                </a:lnTo>
                <a:lnTo>
                  <a:pt x="138185" y="174764"/>
                </a:lnTo>
                <a:lnTo>
                  <a:pt x="95433" y="153565"/>
                </a:lnTo>
                <a:lnTo>
                  <a:pt x="53709" y="128790"/>
                </a:lnTo>
                <a:lnTo>
                  <a:pt x="13101" y="100147"/>
                </a:lnTo>
                <a:lnTo>
                  <a:pt x="3955" y="81528"/>
                </a:lnTo>
                <a:lnTo>
                  <a:pt x="0" y="71478"/>
                </a:lnTo>
                <a:lnTo>
                  <a:pt x="26704" y="32674"/>
                </a:lnTo>
                <a:lnTo>
                  <a:pt x="66453" y="7522"/>
                </a:lnTo>
                <a:lnTo>
                  <a:pt x="103442" y="0"/>
                </a:lnTo>
                <a:lnTo>
                  <a:pt x="112885" y="15"/>
                </a:lnTo>
                <a:lnTo>
                  <a:pt x="122359" y="800"/>
                </a:lnTo>
                <a:lnTo>
                  <a:pt x="174663" y="800"/>
                </a:lnTo>
                <a:lnTo>
                  <a:pt x="219359" y="4688"/>
                </a:lnTo>
                <a:lnTo>
                  <a:pt x="266094" y="12774"/>
                </a:lnTo>
                <a:lnTo>
                  <a:pt x="311836" y="24267"/>
                </a:lnTo>
                <a:lnTo>
                  <a:pt x="356724" y="38647"/>
                </a:lnTo>
                <a:lnTo>
                  <a:pt x="400897" y="55399"/>
                </a:lnTo>
                <a:lnTo>
                  <a:pt x="444491" y="74006"/>
                </a:lnTo>
                <a:lnTo>
                  <a:pt x="477133" y="89091"/>
                </a:lnTo>
                <a:lnTo>
                  <a:pt x="182426" y="89091"/>
                </a:lnTo>
                <a:lnTo>
                  <a:pt x="151486" y="90786"/>
                </a:lnTo>
                <a:lnTo>
                  <a:pt x="205267" y="120693"/>
                </a:lnTo>
                <a:lnTo>
                  <a:pt x="263297" y="141162"/>
                </a:lnTo>
                <a:lnTo>
                  <a:pt x="323911" y="151758"/>
                </a:lnTo>
                <a:lnTo>
                  <a:pt x="354562" y="153190"/>
                </a:lnTo>
                <a:lnTo>
                  <a:pt x="589634" y="153190"/>
                </a:lnTo>
                <a:lnTo>
                  <a:pt x="598174" y="169758"/>
                </a:lnTo>
                <a:lnTo>
                  <a:pt x="605574" y="194049"/>
                </a:lnTo>
                <a:lnTo>
                  <a:pt x="609865" y="217692"/>
                </a:lnTo>
                <a:lnTo>
                  <a:pt x="604428" y="227455"/>
                </a:lnTo>
                <a:lnTo>
                  <a:pt x="589840" y="239281"/>
                </a:lnTo>
                <a:lnTo>
                  <a:pt x="571446" y="249089"/>
                </a:lnTo>
                <a:lnTo>
                  <a:pt x="554593" y="252797"/>
                </a:lnTo>
                <a:close/>
              </a:path>
              <a:path w="610234" h="253364">
                <a:moveTo>
                  <a:pt x="174663" y="800"/>
                </a:moveTo>
                <a:lnTo>
                  <a:pt x="122359" y="800"/>
                </a:lnTo>
                <a:lnTo>
                  <a:pt x="171493" y="524"/>
                </a:lnTo>
                <a:lnTo>
                  <a:pt x="174663" y="800"/>
                </a:lnTo>
                <a:close/>
              </a:path>
              <a:path w="610234" h="253364">
                <a:moveTo>
                  <a:pt x="589634" y="153190"/>
                </a:moveTo>
                <a:lnTo>
                  <a:pt x="354562" y="153190"/>
                </a:lnTo>
                <a:lnTo>
                  <a:pt x="385442" y="152045"/>
                </a:lnTo>
                <a:lnTo>
                  <a:pt x="359300" y="135403"/>
                </a:lnTo>
                <a:lnTo>
                  <a:pt x="303553" y="109610"/>
                </a:lnTo>
                <a:lnTo>
                  <a:pt x="243657" y="93927"/>
                </a:lnTo>
                <a:lnTo>
                  <a:pt x="182426" y="89091"/>
                </a:lnTo>
                <a:lnTo>
                  <a:pt x="477133" y="89091"/>
                </a:lnTo>
                <a:lnTo>
                  <a:pt x="487647" y="93949"/>
                </a:lnTo>
                <a:lnTo>
                  <a:pt x="573192" y="135779"/>
                </a:lnTo>
                <a:lnTo>
                  <a:pt x="587452" y="148957"/>
                </a:lnTo>
                <a:lnTo>
                  <a:pt x="589634" y="153190"/>
                </a:lnTo>
                <a:close/>
              </a:path>
            </a:pathLst>
          </a:custGeom>
          <a:solidFill>
            <a:srgbClr val="DAE7F2"/>
          </a:solidFill>
        </p:spPr>
        <p:txBody>
          <a:bodyPr wrap="square" lIns="0" tIns="0" rIns="0" bIns="0" rtlCol="0"/>
          <a:lstStyle/>
          <a:p>
            <a:endParaRPr sz="900"/>
          </a:p>
        </p:txBody>
      </p:sp>
      <p:sp>
        <p:nvSpPr>
          <p:cNvPr id="36" name="bk object 36"/>
          <p:cNvSpPr/>
          <p:nvPr/>
        </p:nvSpPr>
        <p:spPr>
          <a:xfrm>
            <a:off x="8469484" y="3042573"/>
            <a:ext cx="254635" cy="219392"/>
          </a:xfrm>
          <a:custGeom>
            <a:avLst/>
            <a:gdLst/>
            <a:ahLst/>
            <a:cxnLst/>
            <a:rect l="l" t="t" r="r" b="b"/>
            <a:pathLst>
              <a:path w="509269" h="438784">
                <a:moveTo>
                  <a:pt x="23753" y="438656"/>
                </a:moveTo>
                <a:lnTo>
                  <a:pt x="0" y="438172"/>
                </a:lnTo>
                <a:lnTo>
                  <a:pt x="9572" y="405691"/>
                </a:lnTo>
                <a:lnTo>
                  <a:pt x="25574" y="370902"/>
                </a:lnTo>
                <a:lnTo>
                  <a:pt x="47316" y="334425"/>
                </a:lnTo>
                <a:lnTo>
                  <a:pt x="74110" y="296886"/>
                </a:lnTo>
                <a:lnTo>
                  <a:pt x="105268" y="258905"/>
                </a:lnTo>
                <a:lnTo>
                  <a:pt x="140102" y="221106"/>
                </a:lnTo>
                <a:lnTo>
                  <a:pt x="177923" y="184112"/>
                </a:lnTo>
                <a:lnTo>
                  <a:pt x="218043" y="148545"/>
                </a:lnTo>
                <a:lnTo>
                  <a:pt x="259774" y="115029"/>
                </a:lnTo>
                <a:lnTo>
                  <a:pt x="302427" y="84186"/>
                </a:lnTo>
                <a:lnTo>
                  <a:pt x="345314" y="56639"/>
                </a:lnTo>
                <a:lnTo>
                  <a:pt x="387747" y="33010"/>
                </a:lnTo>
                <a:lnTo>
                  <a:pt x="429037" y="13923"/>
                </a:lnTo>
                <a:lnTo>
                  <a:pt x="468497" y="0"/>
                </a:lnTo>
                <a:lnTo>
                  <a:pt x="494354" y="59547"/>
                </a:lnTo>
                <a:lnTo>
                  <a:pt x="508272" y="104845"/>
                </a:lnTo>
                <a:lnTo>
                  <a:pt x="508466" y="115788"/>
                </a:lnTo>
                <a:lnTo>
                  <a:pt x="384565" y="115788"/>
                </a:lnTo>
                <a:lnTo>
                  <a:pt x="349496" y="146787"/>
                </a:lnTo>
                <a:lnTo>
                  <a:pt x="313084" y="176447"/>
                </a:lnTo>
                <a:lnTo>
                  <a:pt x="277319" y="206788"/>
                </a:lnTo>
                <a:lnTo>
                  <a:pt x="244191" y="239827"/>
                </a:lnTo>
                <a:lnTo>
                  <a:pt x="262908" y="259369"/>
                </a:lnTo>
                <a:lnTo>
                  <a:pt x="383263" y="259369"/>
                </a:lnTo>
                <a:lnTo>
                  <a:pt x="372949" y="266209"/>
                </a:lnTo>
                <a:lnTo>
                  <a:pt x="327467" y="294773"/>
                </a:lnTo>
                <a:lnTo>
                  <a:pt x="281366" y="322424"/>
                </a:lnTo>
                <a:lnTo>
                  <a:pt x="234785" y="349344"/>
                </a:lnTo>
                <a:lnTo>
                  <a:pt x="187867" y="375713"/>
                </a:lnTo>
                <a:lnTo>
                  <a:pt x="93582" y="427523"/>
                </a:lnTo>
                <a:lnTo>
                  <a:pt x="47268" y="437042"/>
                </a:lnTo>
                <a:lnTo>
                  <a:pt x="23753" y="438656"/>
                </a:lnTo>
                <a:close/>
              </a:path>
              <a:path w="509269" h="438784">
                <a:moveTo>
                  <a:pt x="383263" y="259369"/>
                </a:moveTo>
                <a:lnTo>
                  <a:pt x="262908" y="259369"/>
                </a:lnTo>
                <a:lnTo>
                  <a:pt x="406148" y="136266"/>
                </a:lnTo>
                <a:lnTo>
                  <a:pt x="384565" y="115788"/>
                </a:lnTo>
                <a:lnTo>
                  <a:pt x="508466" y="115788"/>
                </a:lnTo>
                <a:lnTo>
                  <a:pt x="508905" y="140545"/>
                </a:lnTo>
                <a:lnTo>
                  <a:pt x="494912" y="171296"/>
                </a:lnTo>
                <a:lnTo>
                  <a:pt x="464948" y="201748"/>
                </a:lnTo>
                <a:lnTo>
                  <a:pt x="417670" y="236551"/>
                </a:lnTo>
                <a:lnTo>
                  <a:pt x="383263" y="259369"/>
                </a:lnTo>
                <a:close/>
              </a:path>
            </a:pathLst>
          </a:custGeom>
          <a:solidFill>
            <a:srgbClr val="DAE7F2"/>
          </a:solidFill>
        </p:spPr>
        <p:txBody>
          <a:bodyPr wrap="square" lIns="0" tIns="0" rIns="0" bIns="0" rtlCol="0"/>
          <a:lstStyle/>
          <a:p>
            <a:endParaRPr sz="900"/>
          </a:p>
        </p:txBody>
      </p:sp>
      <p:sp>
        <p:nvSpPr>
          <p:cNvPr id="37" name="bk object 37"/>
          <p:cNvSpPr/>
          <p:nvPr/>
        </p:nvSpPr>
        <p:spPr>
          <a:xfrm>
            <a:off x="8130298" y="3157630"/>
            <a:ext cx="245428" cy="155893"/>
          </a:xfrm>
          <a:custGeom>
            <a:avLst/>
            <a:gdLst/>
            <a:ahLst/>
            <a:cxnLst/>
            <a:rect l="l" t="t" r="r" b="b"/>
            <a:pathLst>
              <a:path w="490855" h="311784">
                <a:moveTo>
                  <a:pt x="99640" y="311485"/>
                </a:moveTo>
                <a:lnTo>
                  <a:pt x="57705" y="303117"/>
                </a:lnTo>
                <a:lnTo>
                  <a:pt x="21087" y="280935"/>
                </a:lnTo>
                <a:lnTo>
                  <a:pt x="0" y="245279"/>
                </a:lnTo>
                <a:lnTo>
                  <a:pt x="1662" y="218720"/>
                </a:lnTo>
                <a:lnTo>
                  <a:pt x="19435" y="165404"/>
                </a:lnTo>
                <a:lnTo>
                  <a:pt x="46401" y="124955"/>
                </a:lnTo>
                <a:lnTo>
                  <a:pt x="79601" y="92990"/>
                </a:lnTo>
                <a:lnTo>
                  <a:pt x="117675" y="67811"/>
                </a:lnTo>
                <a:lnTo>
                  <a:pt x="159263" y="47723"/>
                </a:lnTo>
                <a:lnTo>
                  <a:pt x="203006" y="31029"/>
                </a:lnTo>
                <a:lnTo>
                  <a:pt x="247543" y="16031"/>
                </a:lnTo>
                <a:lnTo>
                  <a:pt x="294707" y="5890"/>
                </a:lnTo>
                <a:lnTo>
                  <a:pt x="342587" y="0"/>
                </a:lnTo>
                <a:lnTo>
                  <a:pt x="398991" y="1358"/>
                </a:lnTo>
                <a:lnTo>
                  <a:pt x="436214" y="17274"/>
                </a:lnTo>
                <a:lnTo>
                  <a:pt x="461965" y="52345"/>
                </a:lnTo>
                <a:lnTo>
                  <a:pt x="468185" y="68981"/>
                </a:lnTo>
                <a:lnTo>
                  <a:pt x="355279" y="68981"/>
                </a:lnTo>
                <a:lnTo>
                  <a:pt x="309275" y="77128"/>
                </a:lnTo>
                <a:lnTo>
                  <a:pt x="263861" y="86218"/>
                </a:lnTo>
                <a:lnTo>
                  <a:pt x="220367" y="98938"/>
                </a:lnTo>
                <a:lnTo>
                  <a:pt x="180124" y="117977"/>
                </a:lnTo>
                <a:lnTo>
                  <a:pt x="144463" y="146024"/>
                </a:lnTo>
                <a:lnTo>
                  <a:pt x="114714" y="185765"/>
                </a:lnTo>
                <a:lnTo>
                  <a:pt x="114480" y="185765"/>
                </a:lnTo>
                <a:lnTo>
                  <a:pt x="127231" y="217360"/>
                </a:lnTo>
                <a:lnTo>
                  <a:pt x="444270" y="217360"/>
                </a:lnTo>
                <a:lnTo>
                  <a:pt x="434583" y="221555"/>
                </a:lnTo>
                <a:lnTo>
                  <a:pt x="428721" y="223354"/>
                </a:lnTo>
                <a:lnTo>
                  <a:pt x="422659" y="224498"/>
                </a:lnTo>
                <a:lnTo>
                  <a:pt x="370816" y="241888"/>
                </a:lnTo>
                <a:lnTo>
                  <a:pt x="318655" y="258118"/>
                </a:lnTo>
                <a:lnTo>
                  <a:pt x="266174" y="273189"/>
                </a:lnTo>
                <a:lnTo>
                  <a:pt x="213374" y="287100"/>
                </a:lnTo>
                <a:lnTo>
                  <a:pt x="160256" y="299851"/>
                </a:lnTo>
                <a:lnTo>
                  <a:pt x="106818" y="311442"/>
                </a:lnTo>
                <a:lnTo>
                  <a:pt x="99640" y="311485"/>
                </a:lnTo>
                <a:close/>
              </a:path>
              <a:path w="490855" h="311784">
                <a:moveTo>
                  <a:pt x="444270" y="217360"/>
                </a:moveTo>
                <a:lnTo>
                  <a:pt x="127231" y="217360"/>
                </a:lnTo>
                <a:lnTo>
                  <a:pt x="232328" y="195477"/>
                </a:lnTo>
                <a:lnTo>
                  <a:pt x="284567" y="183543"/>
                </a:lnTo>
                <a:lnTo>
                  <a:pt x="335978" y="169031"/>
                </a:lnTo>
                <a:lnTo>
                  <a:pt x="364542" y="153374"/>
                </a:lnTo>
                <a:lnTo>
                  <a:pt x="377366" y="130657"/>
                </a:lnTo>
                <a:lnTo>
                  <a:pt x="374331" y="102098"/>
                </a:lnTo>
                <a:lnTo>
                  <a:pt x="355279" y="68981"/>
                </a:lnTo>
                <a:lnTo>
                  <a:pt x="468185" y="68981"/>
                </a:lnTo>
                <a:lnTo>
                  <a:pt x="483955" y="111166"/>
                </a:lnTo>
                <a:lnTo>
                  <a:pt x="486315" y="116869"/>
                </a:lnTo>
                <a:lnTo>
                  <a:pt x="488017" y="122761"/>
                </a:lnTo>
                <a:lnTo>
                  <a:pt x="490108" y="134925"/>
                </a:lnTo>
                <a:lnTo>
                  <a:pt x="490471" y="141048"/>
                </a:lnTo>
                <a:lnTo>
                  <a:pt x="489830" y="153390"/>
                </a:lnTo>
                <a:lnTo>
                  <a:pt x="473831" y="192888"/>
                </a:lnTo>
                <a:lnTo>
                  <a:pt x="445906" y="216651"/>
                </a:lnTo>
                <a:lnTo>
                  <a:pt x="444270" y="217360"/>
                </a:lnTo>
                <a:close/>
              </a:path>
              <a:path w="490855" h="311784">
                <a:moveTo>
                  <a:pt x="114714" y="185765"/>
                </a:moveTo>
                <a:lnTo>
                  <a:pt x="114480" y="185765"/>
                </a:lnTo>
                <a:lnTo>
                  <a:pt x="114714" y="185765"/>
                </a:lnTo>
                <a:close/>
              </a:path>
            </a:pathLst>
          </a:custGeom>
          <a:solidFill>
            <a:srgbClr val="DAE7F2"/>
          </a:solidFill>
        </p:spPr>
        <p:txBody>
          <a:bodyPr wrap="square" lIns="0" tIns="0" rIns="0" bIns="0" rtlCol="0"/>
          <a:lstStyle/>
          <a:p>
            <a:endParaRPr sz="900"/>
          </a:p>
        </p:txBody>
      </p:sp>
      <p:sp>
        <p:nvSpPr>
          <p:cNvPr id="38" name="bk object 38"/>
          <p:cNvSpPr/>
          <p:nvPr/>
        </p:nvSpPr>
        <p:spPr>
          <a:xfrm>
            <a:off x="8125247" y="3407411"/>
            <a:ext cx="260985" cy="165100"/>
          </a:xfrm>
          <a:custGeom>
            <a:avLst/>
            <a:gdLst/>
            <a:ahLst/>
            <a:cxnLst/>
            <a:rect l="l" t="t" r="r" b="b"/>
            <a:pathLst>
              <a:path w="521969" h="330200">
                <a:moveTo>
                  <a:pt x="34763" y="330114"/>
                </a:moveTo>
                <a:lnTo>
                  <a:pt x="0" y="325939"/>
                </a:lnTo>
                <a:lnTo>
                  <a:pt x="3375" y="308670"/>
                </a:lnTo>
                <a:lnTo>
                  <a:pt x="6075" y="290958"/>
                </a:lnTo>
                <a:lnTo>
                  <a:pt x="51003" y="223446"/>
                </a:lnTo>
                <a:lnTo>
                  <a:pt x="86394" y="187628"/>
                </a:lnTo>
                <a:lnTo>
                  <a:pt x="123720" y="153831"/>
                </a:lnTo>
                <a:lnTo>
                  <a:pt x="162980" y="122057"/>
                </a:lnTo>
                <a:lnTo>
                  <a:pt x="203929" y="92492"/>
                </a:lnTo>
                <a:lnTo>
                  <a:pt x="246321" y="65324"/>
                </a:lnTo>
                <a:lnTo>
                  <a:pt x="290156" y="40555"/>
                </a:lnTo>
                <a:lnTo>
                  <a:pt x="335434" y="18182"/>
                </a:lnTo>
                <a:lnTo>
                  <a:pt x="341345" y="14948"/>
                </a:lnTo>
                <a:lnTo>
                  <a:pt x="379436" y="2064"/>
                </a:lnTo>
                <a:lnTo>
                  <a:pt x="406229" y="0"/>
                </a:lnTo>
                <a:lnTo>
                  <a:pt x="412959" y="322"/>
                </a:lnTo>
                <a:lnTo>
                  <a:pt x="452196" y="9192"/>
                </a:lnTo>
                <a:lnTo>
                  <a:pt x="487076" y="29237"/>
                </a:lnTo>
                <a:lnTo>
                  <a:pt x="514506" y="58670"/>
                </a:lnTo>
                <a:lnTo>
                  <a:pt x="521546" y="70138"/>
                </a:lnTo>
                <a:lnTo>
                  <a:pt x="488471" y="107408"/>
                </a:lnTo>
                <a:lnTo>
                  <a:pt x="450038" y="143512"/>
                </a:lnTo>
                <a:lnTo>
                  <a:pt x="407286" y="177929"/>
                </a:lnTo>
                <a:lnTo>
                  <a:pt x="361258" y="210139"/>
                </a:lnTo>
                <a:lnTo>
                  <a:pt x="312995" y="239622"/>
                </a:lnTo>
                <a:lnTo>
                  <a:pt x="263537" y="265857"/>
                </a:lnTo>
                <a:lnTo>
                  <a:pt x="213925" y="288325"/>
                </a:lnTo>
                <a:lnTo>
                  <a:pt x="165201" y="306505"/>
                </a:lnTo>
                <a:lnTo>
                  <a:pt x="118405" y="319877"/>
                </a:lnTo>
                <a:lnTo>
                  <a:pt x="74579" y="327920"/>
                </a:lnTo>
                <a:lnTo>
                  <a:pt x="34763" y="330114"/>
                </a:lnTo>
                <a:close/>
              </a:path>
            </a:pathLst>
          </a:custGeom>
          <a:solidFill>
            <a:srgbClr val="DAE7F2"/>
          </a:solidFill>
        </p:spPr>
        <p:txBody>
          <a:bodyPr wrap="square" lIns="0" tIns="0" rIns="0" bIns="0" rtlCol="0"/>
          <a:lstStyle/>
          <a:p>
            <a:endParaRPr sz="900"/>
          </a:p>
        </p:txBody>
      </p:sp>
      <p:sp>
        <p:nvSpPr>
          <p:cNvPr id="39" name="bk object 39"/>
          <p:cNvSpPr/>
          <p:nvPr/>
        </p:nvSpPr>
        <p:spPr>
          <a:xfrm>
            <a:off x="7899859" y="2516131"/>
            <a:ext cx="273050" cy="152718"/>
          </a:xfrm>
          <a:custGeom>
            <a:avLst/>
            <a:gdLst/>
            <a:ahLst/>
            <a:cxnLst/>
            <a:rect l="l" t="t" r="r" b="b"/>
            <a:pathLst>
              <a:path w="546100" h="305435">
                <a:moveTo>
                  <a:pt x="351694" y="254354"/>
                </a:moveTo>
                <a:lnTo>
                  <a:pt x="301016" y="252411"/>
                </a:lnTo>
                <a:lnTo>
                  <a:pt x="250924" y="244483"/>
                </a:lnTo>
                <a:lnTo>
                  <a:pt x="202111" y="230722"/>
                </a:lnTo>
                <a:lnTo>
                  <a:pt x="155268" y="211279"/>
                </a:lnTo>
                <a:lnTo>
                  <a:pt x="111034" y="186464"/>
                </a:lnTo>
                <a:lnTo>
                  <a:pt x="70046" y="156587"/>
                </a:lnTo>
                <a:lnTo>
                  <a:pt x="32852" y="122099"/>
                </a:lnTo>
                <a:lnTo>
                  <a:pt x="0" y="83450"/>
                </a:lnTo>
                <a:lnTo>
                  <a:pt x="1198" y="77147"/>
                </a:lnTo>
                <a:lnTo>
                  <a:pt x="17411" y="42522"/>
                </a:lnTo>
                <a:lnTo>
                  <a:pt x="45171" y="16240"/>
                </a:lnTo>
                <a:lnTo>
                  <a:pt x="80624" y="1952"/>
                </a:lnTo>
                <a:lnTo>
                  <a:pt x="99719" y="0"/>
                </a:lnTo>
                <a:lnTo>
                  <a:pt x="106104" y="147"/>
                </a:lnTo>
                <a:lnTo>
                  <a:pt x="112474" y="894"/>
                </a:lnTo>
                <a:lnTo>
                  <a:pt x="152141" y="2720"/>
                </a:lnTo>
                <a:lnTo>
                  <a:pt x="195758" y="11603"/>
                </a:lnTo>
                <a:lnTo>
                  <a:pt x="241987" y="26713"/>
                </a:lnTo>
                <a:lnTo>
                  <a:pt x="289489" y="47222"/>
                </a:lnTo>
                <a:lnTo>
                  <a:pt x="336927" y="72301"/>
                </a:lnTo>
                <a:lnTo>
                  <a:pt x="382964" y="101120"/>
                </a:lnTo>
                <a:lnTo>
                  <a:pt x="426260" y="132852"/>
                </a:lnTo>
                <a:lnTo>
                  <a:pt x="465479" y="166666"/>
                </a:lnTo>
                <a:lnTo>
                  <a:pt x="499283" y="201734"/>
                </a:lnTo>
                <a:lnTo>
                  <a:pt x="526333" y="237227"/>
                </a:lnTo>
                <a:lnTo>
                  <a:pt x="534991" y="253250"/>
                </a:lnTo>
                <a:lnTo>
                  <a:pt x="369626" y="253250"/>
                </a:lnTo>
                <a:lnTo>
                  <a:pt x="351694" y="254354"/>
                </a:lnTo>
                <a:close/>
              </a:path>
              <a:path w="546100" h="305435">
                <a:moveTo>
                  <a:pt x="536695" y="304906"/>
                </a:moveTo>
                <a:lnTo>
                  <a:pt x="498767" y="296032"/>
                </a:lnTo>
                <a:lnTo>
                  <a:pt x="471843" y="280739"/>
                </a:lnTo>
                <a:lnTo>
                  <a:pt x="456163" y="272290"/>
                </a:lnTo>
                <a:lnTo>
                  <a:pt x="405100" y="256018"/>
                </a:lnTo>
                <a:lnTo>
                  <a:pt x="369626" y="253250"/>
                </a:lnTo>
                <a:lnTo>
                  <a:pt x="534991" y="253250"/>
                </a:lnTo>
                <a:lnTo>
                  <a:pt x="545293" y="272316"/>
                </a:lnTo>
                <a:lnTo>
                  <a:pt x="545636" y="277376"/>
                </a:lnTo>
                <a:lnTo>
                  <a:pt x="543736" y="284135"/>
                </a:lnTo>
                <a:lnTo>
                  <a:pt x="540465" y="293133"/>
                </a:lnTo>
                <a:lnTo>
                  <a:pt x="536695" y="304906"/>
                </a:lnTo>
                <a:close/>
              </a:path>
            </a:pathLst>
          </a:custGeom>
          <a:solidFill>
            <a:srgbClr val="DAE7F2"/>
          </a:solidFill>
        </p:spPr>
        <p:txBody>
          <a:bodyPr wrap="square" lIns="0" tIns="0" rIns="0" bIns="0" rtlCol="0"/>
          <a:lstStyle/>
          <a:p>
            <a:endParaRPr sz="900"/>
          </a:p>
        </p:txBody>
      </p:sp>
      <p:sp>
        <p:nvSpPr>
          <p:cNvPr id="40" name="bk object 40"/>
          <p:cNvSpPr/>
          <p:nvPr/>
        </p:nvSpPr>
        <p:spPr>
          <a:xfrm>
            <a:off x="8267637" y="2486798"/>
            <a:ext cx="221933" cy="142240"/>
          </a:xfrm>
          <a:custGeom>
            <a:avLst/>
            <a:gdLst/>
            <a:ahLst/>
            <a:cxnLst/>
            <a:rect l="l" t="t" r="r" b="b"/>
            <a:pathLst>
              <a:path w="443865" h="284479">
                <a:moveTo>
                  <a:pt x="347897" y="284314"/>
                </a:moveTo>
                <a:lnTo>
                  <a:pt x="308648" y="277307"/>
                </a:lnTo>
                <a:lnTo>
                  <a:pt x="302563" y="274523"/>
                </a:lnTo>
                <a:lnTo>
                  <a:pt x="256332" y="254354"/>
                </a:lnTo>
                <a:lnTo>
                  <a:pt x="210723" y="232986"/>
                </a:lnTo>
                <a:lnTo>
                  <a:pt x="165736" y="210416"/>
                </a:lnTo>
                <a:lnTo>
                  <a:pt x="121371" y="186647"/>
                </a:lnTo>
                <a:lnTo>
                  <a:pt x="77629" y="161676"/>
                </a:lnTo>
                <a:lnTo>
                  <a:pt x="34508" y="135506"/>
                </a:lnTo>
                <a:lnTo>
                  <a:pt x="5042" y="105515"/>
                </a:lnTo>
                <a:lnTo>
                  <a:pt x="0" y="72331"/>
                </a:lnTo>
                <a:lnTo>
                  <a:pt x="17811" y="41232"/>
                </a:lnTo>
                <a:lnTo>
                  <a:pt x="56909" y="17494"/>
                </a:lnTo>
                <a:lnTo>
                  <a:pt x="101136" y="6250"/>
                </a:lnTo>
                <a:lnTo>
                  <a:pt x="146339" y="0"/>
                </a:lnTo>
                <a:lnTo>
                  <a:pt x="204324" y="2284"/>
                </a:lnTo>
                <a:lnTo>
                  <a:pt x="257137" y="7903"/>
                </a:lnTo>
                <a:lnTo>
                  <a:pt x="304589" y="18510"/>
                </a:lnTo>
                <a:lnTo>
                  <a:pt x="346489" y="35764"/>
                </a:lnTo>
                <a:lnTo>
                  <a:pt x="382647" y="61319"/>
                </a:lnTo>
                <a:lnTo>
                  <a:pt x="410218" y="93711"/>
                </a:lnTo>
                <a:lnTo>
                  <a:pt x="241994" y="93711"/>
                </a:lnTo>
                <a:lnTo>
                  <a:pt x="229290" y="93871"/>
                </a:lnTo>
                <a:lnTo>
                  <a:pt x="187483" y="107537"/>
                </a:lnTo>
                <a:lnTo>
                  <a:pt x="182310" y="111225"/>
                </a:lnTo>
                <a:lnTo>
                  <a:pt x="303090" y="168680"/>
                </a:lnTo>
                <a:lnTo>
                  <a:pt x="441597" y="168680"/>
                </a:lnTo>
                <a:lnTo>
                  <a:pt x="442814" y="176503"/>
                </a:lnTo>
                <a:lnTo>
                  <a:pt x="440071" y="227716"/>
                </a:lnTo>
                <a:lnTo>
                  <a:pt x="410116" y="263135"/>
                </a:lnTo>
                <a:lnTo>
                  <a:pt x="374287" y="280628"/>
                </a:lnTo>
                <a:lnTo>
                  <a:pt x="354552" y="284021"/>
                </a:lnTo>
                <a:lnTo>
                  <a:pt x="347897" y="284314"/>
                </a:lnTo>
                <a:close/>
              </a:path>
              <a:path w="443865" h="284479">
                <a:moveTo>
                  <a:pt x="441597" y="168680"/>
                </a:moveTo>
                <a:lnTo>
                  <a:pt x="303090" y="168680"/>
                </a:lnTo>
                <a:lnTo>
                  <a:pt x="315782" y="136852"/>
                </a:lnTo>
                <a:lnTo>
                  <a:pt x="312341" y="131510"/>
                </a:lnTo>
                <a:lnTo>
                  <a:pt x="278563" y="103331"/>
                </a:lnTo>
                <a:lnTo>
                  <a:pt x="241994" y="93711"/>
                </a:lnTo>
                <a:lnTo>
                  <a:pt x="410218" y="93711"/>
                </a:lnTo>
                <a:lnTo>
                  <a:pt x="429788" y="126703"/>
                </a:lnTo>
                <a:lnTo>
                  <a:pt x="440158" y="159428"/>
                </a:lnTo>
                <a:lnTo>
                  <a:pt x="441597" y="168680"/>
                </a:lnTo>
                <a:close/>
              </a:path>
            </a:pathLst>
          </a:custGeom>
          <a:solidFill>
            <a:srgbClr val="DAE7F2"/>
          </a:solidFill>
        </p:spPr>
        <p:txBody>
          <a:bodyPr wrap="square" lIns="0" tIns="0" rIns="0" bIns="0" rtlCol="0"/>
          <a:lstStyle/>
          <a:p>
            <a:endParaRPr sz="900"/>
          </a:p>
        </p:txBody>
      </p:sp>
      <p:sp>
        <p:nvSpPr>
          <p:cNvPr id="41" name="bk object 41"/>
          <p:cNvSpPr/>
          <p:nvPr/>
        </p:nvSpPr>
        <p:spPr>
          <a:xfrm>
            <a:off x="9010017" y="3174276"/>
            <a:ext cx="104775" cy="223520"/>
          </a:xfrm>
          <a:custGeom>
            <a:avLst/>
            <a:gdLst/>
            <a:ahLst/>
            <a:cxnLst/>
            <a:rect l="l" t="t" r="r" b="b"/>
            <a:pathLst>
              <a:path w="209550" h="447040">
                <a:moveTo>
                  <a:pt x="64383" y="446831"/>
                </a:moveTo>
                <a:lnTo>
                  <a:pt x="28966" y="420469"/>
                </a:lnTo>
                <a:lnTo>
                  <a:pt x="10105" y="380541"/>
                </a:lnTo>
                <a:lnTo>
                  <a:pt x="3918" y="326045"/>
                </a:lnTo>
                <a:lnTo>
                  <a:pt x="550" y="271449"/>
                </a:lnTo>
                <a:lnTo>
                  <a:pt x="0" y="216751"/>
                </a:lnTo>
                <a:lnTo>
                  <a:pt x="2268" y="161952"/>
                </a:lnTo>
                <a:lnTo>
                  <a:pt x="8710" y="113225"/>
                </a:lnTo>
                <a:lnTo>
                  <a:pt x="20577" y="74915"/>
                </a:lnTo>
                <a:lnTo>
                  <a:pt x="66077" y="25017"/>
                </a:lnTo>
                <a:lnTo>
                  <a:pt x="102453" y="11166"/>
                </a:lnTo>
                <a:lnTo>
                  <a:pt x="149743" y="3204"/>
                </a:lnTo>
                <a:lnTo>
                  <a:pt x="209319" y="0"/>
                </a:lnTo>
                <a:lnTo>
                  <a:pt x="209145" y="51222"/>
                </a:lnTo>
                <a:lnTo>
                  <a:pt x="206403" y="102241"/>
                </a:lnTo>
                <a:lnTo>
                  <a:pt x="204890" y="116724"/>
                </a:lnTo>
                <a:lnTo>
                  <a:pt x="97546" y="116724"/>
                </a:lnTo>
                <a:lnTo>
                  <a:pt x="89183" y="177340"/>
                </a:lnTo>
                <a:lnTo>
                  <a:pt x="110707" y="180909"/>
                </a:lnTo>
                <a:lnTo>
                  <a:pt x="196762" y="180909"/>
                </a:lnTo>
                <a:lnTo>
                  <a:pt x="193221" y="203670"/>
                </a:lnTo>
                <a:lnTo>
                  <a:pt x="182825" y="253826"/>
                </a:lnTo>
                <a:lnTo>
                  <a:pt x="169956" y="303270"/>
                </a:lnTo>
                <a:lnTo>
                  <a:pt x="154611" y="352003"/>
                </a:lnTo>
                <a:lnTo>
                  <a:pt x="136793" y="400024"/>
                </a:lnTo>
                <a:lnTo>
                  <a:pt x="100334" y="436941"/>
                </a:lnTo>
                <a:lnTo>
                  <a:pt x="71912" y="446342"/>
                </a:lnTo>
                <a:lnTo>
                  <a:pt x="64383" y="446831"/>
                </a:lnTo>
                <a:close/>
              </a:path>
              <a:path w="209550" h="447040">
                <a:moveTo>
                  <a:pt x="196762" y="180909"/>
                </a:moveTo>
                <a:lnTo>
                  <a:pt x="110707" y="180909"/>
                </a:lnTo>
                <a:lnTo>
                  <a:pt x="118076" y="119416"/>
                </a:lnTo>
                <a:lnTo>
                  <a:pt x="97546" y="116724"/>
                </a:lnTo>
                <a:lnTo>
                  <a:pt x="204890" y="116724"/>
                </a:lnTo>
                <a:lnTo>
                  <a:pt x="201095" y="153057"/>
                </a:lnTo>
                <a:lnTo>
                  <a:pt x="196762" y="180909"/>
                </a:lnTo>
                <a:close/>
              </a:path>
            </a:pathLst>
          </a:custGeom>
          <a:solidFill>
            <a:srgbClr val="DAE7F2"/>
          </a:solidFill>
        </p:spPr>
        <p:txBody>
          <a:bodyPr wrap="square" lIns="0" tIns="0" rIns="0" bIns="0" rtlCol="0"/>
          <a:lstStyle/>
          <a:p>
            <a:endParaRPr sz="900"/>
          </a:p>
        </p:txBody>
      </p:sp>
      <p:sp>
        <p:nvSpPr>
          <p:cNvPr id="42" name="bk object 42"/>
          <p:cNvSpPr/>
          <p:nvPr/>
        </p:nvSpPr>
        <p:spPr>
          <a:xfrm>
            <a:off x="8204850" y="2990541"/>
            <a:ext cx="256223" cy="103505"/>
          </a:xfrm>
          <a:custGeom>
            <a:avLst/>
            <a:gdLst/>
            <a:ahLst/>
            <a:cxnLst/>
            <a:rect l="l" t="t" r="r" b="b"/>
            <a:pathLst>
              <a:path w="512444" h="207010">
                <a:moveTo>
                  <a:pt x="278869" y="206919"/>
                </a:moveTo>
                <a:lnTo>
                  <a:pt x="223243" y="206152"/>
                </a:lnTo>
                <a:lnTo>
                  <a:pt x="167736" y="203156"/>
                </a:lnTo>
                <a:lnTo>
                  <a:pt x="112351" y="197932"/>
                </a:lnTo>
                <a:lnTo>
                  <a:pt x="57085" y="190480"/>
                </a:lnTo>
                <a:lnTo>
                  <a:pt x="22165" y="172561"/>
                </a:lnTo>
                <a:lnTo>
                  <a:pt x="0" y="140162"/>
                </a:lnTo>
                <a:lnTo>
                  <a:pt x="1796" y="130357"/>
                </a:lnTo>
                <a:lnTo>
                  <a:pt x="20026" y="95623"/>
                </a:lnTo>
                <a:lnTo>
                  <a:pt x="87431" y="58296"/>
                </a:lnTo>
                <a:lnTo>
                  <a:pt x="132498" y="41881"/>
                </a:lnTo>
                <a:lnTo>
                  <a:pt x="178364" y="28136"/>
                </a:lnTo>
                <a:lnTo>
                  <a:pt x="225030" y="17062"/>
                </a:lnTo>
                <a:lnTo>
                  <a:pt x="272496" y="8659"/>
                </a:lnTo>
                <a:lnTo>
                  <a:pt x="320364" y="2984"/>
                </a:lnTo>
                <a:lnTo>
                  <a:pt x="368239" y="98"/>
                </a:lnTo>
                <a:lnTo>
                  <a:pt x="416119" y="0"/>
                </a:lnTo>
                <a:lnTo>
                  <a:pt x="464004" y="2689"/>
                </a:lnTo>
                <a:lnTo>
                  <a:pt x="511896" y="8166"/>
                </a:lnTo>
                <a:lnTo>
                  <a:pt x="499064" y="77558"/>
                </a:lnTo>
                <a:lnTo>
                  <a:pt x="328942" y="77558"/>
                </a:lnTo>
                <a:lnTo>
                  <a:pt x="287829" y="84773"/>
                </a:lnTo>
                <a:lnTo>
                  <a:pt x="164940" y="109094"/>
                </a:lnTo>
                <a:lnTo>
                  <a:pt x="224270" y="127789"/>
                </a:lnTo>
                <a:lnTo>
                  <a:pt x="271178" y="134664"/>
                </a:lnTo>
                <a:lnTo>
                  <a:pt x="481943" y="134664"/>
                </a:lnTo>
                <a:lnTo>
                  <a:pt x="464929" y="164407"/>
                </a:lnTo>
                <a:lnTo>
                  <a:pt x="436207" y="185630"/>
                </a:lnTo>
                <a:lnTo>
                  <a:pt x="394132" y="197999"/>
                </a:lnTo>
                <a:lnTo>
                  <a:pt x="334615" y="205458"/>
                </a:lnTo>
                <a:lnTo>
                  <a:pt x="278869" y="206919"/>
                </a:lnTo>
                <a:close/>
              </a:path>
              <a:path w="512444" h="207010">
                <a:moveTo>
                  <a:pt x="481943" y="134664"/>
                </a:moveTo>
                <a:lnTo>
                  <a:pt x="271178" y="134664"/>
                </a:lnTo>
                <a:lnTo>
                  <a:pt x="309804" y="129622"/>
                </a:lnTo>
                <a:lnTo>
                  <a:pt x="344289" y="112569"/>
                </a:lnTo>
                <a:lnTo>
                  <a:pt x="378775" y="83409"/>
                </a:lnTo>
                <a:lnTo>
                  <a:pt x="366461" y="80717"/>
                </a:lnTo>
                <a:lnTo>
                  <a:pt x="354051" y="78845"/>
                </a:lnTo>
                <a:lnTo>
                  <a:pt x="341544" y="77792"/>
                </a:lnTo>
                <a:lnTo>
                  <a:pt x="328942" y="77558"/>
                </a:lnTo>
                <a:lnTo>
                  <a:pt x="499064" y="77558"/>
                </a:lnTo>
                <a:lnTo>
                  <a:pt x="498683" y="79619"/>
                </a:lnTo>
                <a:lnTo>
                  <a:pt x="484391" y="130385"/>
                </a:lnTo>
                <a:lnTo>
                  <a:pt x="481943" y="134664"/>
                </a:lnTo>
                <a:close/>
              </a:path>
              <a:path w="512444" h="207010">
                <a:moveTo>
                  <a:pt x="164939" y="109094"/>
                </a:moveTo>
                <a:close/>
              </a:path>
            </a:pathLst>
          </a:custGeom>
          <a:solidFill>
            <a:srgbClr val="DAE7F2"/>
          </a:solidFill>
        </p:spPr>
        <p:txBody>
          <a:bodyPr wrap="square" lIns="0" tIns="0" rIns="0" bIns="0" rtlCol="0"/>
          <a:lstStyle/>
          <a:p>
            <a:endParaRPr sz="900"/>
          </a:p>
        </p:txBody>
      </p:sp>
      <p:sp>
        <p:nvSpPr>
          <p:cNvPr id="43" name="bk object 43"/>
          <p:cNvSpPr/>
          <p:nvPr/>
        </p:nvSpPr>
        <p:spPr>
          <a:xfrm>
            <a:off x="8260873" y="2036309"/>
            <a:ext cx="154940" cy="173355"/>
          </a:xfrm>
          <a:custGeom>
            <a:avLst/>
            <a:gdLst/>
            <a:ahLst/>
            <a:cxnLst/>
            <a:rect l="l" t="t" r="r" b="b"/>
            <a:pathLst>
              <a:path w="309880" h="346710">
                <a:moveTo>
                  <a:pt x="168674" y="346247"/>
                </a:moveTo>
                <a:lnTo>
                  <a:pt x="104423" y="305532"/>
                </a:lnTo>
                <a:lnTo>
                  <a:pt x="79778" y="263838"/>
                </a:lnTo>
                <a:lnTo>
                  <a:pt x="56272" y="221441"/>
                </a:lnTo>
                <a:lnTo>
                  <a:pt x="33754" y="178495"/>
                </a:lnTo>
                <a:lnTo>
                  <a:pt x="12069" y="135155"/>
                </a:lnTo>
                <a:lnTo>
                  <a:pt x="0" y="89683"/>
                </a:lnTo>
                <a:lnTo>
                  <a:pt x="10263" y="53886"/>
                </a:lnTo>
                <a:lnTo>
                  <a:pt x="37032" y="24935"/>
                </a:lnTo>
                <a:lnTo>
                  <a:pt x="74477" y="0"/>
                </a:lnTo>
                <a:lnTo>
                  <a:pt x="106671" y="17579"/>
                </a:lnTo>
                <a:lnTo>
                  <a:pt x="166719" y="59029"/>
                </a:lnTo>
                <a:lnTo>
                  <a:pt x="220723" y="108628"/>
                </a:lnTo>
                <a:lnTo>
                  <a:pt x="267124" y="164946"/>
                </a:lnTo>
                <a:lnTo>
                  <a:pt x="307270" y="234948"/>
                </a:lnTo>
                <a:lnTo>
                  <a:pt x="309874" y="266324"/>
                </a:lnTo>
                <a:lnTo>
                  <a:pt x="295380" y="292468"/>
                </a:lnTo>
                <a:lnTo>
                  <a:pt x="263982" y="316181"/>
                </a:lnTo>
                <a:lnTo>
                  <a:pt x="212714" y="339818"/>
                </a:lnTo>
                <a:lnTo>
                  <a:pt x="168674" y="346247"/>
                </a:lnTo>
                <a:close/>
              </a:path>
            </a:pathLst>
          </a:custGeom>
          <a:solidFill>
            <a:srgbClr val="DAE7F2"/>
          </a:solidFill>
        </p:spPr>
        <p:txBody>
          <a:bodyPr wrap="square" lIns="0" tIns="0" rIns="0" bIns="0" rtlCol="0"/>
          <a:lstStyle/>
          <a:p>
            <a:endParaRPr sz="900"/>
          </a:p>
        </p:txBody>
      </p:sp>
      <p:sp>
        <p:nvSpPr>
          <p:cNvPr id="44" name="bk object 44"/>
          <p:cNvSpPr/>
          <p:nvPr/>
        </p:nvSpPr>
        <p:spPr>
          <a:xfrm>
            <a:off x="7920858" y="2997788"/>
            <a:ext cx="178753" cy="133350"/>
          </a:xfrm>
          <a:custGeom>
            <a:avLst/>
            <a:gdLst/>
            <a:ahLst/>
            <a:cxnLst/>
            <a:rect l="l" t="t" r="r" b="b"/>
            <a:pathLst>
              <a:path w="357505" h="266700">
                <a:moveTo>
                  <a:pt x="203920" y="266188"/>
                </a:moveTo>
                <a:lnTo>
                  <a:pt x="152435" y="263648"/>
                </a:lnTo>
                <a:lnTo>
                  <a:pt x="101008" y="257899"/>
                </a:lnTo>
                <a:lnTo>
                  <a:pt x="53454" y="243124"/>
                </a:lnTo>
                <a:lnTo>
                  <a:pt x="20583" y="219564"/>
                </a:lnTo>
                <a:lnTo>
                  <a:pt x="0" y="152730"/>
                </a:lnTo>
                <a:lnTo>
                  <a:pt x="12838" y="112774"/>
                </a:lnTo>
                <a:lnTo>
                  <a:pt x="41466" y="70670"/>
                </a:lnTo>
                <a:lnTo>
                  <a:pt x="74038" y="40105"/>
                </a:lnTo>
                <a:lnTo>
                  <a:pt x="111961" y="17803"/>
                </a:lnTo>
                <a:lnTo>
                  <a:pt x="154286" y="4266"/>
                </a:lnTo>
                <a:lnTo>
                  <a:pt x="200062" y="0"/>
                </a:lnTo>
                <a:lnTo>
                  <a:pt x="248339" y="5506"/>
                </a:lnTo>
                <a:lnTo>
                  <a:pt x="298166" y="21289"/>
                </a:lnTo>
                <a:lnTo>
                  <a:pt x="348592" y="47852"/>
                </a:lnTo>
                <a:lnTo>
                  <a:pt x="306317" y="52222"/>
                </a:lnTo>
                <a:lnTo>
                  <a:pt x="264346" y="58388"/>
                </a:lnTo>
                <a:lnTo>
                  <a:pt x="222678" y="66352"/>
                </a:lnTo>
                <a:lnTo>
                  <a:pt x="181313" y="76112"/>
                </a:lnTo>
                <a:lnTo>
                  <a:pt x="149663" y="103289"/>
                </a:lnTo>
                <a:lnTo>
                  <a:pt x="135804" y="122286"/>
                </a:lnTo>
                <a:lnTo>
                  <a:pt x="121655" y="140472"/>
                </a:lnTo>
                <a:lnTo>
                  <a:pt x="140353" y="152401"/>
                </a:lnTo>
                <a:lnTo>
                  <a:pt x="159854" y="162628"/>
                </a:lnTo>
                <a:lnTo>
                  <a:pt x="180155" y="171153"/>
                </a:lnTo>
                <a:lnTo>
                  <a:pt x="201258" y="177976"/>
                </a:lnTo>
                <a:lnTo>
                  <a:pt x="324090" y="177976"/>
                </a:lnTo>
                <a:lnTo>
                  <a:pt x="327134" y="180301"/>
                </a:lnTo>
                <a:lnTo>
                  <a:pt x="342110" y="194448"/>
                </a:lnTo>
                <a:lnTo>
                  <a:pt x="357190" y="207815"/>
                </a:lnTo>
                <a:lnTo>
                  <a:pt x="344875" y="224009"/>
                </a:lnTo>
                <a:lnTo>
                  <a:pt x="332632" y="241355"/>
                </a:lnTo>
                <a:lnTo>
                  <a:pt x="320136" y="255388"/>
                </a:lnTo>
                <a:lnTo>
                  <a:pt x="307065" y="261643"/>
                </a:lnTo>
                <a:lnTo>
                  <a:pt x="255463" y="265520"/>
                </a:lnTo>
                <a:lnTo>
                  <a:pt x="203920" y="266188"/>
                </a:lnTo>
                <a:close/>
              </a:path>
              <a:path w="357505" h="266700">
                <a:moveTo>
                  <a:pt x="324090" y="177976"/>
                </a:moveTo>
                <a:lnTo>
                  <a:pt x="201258" y="177976"/>
                </a:lnTo>
                <a:lnTo>
                  <a:pt x="224788" y="176347"/>
                </a:lnTo>
                <a:lnTo>
                  <a:pt x="272660" y="164005"/>
                </a:lnTo>
                <a:lnTo>
                  <a:pt x="295893" y="162705"/>
                </a:lnTo>
                <a:lnTo>
                  <a:pt x="311862" y="168634"/>
                </a:lnTo>
                <a:lnTo>
                  <a:pt x="324090" y="177976"/>
                </a:lnTo>
                <a:close/>
              </a:path>
            </a:pathLst>
          </a:custGeom>
          <a:solidFill>
            <a:srgbClr val="DAE7F2"/>
          </a:solidFill>
        </p:spPr>
        <p:txBody>
          <a:bodyPr wrap="square" lIns="0" tIns="0" rIns="0" bIns="0" rtlCol="0"/>
          <a:lstStyle/>
          <a:p>
            <a:endParaRPr sz="900"/>
          </a:p>
        </p:txBody>
      </p:sp>
      <p:sp>
        <p:nvSpPr>
          <p:cNvPr id="45" name="bk object 45"/>
          <p:cNvSpPr/>
          <p:nvPr/>
        </p:nvSpPr>
        <p:spPr>
          <a:xfrm>
            <a:off x="8549797" y="3670372"/>
            <a:ext cx="130175" cy="145415"/>
          </a:xfrm>
          <a:custGeom>
            <a:avLst/>
            <a:gdLst/>
            <a:ahLst/>
            <a:cxnLst/>
            <a:rect l="l" t="t" r="r" b="b"/>
            <a:pathLst>
              <a:path w="260350" h="290829">
                <a:moveTo>
                  <a:pt x="97426" y="290589"/>
                </a:moveTo>
                <a:lnTo>
                  <a:pt x="58801" y="285289"/>
                </a:lnTo>
                <a:lnTo>
                  <a:pt x="23658" y="268403"/>
                </a:lnTo>
                <a:lnTo>
                  <a:pt x="1147" y="224424"/>
                </a:lnTo>
                <a:lnTo>
                  <a:pt x="0" y="211657"/>
                </a:lnTo>
                <a:lnTo>
                  <a:pt x="309" y="198842"/>
                </a:lnTo>
                <a:lnTo>
                  <a:pt x="19956" y="145451"/>
                </a:lnTo>
                <a:lnTo>
                  <a:pt x="42683" y="114089"/>
                </a:lnTo>
                <a:lnTo>
                  <a:pt x="69182" y="85642"/>
                </a:lnTo>
                <a:lnTo>
                  <a:pt x="98855" y="60754"/>
                </a:lnTo>
                <a:lnTo>
                  <a:pt x="131478" y="39613"/>
                </a:lnTo>
                <a:lnTo>
                  <a:pt x="166313" y="22698"/>
                </a:lnTo>
                <a:lnTo>
                  <a:pt x="203098" y="10134"/>
                </a:lnTo>
                <a:lnTo>
                  <a:pt x="241002" y="2207"/>
                </a:lnTo>
                <a:lnTo>
                  <a:pt x="260320" y="0"/>
                </a:lnTo>
                <a:lnTo>
                  <a:pt x="248045" y="21147"/>
                </a:lnTo>
                <a:lnTo>
                  <a:pt x="237453" y="43033"/>
                </a:lnTo>
                <a:lnTo>
                  <a:pt x="221315" y="89016"/>
                </a:lnTo>
                <a:lnTo>
                  <a:pt x="212193" y="136889"/>
                </a:lnTo>
                <a:lnTo>
                  <a:pt x="210369" y="161136"/>
                </a:lnTo>
                <a:lnTo>
                  <a:pt x="210393" y="186325"/>
                </a:lnTo>
                <a:lnTo>
                  <a:pt x="210573" y="192301"/>
                </a:lnTo>
                <a:lnTo>
                  <a:pt x="210111" y="198966"/>
                </a:lnTo>
                <a:lnTo>
                  <a:pt x="198262" y="237146"/>
                </a:lnTo>
                <a:lnTo>
                  <a:pt x="172558" y="267756"/>
                </a:lnTo>
                <a:lnTo>
                  <a:pt x="137011" y="286024"/>
                </a:lnTo>
                <a:lnTo>
                  <a:pt x="110530" y="289618"/>
                </a:lnTo>
                <a:lnTo>
                  <a:pt x="97426" y="290589"/>
                </a:lnTo>
                <a:close/>
              </a:path>
            </a:pathLst>
          </a:custGeom>
          <a:solidFill>
            <a:srgbClr val="DAE7F2"/>
          </a:solidFill>
        </p:spPr>
        <p:txBody>
          <a:bodyPr wrap="square" lIns="0" tIns="0" rIns="0" bIns="0" rtlCol="0"/>
          <a:lstStyle/>
          <a:p>
            <a:endParaRPr sz="900"/>
          </a:p>
        </p:txBody>
      </p:sp>
      <p:sp>
        <p:nvSpPr>
          <p:cNvPr id="46" name="bk object 46"/>
          <p:cNvSpPr/>
          <p:nvPr/>
        </p:nvSpPr>
        <p:spPr>
          <a:xfrm>
            <a:off x="415199" y="1693491"/>
            <a:ext cx="6457950" cy="1757362"/>
          </a:xfrm>
          <a:prstGeom prst="rect">
            <a:avLst/>
          </a:prstGeom>
          <a:blipFill>
            <a:blip r:embed="rId3" cstate="print"/>
            <a:stretch>
              <a:fillRect/>
            </a:stretch>
          </a:blipFill>
        </p:spPr>
        <p:txBody>
          <a:bodyPr wrap="square" lIns="0" tIns="0" rIns="0" bIns="0" rtlCol="0"/>
          <a:lstStyle/>
          <a:p>
            <a:endParaRPr sz="90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8/29/2023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42416"/>
            <a:ext cx="8412480" cy="886968"/>
          </a:xfrm>
        </p:spPr>
        <p:txBody>
          <a:bodyPr anchor="t">
            <a:normAutofit/>
          </a:bodyPr>
          <a:lstStyle>
            <a:lvl1pPr algn="l">
              <a:defRPr sz="2800" b="1">
                <a:solidFill>
                  <a:srgbClr val="00788A"/>
                </a:solidFill>
                <a:latin typeface="+mn-lt"/>
              </a:defRPr>
            </a:lvl1pPr>
          </a:lstStyle>
          <a:p>
            <a:r>
              <a:rPr lang="en-US"/>
              <a:t>Click to edit Master title style</a:t>
            </a:r>
          </a:p>
        </p:txBody>
      </p:sp>
      <p:sp>
        <p:nvSpPr>
          <p:cNvPr id="3" name="Subtitle 2"/>
          <p:cNvSpPr>
            <a:spLocks noGrp="1"/>
          </p:cNvSpPr>
          <p:nvPr>
            <p:ph type="subTitle" idx="1"/>
          </p:nvPr>
        </p:nvSpPr>
        <p:spPr>
          <a:xfrm>
            <a:off x="457200" y="2148840"/>
            <a:ext cx="6400800" cy="347472"/>
          </a:xfrm>
        </p:spPr>
        <p:txBody>
          <a:bodyPr>
            <a:normAutofit/>
          </a:bodyPr>
          <a:lstStyle>
            <a:lvl1pPr marL="0" indent="0" algn="l">
              <a:buNone/>
              <a:defRPr sz="2000" b="1">
                <a:solidFill>
                  <a:srgbClr val="00788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457200" y="4767263"/>
            <a:ext cx="2057400" cy="273844"/>
          </a:xfrm>
        </p:spPr>
        <p:txBody>
          <a:bodyPr/>
          <a:lstStyle/>
          <a:p>
            <a:fld id="{48BDFDD9-E08D-4C81-B20C-0A09A4E04F81}" type="datetimeFigureOut">
              <a:rPr lang="en-US" smtClean="0"/>
              <a:t>8/29/2023</a:t>
            </a:fld>
            <a:endParaRPr lang="en-US"/>
          </a:p>
        </p:txBody>
      </p:sp>
      <p:sp>
        <p:nvSpPr>
          <p:cNvPr id="5" name="Footer Placeholder 4"/>
          <p:cNvSpPr>
            <a:spLocks noGrp="1"/>
          </p:cNvSpPr>
          <p:nvPr>
            <p:ph type="ftr" sz="quarter" idx="11"/>
          </p:nvPr>
        </p:nvSpPr>
        <p:spPr>
          <a:xfrm>
            <a:off x="3028950" y="4767263"/>
            <a:ext cx="3086100" cy="273844"/>
          </a:xfrm>
        </p:spPr>
        <p:txBody>
          <a:bodyPr/>
          <a:lstStyle/>
          <a:p>
            <a:endParaRPr lang="en-US"/>
          </a:p>
        </p:txBody>
      </p:sp>
      <p:sp>
        <p:nvSpPr>
          <p:cNvPr id="6" name="Slide Number Placeholder 5"/>
          <p:cNvSpPr>
            <a:spLocks noGrp="1"/>
          </p:cNvSpPr>
          <p:nvPr>
            <p:ph type="sldNum" sz="quarter" idx="12"/>
          </p:nvPr>
        </p:nvSpPr>
        <p:spPr>
          <a:xfrm>
            <a:off x="6812280" y="4767263"/>
            <a:ext cx="2057400" cy="273844"/>
          </a:xfrm>
        </p:spPr>
        <p:txBody>
          <a:bodyPr/>
          <a:lstStyle/>
          <a:p>
            <a:fld id="{35A20E59-B269-4201-9312-514125AC37CC}" type="slidenum">
              <a:rPr lang="en-US" smtClean="0"/>
              <a:t>‹#›</a:t>
            </a:fld>
            <a:endParaRPr lang="en-US"/>
          </a:p>
        </p:txBody>
      </p:sp>
      <p:pic>
        <p:nvPicPr>
          <p:cNvPr id="7" name="Picture 6">
            <a:extLst>
              <a:ext uri="{FF2B5EF4-FFF2-40B4-BE49-F238E27FC236}">
                <a16:creationId xmlns:a16="http://schemas.microsoft.com/office/drawing/2014/main" id="{4F940E32-2B25-431F-84EA-1D2AE6283A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8" name="TextBox 7">
            <a:extLst>
              <a:ext uri="{FF2B5EF4-FFF2-40B4-BE49-F238E27FC236}">
                <a16:creationId xmlns:a16="http://schemas.microsoft.com/office/drawing/2014/main" id="{ECF1532D-311C-41AE-B050-31584709DCAD}"/>
              </a:ext>
            </a:extLst>
          </p:cNvPr>
          <p:cNvSpPr txBox="1"/>
          <p:nvPr userDrawn="1"/>
        </p:nvSpPr>
        <p:spPr>
          <a:xfrm>
            <a:off x="457200" y="90152"/>
            <a:ext cx="6903076" cy="646331"/>
          </a:xfrm>
          <a:prstGeom prst="rect">
            <a:avLst/>
          </a:prstGeom>
          <a:noFill/>
        </p:spPr>
        <p:txBody>
          <a:bodyPr wrap="square" rtlCol="0">
            <a:spAutoFit/>
          </a:bodyPr>
          <a:lstStyle/>
          <a:p>
            <a:r>
              <a:rPr lang="en-US" b="1">
                <a:solidFill>
                  <a:schemeClr val="bg2"/>
                </a:solidFill>
                <a:latin typeface="Calibri" panose="020F0502020204030204" pitchFamily="34" charset="0"/>
              </a:rPr>
              <a:t>National Center for HIV, Viral Hepatitis, STD, and TB Prevention</a:t>
            </a:r>
          </a:p>
          <a:p>
            <a:r>
              <a:rPr lang="en-US" b="1">
                <a:solidFill>
                  <a:schemeClr val="bg2"/>
                </a:solidFill>
                <a:latin typeface="Calibri" panose="020F0502020204030204" pitchFamily="34" charset="0"/>
              </a:rPr>
              <a:t>Division of STD Prevention</a:t>
            </a:r>
          </a:p>
        </p:txBody>
      </p:sp>
      <p:sp>
        <p:nvSpPr>
          <p:cNvPr id="10" name="Text Placeholder 9">
            <a:extLst>
              <a:ext uri="{FF2B5EF4-FFF2-40B4-BE49-F238E27FC236}">
                <a16:creationId xmlns:a16="http://schemas.microsoft.com/office/drawing/2014/main" id="{873CBB10-9A39-42CA-895A-CF75259E1B62}"/>
              </a:ext>
            </a:extLst>
          </p:cNvPr>
          <p:cNvSpPr>
            <a:spLocks noGrp="1"/>
          </p:cNvSpPr>
          <p:nvPr>
            <p:ph type="body" sz="quarter" idx="13"/>
          </p:nvPr>
        </p:nvSpPr>
        <p:spPr>
          <a:xfrm>
            <a:off x="457200" y="2962656"/>
            <a:ext cx="6400800" cy="969264"/>
          </a:xfrm>
        </p:spPr>
        <p:txBody>
          <a:bodyPr/>
          <a:lstStyle>
            <a:lvl1pPr marL="0" indent="0">
              <a:buNone/>
              <a:defRPr sz="1800">
                <a:solidFill>
                  <a:srgbClr val="00788A"/>
                </a:solidFill>
              </a:defRPr>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694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427C5C-317B-4847-A1A5-078BB1406833}"/>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
        <p:nvSpPr>
          <p:cNvPr id="2" name="Title 1"/>
          <p:cNvSpPr>
            <a:spLocks noGrp="1"/>
          </p:cNvSpPr>
          <p:nvPr>
            <p:ph type="title"/>
          </p:nvPr>
        </p:nvSpPr>
        <p:spPr>
          <a:xfrm>
            <a:off x="457200" y="210312"/>
            <a:ext cx="8229600" cy="859536"/>
          </a:xfrm>
        </p:spPr>
        <p:txBody>
          <a:bodyPr anchor="b"/>
          <a:lstStyle>
            <a:lvl1pPr>
              <a:defRPr sz="2800" b="1">
                <a:solidFill>
                  <a:srgbClr val="00788A"/>
                </a:solidFill>
                <a:latin typeface="+mn-lt"/>
              </a:defRPr>
            </a:lvl1pPr>
          </a:lstStyle>
          <a:p>
            <a:r>
              <a:rPr lang="en-US"/>
              <a:t>Click to edit Master title style</a:t>
            </a:r>
          </a:p>
        </p:txBody>
      </p:sp>
      <p:sp>
        <p:nvSpPr>
          <p:cNvPr id="3" name="Content Placeholder 2"/>
          <p:cNvSpPr>
            <a:spLocks noGrp="1"/>
          </p:cNvSpPr>
          <p:nvPr>
            <p:ph idx="1"/>
          </p:nvPr>
        </p:nvSpPr>
        <p:spPr>
          <a:xfrm>
            <a:off x="457200" y="1161288"/>
            <a:ext cx="8229600" cy="3346704"/>
          </a:xfrm>
        </p:spPr>
        <p:txBody>
          <a:bodyPr/>
          <a:lstStyle>
            <a:lvl1pPr marL="0" indent="0">
              <a:buFont typeface="Wingdings" panose="05000000000000000000" pitchFamily="2" charset="2"/>
              <a:buNone/>
              <a:defRPr sz="2400" b="0">
                <a:solidFill>
                  <a:schemeClr val="tx1"/>
                </a:solidFill>
              </a:defRPr>
            </a:lvl1pPr>
            <a:lvl2pPr marL="514350" indent="-171450">
              <a:buClr>
                <a:srgbClr val="00788A"/>
              </a:buClr>
              <a:buFont typeface="Calibri" panose="020F0502020204030204" pitchFamily="34" charset="0"/>
              <a:buChar char="‒"/>
              <a:defRPr sz="2000"/>
            </a:lvl2pPr>
            <a:lvl3pPr>
              <a:buClr>
                <a:srgbClr val="C00000"/>
              </a:buCl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21226" y="4767263"/>
            <a:ext cx="1593373" cy="252310"/>
          </a:xfrm>
        </p:spPr>
        <p:txBody>
          <a:bodyPr/>
          <a:lstStyle/>
          <a:p>
            <a:fld id="{48BDFDD9-E08D-4C81-B20C-0A09A4E04F81}"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629400" y="4767263"/>
            <a:ext cx="2057400" cy="273844"/>
          </a:xfrm>
        </p:spPr>
        <p:txBody>
          <a:bodyPr/>
          <a:lstStyle/>
          <a:p>
            <a:fld id="{35A20E59-B269-4201-9312-514125AC37CC}" type="slidenum">
              <a:rPr lang="en-US" smtClean="0"/>
              <a:t>‹#›</a:t>
            </a:fld>
            <a:endParaRPr lang="en-US"/>
          </a:p>
        </p:txBody>
      </p:sp>
      <p:pic>
        <p:nvPicPr>
          <p:cNvPr id="7" name="Picture 6">
            <a:extLst>
              <a:ext uri="{FF2B5EF4-FFF2-40B4-BE49-F238E27FC236}">
                <a16:creationId xmlns:a16="http://schemas.microsoft.com/office/drawing/2014/main" id="{7C6F41CA-1176-495B-90D4-07CEA856F13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1781446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704"/>
            <a:ext cx="8293608" cy="868680"/>
          </a:xfrm>
        </p:spPr>
        <p:txBody>
          <a:bodyPr anchor="b">
            <a:normAutofit/>
          </a:bodyPr>
          <a:lstStyle>
            <a:lvl1pPr>
              <a:defRPr sz="3600" b="1">
                <a:solidFill>
                  <a:schemeClr val="bg2"/>
                </a:solidFill>
                <a:latin typeface="+mn-lt"/>
              </a:defRPr>
            </a:lvl1pPr>
          </a:lstStyle>
          <a:p>
            <a:r>
              <a:rPr lang="en-US"/>
              <a:t>Click to edit Master title style</a:t>
            </a:r>
          </a:p>
        </p:txBody>
      </p:sp>
      <p:sp>
        <p:nvSpPr>
          <p:cNvPr id="3" name="Text Placeholder 2"/>
          <p:cNvSpPr>
            <a:spLocks noGrp="1"/>
          </p:cNvSpPr>
          <p:nvPr>
            <p:ph type="body" idx="1"/>
          </p:nvPr>
        </p:nvSpPr>
        <p:spPr>
          <a:xfrm>
            <a:off x="457200" y="4425696"/>
            <a:ext cx="7772400" cy="429768"/>
          </a:xfrm>
        </p:spPr>
        <p:txBody>
          <a:bodyPr/>
          <a:lstStyle>
            <a:lvl1pPr marL="0" indent="0">
              <a:buNone/>
              <a:defRPr sz="2000">
                <a:solidFill>
                  <a:schemeClr val="bg2"/>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057400" cy="273844"/>
          </a:xfrm>
        </p:spPr>
        <p:txBody>
          <a:bodyPr/>
          <a:lstStyle>
            <a:lvl1pPr>
              <a:defRPr>
                <a:solidFill>
                  <a:schemeClr val="bg2"/>
                </a:solidFill>
              </a:defRPr>
            </a:lvl1pPr>
          </a:lstStyle>
          <a:p>
            <a:fld id="{48BDFDD9-E08D-4C81-B20C-0A09A4E04F81}" type="datetimeFigureOut">
              <a:rPr lang="en-US" smtClean="0"/>
              <a:pPr/>
              <a:t>8/29/2023</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a:xfrm>
            <a:off x="6693408" y="4767263"/>
            <a:ext cx="2057400" cy="273844"/>
          </a:xfrm>
        </p:spPr>
        <p:txBody>
          <a:bodyPr/>
          <a:lstStyle>
            <a:lvl1pPr>
              <a:defRPr>
                <a:solidFill>
                  <a:schemeClr val="bg2"/>
                </a:solidFill>
              </a:defRPr>
            </a:lvl1pPr>
          </a:lstStyle>
          <a:p>
            <a:fld id="{35A20E59-B269-4201-9312-514125AC37CC}" type="slidenum">
              <a:rPr lang="en-US" smtClean="0"/>
              <a:pPr/>
              <a:t>‹#›</a:t>
            </a:fld>
            <a:endParaRPr lang="en-US"/>
          </a:p>
        </p:txBody>
      </p:sp>
    </p:spTree>
    <p:extLst>
      <p:ext uri="{BB962C8B-B14F-4D97-AF65-F5344CB8AC3E}">
        <p14:creationId xmlns:p14="http://schemas.microsoft.com/office/powerpoint/2010/main" val="3249758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223868"/>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223868"/>
                </a:solidFill>
              </a:defRPr>
            </a:lvl1pPr>
            <a:lvl2pPr>
              <a:defRPr>
                <a:solidFill>
                  <a:srgbClr val="3972A9"/>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8138FA-C1D2-4C3C-B628-7784BD9F9119}" type="datetime1">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2A5ADF7A-0320-44A1-B7A5-5937CB444030}" type="slidenum">
              <a:rPr lang="en-US" smtClean="0"/>
              <a:pPr algn="ct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7656" y="4720166"/>
            <a:ext cx="546952" cy="366185"/>
          </a:xfrm>
          <a:prstGeom prst="rect">
            <a:avLst/>
          </a:prstGeom>
        </p:spPr>
      </p:pic>
      <p:sp>
        <p:nvSpPr>
          <p:cNvPr id="8" name="Rectangle 7"/>
          <p:cNvSpPr/>
          <p:nvPr userDrawn="1"/>
        </p:nvSpPr>
        <p:spPr>
          <a:xfrm>
            <a:off x="506896" y="944180"/>
            <a:ext cx="8130208" cy="57150"/>
          </a:xfrm>
          <a:prstGeom prst="rect">
            <a:avLst/>
          </a:prstGeom>
          <a:solidFill>
            <a:srgbClr val="1EC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120555" y="4613285"/>
            <a:ext cx="9296400" cy="548640"/>
          </a:xfrm>
          <a:prstGeom prst="rect">
            <a:avLst/>
          </a:prstGeom>
          <a:solidFill>
            <a:srgbClr val="223868"/>
          </a:solidFill>
        </p:spPr>
        <p:txBody>
          <a:bodyPr wrap="square" rtlCol="0">
            <a:spAutoFit/>
          </a:bodyPr>
          <a:lstStyle/>
          <a:p>
            <a:endParaRPr lang="en-US"/>
          </a:p>
        </p:txBody>
      </p:sp>
    </p:spTree>
    <p:extLst>
      <p:ext uri="{BB962C8B-B14F-4D97-AF65-F5344CB8AC3E}">
        <p14:creationId xmlns:p14="http://schemas.microsoft.com/office/powerpoint/2010/main" val="27789400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chor="b">
            <a:normAutofit/>
          </a:bodyPr>
          <a:lstStyle>
            <a:lvl1pPr>
              <a:defRPr sz="2400" b="1">
                <a:solidFill>
                  <a:srgbClr val="00788A"/>
                </a:solidFill>
                <a:latin typeface="+mn-lt"/>
              </a:defRPr>
            </a:lvl1pPr>
          </a:lstStyle>
          <a:p>
            <a:r>
              <a:rPr lang="en-US"/>
              <a:t>Click to edit Master title style</a:t>
            </a:r>
          </a:p>
        </p:txBody>
      </p:sp>
      <p:sp>
        <p:nvSpPr>
          <p:cNvPr id="3" name="Content Placeholder 2"/>
          <p:cNvSpPr>
            <a:spLocks noGrp="1"/>
          </p:cNvSpPr>
          <p:nvPr>
            <p:ph sz="half" idx="1"/>
          </p:nvPr>
        </p:nvSpPr>
        <p:spPr>
          <a:xfrm>
            <a:off x="457200" y="1018346"/>
            <a:ext cx="8229600" cy="3218398"/>
          </a:xfrm>
        </p:spPr>
        <p:txBody>
          <a:bodyPr/>
          <a:lstStyle>
            <a:lvl1pPr marL="0" indent="0">
              <a:buFont typeface="Wingdings" panose="05000000000000000000" pitchFamily="2" charset="2"/>
              <a:buNone/>
              <a:defRPr b="0">
                <a:solidFill>
                  <a:schemeClr val="tx1"/>
                </a:solidFill>
              </a:defRPr>
            </a:lvl1pPr>
            <a:lvl2pPr marL="514350" indent="-171450">
              <a:buClr>
                <a:srgbClr val="00788A"/>
              </a:buClr>
              <a:buFont typeface="Calibri" panose="020F0502020204030204" pitchFamily="34" charset="0"/>
              <a:buChar char="‒"/>
              <a:defRPr/>
            </a:lvl2pPr>
            <a:lvl3pPr>
              <a:buClr>
                <a:srgbClr val="C00000"/>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371600" y="4352971"/>
            <a:ext cx="6400800" cy="643574"/>
          </a:xfrm>
        </p:spPr>
        <p:txBody>
          <a:bodyPr anchor="t">
            <a:normAutofit/>
          </a:bodyPr>
          <a:lstStyle>
            <a:lvl1pPr marL="0" indent="0" algn="l">
              <a:buFont typeface="Wingdings" panose="05000000000000000000" pitchFamily="2" charset="2"/>
              <a:buNone/>
              <a:defRPr sz="1000" b="0">
                <a:solidFill>
                  <a:schemeClr val="tx1"/>
                </a:solidFill>
              </a:defRPr>
            </a:lvl1pPr>
            <a:lvl2pPr marL="514350" indent="-171450" algn="l">
              <a:buClr>
                <a:srgbClr val="00788A"/>
              </a:buClr>
              <a:buFont typeface="Calibri" panose="020F0502020204030204" pitchFamily="34" charset="0"/>
              <a:buChar char="‒"/>
              <a:defRPr sz="1000"/>
            </a:lvl2pPr>
            <a:lvl3pPr algn="l">
              <a:buClr>
                <a:srgbClr val="C00000"/>
              </a:buClr>
              <a:defRPr sz="1000"/>
            </a:lvl3pPr>
            <a:lvl4pPr algn="l">
              <a:defRPr sz="1000"/>
            </a:lvl4pPr>
            <a:lvl5pPr algn="l">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EE5BB86E-2212-41BC-BC8C-E88C6E75E1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pic>
        <p:nvPicPr>
          <p:cNvPr id="9" name="Picture 8">
            <a:extLst>
              <a:ext uri="{FF2B5EF4-FFF2-40B4-BE49-F238E27FC236}">
                <a16:creationId xmlns:a16="http://schemas.microsoft.com/office/drawing/2014/main" id="{B2467688-3098-4339-A70C-83D8B9BB6299}"/>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
        <p:nvSpPr>
          <p:cNvPr id="10" name="TextBox 9">
            <a:extLst>
              <a:ext uri="{FF2B5EF4-FFF2-40B4-BE49-F238E27FC236}">
                <a16:creationId xmlns:a16="http://schemas.microsoft.com/office/drawing/2014/main" id="{5DC17D18-9EF4-4A1C-A1A2-6FFF59F99215}"/>
              </a:ext>
            </a:extLst>
          </p:cNvPr>
          <p:cNvSpPr txBox="1"/>
          <p:nvPr userDrawn="1"/>
        </p:nvSpPr>
        <p:spPr>
          <a:xfrm>
            <a:off x="8745702" y="4752201"/>
            <a:ext cx="367408" cy="276999"/>
          </a:xfrm>
          <a:prstGeom prst="rect">
            <a:avLst/>
          </a:prstGeom>
          <a:noFill/>
        </p:spPr>
        <p:txBody>
          <a:bodyPr wrap="none" rtlCol="0">
            <a:spAutoFit/>
          </a:bodyPr>
          <a:lstStyle/>
          <a:p>
            <a:fld id="{69FE1C53-EC00-467A-90D0-1E634E0048C1}" type="slidenum">
              <a:rPr lang="en-US" sz="1200" smtClean="0"/>
              <a:t>‹#›</a:t>
            </a:fld>
            <a:endParaRPr lang="en-US" sz="1200"/>
          </a:p>
        </p:txBody>
      </p:sp>
    </p:spTree>
    <p:extLst>
      <p:ext uri="{BB962C8B-B14F-4D97-AF65-F5344CB8AC3E}">
        <p14:creationId xmlns:p14="http://schemas.microsoft.com/office/powerpoint/2010/main" val="36396204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BDFDD9-E08D-4C81-B20C-0A09A4E04F81}" type="datetimeFigureOut">
              <a:rPr lang="en-US" smtClean="0"/>
              <a:t>8/29/2023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20E59-B269-4201-9312-514125AC37CC}" type="slidenum">
              <a:rPr lang="en-US" smtClean="0"/>
              <a:t>‹#›</a:t>
            </a:fld>
            <a:endParaRPr lang="en-US"/>
          </a:p>
        </p:txBody>
      </p:sp>
      <p:pic>
        <p:nvPicPr>
          <p:cNvPr id="10" name="Picture 9">
            <a:extLst>
              <a:ext uri="{FF2B5EF4-FFF2-40B4-BE49-F238E27FC236}">
                <a16:creationId xmlns:a16="http://schemas.microsoft.com/office/drawing/2014/main" id="{B084BA59-B253-4153-BA45-2DB011E6D8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406126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BDFDD9-E08D-4C81-B20C-0A09A4E04F81}" type="datetimeFigureOut">
              <a:rPr lang="en-US" smtClean="0"/>
              <a:t>8/29/2023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20E59-B269-4201-9312-514125AC37CC}" type="slidenum">
              <a:rPr lang="en-US" smtClean="0"/>
              <a:t>‹#›</a:t>
            </a:fld>
            <a:endParaRPr lang="en-US"/>
          </a:p>
        </p:txBody>
      </p:sp>
      <p:pic>
        <p:nvPicPr>
          <p:cNvPr id="6" name="Picture 5">
            <a:extLst>
              <a:ext uri="{FF2B5EF4-FFF2-40B4-BE49-F238E27FC236}">
                <a16:creationId xmlns:a16="http://schemas.microsoft.com/office/drawing/2014/main" id="{2A7040B8-19C7-41B7-9038-2BD0CB327B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4161969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DFDD9-E08D-4C81-B20C-0A09A4E04F81}" type="datetimeFigureOut">
              <a:rPr lang="en-US" smtClean="0"/>
              <a:t>8/29/2023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20E59-B269-4201-9312-514125AC37CC}" type="slidenum">
              <a:rPr lang="en-US" smtClean="0"/>
              <a:t>‹#›</a:t>
            </a:fld>
            <a:endParaRPr lang="en-US"/>
          </a:p>
        </p:txBody>
      </p:sp>
      <p:pic>
        <p:nvPicPr>
          <p:cNvPr id="5" name="Picture 4">
            <a:extLst>
              <a:ext uri="{FF2B5EF4-FFF2-40B4-BE49-F238E27FC236}">
                <a16:creationId xmlns:a16="http://schemas.microsoft.com/office/drawing/2014/main" id="{A3C7A010-3EB9-4160-B75B-51F0A90943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975873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pic>
        <p:nvPicPr>
          <p:cNvPr id="8" name="Picture 7">
            <a:extLst>
              <a:ext uri="{FF2B5EF4-FFF2-40B4-BE49-F238E27FC236}">
                <a16:creationId xmlns:a16="http://schemas.microsoft.com/office/drawing/2014/main" id="{3613F24F-1A65-4728-84F7-950E9A970A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3145447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1147107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BDFDD9-E08D-4C81-B20C-0A09A4E04F81}"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10892887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BDFDD9-E08D-4C81-B20C-0A09A4E04F81}"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199928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41445" y="2114550"/>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1A6CE7-27C6-454E-A382-05EFBD9ECEEC}" type="datetime1">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C3E1E-93A6-479F-B1D5-A63A37D5CF1E}" type="slidenum">
              <a:rPr lang="en-US" smtClean="0"/>
              <a:t>‹#›</a:t>
            </a:fld>
            <a:endParaRPr lang="en-US"/>
          </a:p>
        </p:txBody>
      </p:sp>
      <p:sp>
        <p:nvSpPr>
          <p:cNvPr id="7" name="TextBox 6"/>
          <p:cNvSpPr txBox="1"/>
          <p:nvPr userDrawn="1"/>
        </p:nvSpPr>
        <p:spPr>
          <a:xfrm>
            <a:off x="-120555" y="4613285"/>
            <a:ext cx="9296400" cy="548640"/>
          </a:xfrm>
          <a:prstGeom prst="rect">
            <a:avLst/>
          </a:prstGeom>
          <a:solidFill>
            <a:srgbClr val="223868"/>
          </a:solidFill>
        </p:spPr>
        <p:txBody>
          <a:bodyPr wrap="square" rtlCol="0">
            <a:spAutoFit/>
          </a:bodyPr>
          <a:lstStyle/>
          <a:p>
            <a:endParaRPr lang="en-US"/>
          </a:p>
        </p:txBody>
      </p:sp>
    </p:spTree>
    <p:extLst>
      <p:ext uri="{BB962C8B-B14F-4D97-AF65-F5344CB8AC3E}">
        <p14:creationId xmlns:p14="http://schemas.microsoft.com/office/powerpoint/2010/main" val="2778654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223868"/>
                </a:solidFill>
              </a:defRPr>
            </a:lvl1pPr>
          </a:lstStyle>
          <a:p>
            <a:r>
              <a:rPr lang="en-US"/>
              <a:t>Click to edit Master title style</a:t>
            </a:r>
          </a:p>
        </p:txBody>
      </p:sp>
      <p:sp>
        <p:nvSpPr>
          <p:cNvPr id="3" name="Content Placeholder 2"/>
          <p:cNvSpPr>
            <a:spLocks noGrp="1"/>
          </p:cNvSpPr>
          <p:nvPr>
            <p:ph sz="half" idx="1"/>
          </p:nvPr>
        </p:nvSpPr>
        <p:spPr>
          <a:xfrm>
            <a:off x="381000" y="1123950"/>
            <a:ext cx="4038600" cy="2545556"/>
          </a:xfrm>
        </p:spPr>
        <p:txBody>
          <a:bodyPr/>
          <a:lstStyle>
            <a:lvl1pPr>
              <a:defRPr sz="2800">
                <a:solidFill>
                  <a:srgbClr val="223868"/>
                </a:solidFill>
              </a:defRPr>
            </a:lvl1pPr>
            <a:lvl2pPr>
              <a:defRPr sz="2400">
                <a:solidFill>
                  <a:srgbClr val="3972A9"/>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6012" y="1123950"/>
            <a:ext cx="4038600" cy="2545556"/>
          </a:xfrm>
        </p:spPr>
        <p:txBody>
          <a:bodyPr/>
          <a:lstStyle>
            <a:lvl1pPr>
              <a:defRPr sz="2800">
                <a:solidFill>
                  <a:srgbClr val="223868"/>
                </a:solidFill>
              </a:defRPr>
            </a:lvl1pPr>
            <a:lvl2pPr>
              <a:defRPr sz="2400">
                <a:solidFill>
                  <a:srgbClr val="3972A9"/>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5A65A0-DD5F-497A-A549-F39940CD88E5}" type="datetime1">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ctr"/>
            <a:fld id="{2A5ADF7A-0320-44A1-B7A5-5937CB444030}" type="slidenum">
              <a:rPr lang="en-US" smtClean="0"/>
              <a:pPr algn="ctr"/>
              <a:t>‹#›</a:t>
            </a:fld>
            <a:endParaRPr lang="en-US"/>
          </a:p>
        </p:txBody>
      </p:sp>
      <p:sp>
        <p:nvSpPr>
          <p:cNvPr id="8" name="Rectangle 7"/>
          <p:cNvSpPr/>
          <p:nvPr userDrawn="1"/>
        </p:nvSpPr>
        <p:spPr>
          <a:xfrm>
            <a:off x="506896" y="971550"/>
            <a:ext cx="8130208" cy="57150"/>
          </a:xfrm>
          <a:prstGeom prst="rect">
            <a:avLst/>
          </a:prstGeom>
          <a:solidFill>
            <a:srgbClr val="1EC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7656" y="4720166"/>
            <a:ext cx="546952" cy="366185"/>
          </a:xfrm>
          <a:prstGeom prst="rect">
            <a:avLst/>
          </a:prstGeom>
        </p:spPr>
      </p:pic>
      <p:sp>
        <p:nvSpPr>
          <p:cNvPr id="10" name="TextBox 9"/>
          <p:cNvSpPr txBox="1"/>
          <p:nvPr userDrawn="1"/>
        </p:nvSpPr>
        <p:spPr>
          <a:xfrm>
            <a:off x="-76200" y="4646083"/>
            <a:ext cx="9296400" cy="548640"/>
          </a:xfrm>
          <a:prstGeom prst="rect">
            <a:avLst/>
          </a:prstGeom>
          <a:solidFill>
            <a:srgbClr val="223868"/>
          </a:solidFill>
        </p:spPr>
        <p:txBody>
          <a:bodyPr wrap="square" rtlCol="0">
            <a:spAutoFit/>
          </a:bodyPr>
          <a:lstStyle/>
          <a:p>
            <a:endParaRPr lang="en-US"/>
          </a:p>
        </p:txBody>
      </p:sp>
    </p:spTree>
    <p:extLst>
      <p:ext uri="{BB962C8B-B14F-4D97-AF65-F5344CB8AC3E}">
        <p14:creationId xmlns:p14="http://schemas.microsoft.com/office/powerpoint/2010/main" val="3785743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solidFill>
                  <a:srgbClr val="223868"/>
                </a:solidFill>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784E0A-89E0-4A05-8FB0-7C9EE16B48E6}" type="datetime1">
              <a:rPr lang="en-US" smtClean="0"/>
              <a:t>8/29/2023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1C3E1E-93A6-479F-B1D5-A63A37D5CF1E}" type="slidenum">
              <a:rPr lang="en-US" smtClean="0"/>
              <a:t>‹#›</a:t>
            </a:fld>
            <a:endParaRPr lang="en-US"/>
          </a:p>
        </p:txBody>
      </p:sp>
      <p:sp>
        <p:nvSpPr>
          <p:cNvPr id="10" name="TextBox 9"/>
          <p:cNvSpPr txBox="1"/>
          <p:nvPr userDrawn="1"/>
        </p:nvSpPr>
        <p:spPr>
          <a:xfrm>
            <a:off x="-76200" y="4646083"/>
            <a:ext cx="9296400" cy="548640"/>
          </a:xfrm>
          <a:prstGeom prst="rect">
            <a:avLst/>
          </a:prstGeom>
          <a:solidFill>
            <a:srgbClr val="223868"/>
          </a:solidFill>
        </p:spPr>
        <p:txBody>
          <a:bodyPr wrap="square" rtlCol="0">
            <a:spAutoFit/>
          </a:bodyPr>
          <a:lstStyle/>
          <a:p>
            <a:endParaRPr lang="en-US"/>
          </a:p>
        </p:txBody>
      </p:sp>
    </p:spTree>
    <p:extLst>
      <p:ext uri="{BB962C8B-B14F-4D97-AF65-F5344CB8AC3E}">
        <p14:creationId xmlns:p14="http://schemas.microsoft.com/office/powerpoint/2010/main" val="3114078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223868"/>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8148876-7A2B-4F47-9A39-41FC217EBE8D}" type="datetime1">
              <a:rPr lang="en-US" smtClean="0"/>
              <a:t>8/29/2023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1C3E1E-93A6-479F-B1D5-A63A37D5CF1E}" type="slidenum">
              <a:rPr lang="en-US" smtClean="0"/>
              <a:t>‹#›</a:t>
            </a:fld>
            <a:endParaRPr lang="en-US"/>
          </a:p>
        </p:txBody>
      </p:sp>
      <p:sp>
        <p:nvSpPr>
          <p:cNvPr id="6" name="TextBox 5"/>
          <p:cNvSpPr txBox="1"/>
          <p:nvPr userDrawn="1"/>
        </p:nvSpPr>
        <p:spPr>
          <a:xfrm>
            <a:off x="-76200" y="4646083"/>
            <a:ext cx="9296400" cy="548640"/>
          </a:xfrm>
          <a:prstGeom prst="rect">
            <a:avLst/>
          </a:prstGeom>
          <a:solidFill>
            <a:srgbClr val="223868"/>
          </a:solidFill>
        </p:spPr>
        <p:txBody>
          <a:bodyPr wrap="square" rtlCol="0">
            <a:spAutoFit/>
          </a:bodyPr>
          <a:lstStyle/>
          <a:p>
            <a:endParaRPr lang="en-US"/>
          </a:p>
        </p:txBody>
      </p:sp>
    </p:spTree>
    <p:extLst>
      <p:ext uri="{BB962C8B-B14F-4D97-AF65-F5344CB8AC3E}">
        <p14:creationId xmlns:p14="http://schemas.microsoft.com/office/powerpoint/2010/main" val="3961035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7C12A1-8374-470A-8F5D-E11E45B6D64A}" type="datetime1">
              <a:rPr lang="en-US" smtClean="0"/>
              <a:t>8/29/2023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1C3E1E-93A6-479F-B1D5-A63A37D5CF1E}" type="slidenum">
              <a:rPr lang="en-US" smtClean="0"/>
              <a:t>‹#›</a:t>
            </a:fld>
            <a:endParaRPr lang="en-US"/>
          </a:p>
        </p:txBody>
      </p:sp>
      <p:sp>
        <p:nvSpPr>
          <p:cNvPr id="5" name="TextBox 4"/>
          <p:cNvSpPr txBox="1"/>
          <p:nvPr userDrawn="1"/>
        </p:nvSpPr>
        <p:spPr>
          <a:xfrm>
            <a:off x="-76200" y="4646083"/>
            <a:ext cx="9296400" cy="548640"/>
          </a:xfrm>
          <a:prstGeom prst="rect">
            <a:avLst/>
          </a:prstGeom>
          <a:solidFill>
            <a:srgbClr val="223868"/>
          </a:solidFill>
        </p:spPr>
        <p:txBody>
          <a:bodyPr wrap="square" rtlCol="0">
            <a:spAutoFit/>
          </a:bodyPr>
          <a:lstStyle/>
          <a:p>
            <a:endParaRPr lang="en-US"/>
          </a:p>
        </p:txBody>
      </p:sp>
    </p:spTree>
    <p:extLst>
      <p:ext uri="{BB962C8B-B14F-4D97-AF65-F5344CB8AC3E}">
        <p14:creationId xmlns:p14="http://schemas.microsoft.com/office/powerpoint/2010/main" val="3990632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CA20A7-8E7C-4B71-9D70-E8BC1C8D2A2D}" type="datetime1">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C3E1E-93A6-479F-B1D5-A63A37D5CF1E}" type="slidenum">
              <a:rPr lang="en-US" smtClean="0"/>
              <a:t>‹#›</a:t>
            </a:fld>
            <a:endParaRPr lang="en-US"/>
          </a:p>
        </p:txBody>
      </p:sp>
    </p:spTree>
    <p:extLst>
      <p:ext uri="{BB962C8B-B14F-4D97-AF65-F5344CB8AC3E}">
        <p14:creationId xmlns:p14="http://schemas.microsoft.com/office/powerpoint/2010/main" val="4241017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0D76CB-C5F0-4EE2-9019-85264534B9C0}" type="datetime1">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C3E1E-93A6-479F-B1D5-A63A37D5CF1E}" type="slidenum">
              <a:rPr lang="en-US" smtClean="0"/>
              <a:t>‹#›</a:t>
            </a:fld>
            <a:endParaRPr lang="en-US"/>
          </a:p>
        </p:txBody>
      </p:sp>
    </p:spTree>
    <p:extLst>
      <p:ext uri="{BB962C8B-B14F-4D97-AF65-F5344CB8AC3E}">
        <p14:creationId xmlns:p14="http://schemas.microsoft.com/office/powerpoint/2010/main" val="455083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CBAB549-E461-4BC2-B34A-6DB617A074C9}" type="datetime1">
              <a:rPr lang="en-US" smtClean="0"/>
              <a:t>8/29/2023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05800" y="4705350"/>
            <a:ext cx="609600" cy="335758"/>
          </a:xfrm>
          <a:prstGeom prst="rect">
            <a:avLst/>
          </a:prstGeom>
        </p:spPr>
        <p:txBody>
          <a:bodyPr vert="horz" lIns="91440" tIns="45720" rIns="91440" bIns="45720" rtlCol="0" anchor="ctr"/>
          <a:lstStyle>
            <a:lvl1pPr algn="r">
              <a:defRPr sz="1600" b="1">
                <a:solidFill>
                  <a:schemeClr val="bg1"/>
                </a:solidFill>
              </a:defRPr>
            </a:lvl1pPr>
          </a:lstStyle>
          <a:p>
            <a:fld id="{861C3E1E-93A6-479F-B1D5-A63A37D5CF1E}" type="slidenum">
              <a:rPr lang="en-US" smtClean="0"/>
              <a:pPr/>
              <a:t>‹#›</a:t>
            </a:fld>
            <a:endParaRPr lang="en-US"/>
          </a:p>
        </p:txBody>
      </p:sp>
    </p:spTree>
    <p:extLst>
      <p:ext uri="{BB962C8B-B14F-4D97-AF65-F5344CB8AC3E}">
        <p14:creationId xmlns:p14="http://schemas.microsoft.com/office/powerpoint/2010/main" val="123150566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83" r:id="rId8"/>
    <p:sldLayoutId id="2147483684" r:id="rId9"/>
    <p:sldLayoutId id="2147483685" r:id="rId10"/>
    <p:sldLayoutId id="214748368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857750"/>
            <a:ext cx="9144000" cy="285750"/>
          </a:xfrm>
          <a:custGeom>
            <a:avLst/>
            <a:gdLst/>
            <a:ahLst/>
            <a:cxnLst/>
            <a:rect l="l" t="t" r="r" b="b"/>
            <a:pathLst>
              <a:path w="18288000" h="571500">
                <a:moveTo>
                  <a:pt x="0" y="571499"/>
                </a:moveTo>
                <a:lnTo>
                  <a:pt x="0" y="0"/>
                </a:lnTo>
                <a:lnTo>
                  <a:pt x="18287998" y="0"/>
                </a:lnTo>
                <a:lnTo>
                  <a:pt x="18287998" y="571499"/>
                </a:lnTo>
                <a:lnTo>
                  <a:pt x="0" y="571499"/>
                </a:lnTo>
                <a:close/>
              </a:path>
            </a:pathLst>
          </a:custGeom>
          <a:solidFill>
            <a:srgbClr val="294581"/>
          </a:solidFill>
        </p:spPr>
        <p:txBody>
          <a:bodyPr wrap="square" lIns="0" tIns="0" rIns="0" bIns="0" rtlCol="0"/>
          <a:lstStyle/>
          <a:p>
            <a:endParaRPr sz="900"/>
          </a:p>
        </p:txBody>
      </p:sp>
      <p:sp>
        <p:nvSpPr>
          <p:cNvPr id="2" name="Holder 2"/>
          <p:cNvSpPr>
            <a:spLocks noGrp="1"/>
          </p:cNvSpPr>
          <p:nvPr>
            <p:ph type="title"/>
          </p:nvPr>
        </p:nvSpPr>
        <p:spPr>
          <a:xfrm>
            <a:off x="2834555" y="367142"/>
            <a:ext cx="3475038" cy="248920"/>
          </a:xfrm>
          <a:prstGeom prst="rect">
            <a:avLst/>
          </a:prstGeom>
        </p:spPr>
        <p:txBody>
          <a:bodyPr wrap="square" lIns="0" tIns="0" rIns="0" bIns="0">
            <a:spAutoFit/>
          </a:bodyPr>
          <a:lstStyle>
            <a:lvl1pPr>
              <a:defRPr sz="3100" b="1" i="0">
                <a:solidFill>
                  <a:srgbClr val="294581"/>
                </a:solidFill>
                <a:latin typeface="Work Sans"/>
                <a:cs typeface="Work Sans"/>
              </a:defRPr>
            </a:lvl1pPr>
          </a:lstStyle>
          <a:p>
            <a:endParaRPr/>
          </a:p>
        </p:txBody>
      </p:sp>
      <p:sp>
        <p:nvSpPr>
          <p:cNvPr id="3" name="Holder 3"/>
          <p:cNvSpPr>
            <a:spLocks noGrp="1"/>
          </p:cNvSpPr>
          <p:nvPr>
            <p:ph type="body" idx="1"/>
          </p:nvPr>
        </p:nvSpPr>
        <p:spPr>
          <a:xfrm>
            <a:off x="529203" y="1457263"/>
            <a:ext cx="8085594" cy="2964498"/>
          </a:xfrm>
          <a:prstGeom prst="rect">
            <a:avLst/>
          </a:prstGeom>
        </p:spPr>
        <p:txBody>
          <a:bodyPr wrap="square" lIns="0" tIns="0" rIns="0" bIns="0">
            <a:spAutoFit/>
          </a:bodyPr>
          <a:lstStyle>
            <a:lvl1pPr>
              <a:defRPr sz="3300" b="0" i="0">
                <a:solidFill>
                  <a:srgbClr val="294581"/>
                </a:solidFill>
                <a:latin typeface="Gill Sans MT"/>
                <a:cs typeface="Gill Sans MT"/>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8/29/2023</a:t>
            </a:fld>
            <a:endParaRPr lang="en-US"/>
          </a:p>
        </p:txBody>
      </p:sp>
      <p:sp>
        <p:nvSpPr>
          <p:cNvPr id="6" name="Holder 6"/>
          <p:cNvSpPr>
            <a:spLocks noGrp="1"/>
          </p:cNvSpPr>
          <p:nvPr>
            <p:ph type="sldNum" sz="quarter" idx="7"/>
          </p:nvPr>
        </p:nvSpPr>
        <p:spPr>
          <a:xfrm>
            <a:off x="6583681" y="4783455"/>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8BDFDD9-E08D-4C81-B20C-0A09A4E04F81}" type="datetimeFigureOut">
              <a:rPr lang="en-US" smtClean="0"/>
              <a:t>8/29/2023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5A20E59-B269-4201-9312-514125AC37CC}" type="slidenum">
              <a:rPr lang="en-US" smtClean="0"/>
              <a:t>‹#›</a:t>
            </a:fld>
            <a:endParaRPr lang="en-US"/>
          </a:p>
        </p:txBody>
      </p:sp>
    </p:spTree>
    <p:extLst>
      <p:ext uri="{BB962C8B-B14F-4D97-AF65-F5344CB8AC3E}">
        <p14:creationId xmlns:p14="http://schemas.microsoft.com/office/powerpoint/2010/main" val="381783660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www.cdc.gov/std/ept/legal/legaltoolkit.ht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4.emf"/><Relationship Id="rId5" Type="http://schemas.openxmlformats.org/officeDocument/2006/relationships/hyperlink" Target="https://www.ncsddc.org/resource/expedited-partner-therapy" TargetMode="Externa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hyperlink" Target="http://www.ncsddc.org/"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cdc.gov/std/statistics/2021/default.htm"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F935-76FD-4A57-AB0F-7AF7B7DC7630}"/>
              </a:ext>
            </a:extLst>
          </p:cNvPr>
          <p:cNvSpPr>
            <a:spLocks noGrp="1"/>
          </p:cNvSpPr>
          <p:nvPr>
            <p:ph type="ctrTitle"/>
          </p:nvPr>
        </p:nvSpPr>
        <p:spPr>
          <a:xfrm>
            <a:off x="609600" y="895350"/>
            <a:ext cx="7772400" cy="1219200"/>
          </a:xfrm>
        </p:spPr>
        <p:txBody>
          <a:bodyPr>
            <a:normAutofit fontScale="90000"/>
          </a:bodyPr>
          <a:lstStyle/>
          <a:p>
            <a:r>
              <a:rPr lang="en-US" i="1"/>
              <a:t>Individual and Community Benefits to Providing Expedited Partner Therapy: Policy Perspective </a:t>
            </a:r>
          </a:p>
        </p:txBody>
      </p:sp>
      <p:sp>
        <p:nvSpPr>
          <p:cNvPr id="3" name="Subtitle 2">
            <a:extLst>
              <a:ext uri="{FF2B5EF4-FFF2-40B4-BE49-F238E27FC236}">
                <a16:creationId xmlns:a16="http://schemas.microsoft.com/office/drawing/2014/main" id="{85B416D4-199D-4167-9080-0D1FEB79C5E2}"/>
              </a:ext>
            </a:extLst>
          </p:cNvPr>
          <p:cNvSpPr>
            <a:spLocks noGrp="1"/>
          </p:cNvSpPr>
          <p:nvPr>
            <p:ph type="subTitle" idx="1"/>
          </p:nvPr>
        </p:nvSpPr>
        <p:spPr>
          <a:xfrm>
            <a:off x="304800" y="3409950"/>
            <a:ext cx="5181600" cy="1219200"/>
          </a:xfrm>
        </p:spPr>
        <p:txBody>
          <a:bodyPr>
            <a:noAutofit/>
          </a:bodyPr>
          <a:lstStyle/>
          <a:p>
            <a:r>
              <a:rPr lang="en-US" sz="2400"/>
              <a:t>Stephanie S. Arnold Pang</a:t>
            </a:r>
          </a:p>
          <a:p>
            <a:r>
              <a:rPr lang="en-US" sz="2400"/>
              <a:t>Senior Director, </a:t>
            </a:r>
          </a:p>
          <a:p>
            <a:r>
              <a:rPr lang="en-US" sz="2400"/>
              <a:t>Policy and Government Relations</a:t>
            </a:r>
          </a:p>
        </p:txBody>
      </p:sp>
    </p:spTree>
    <p:extLst>
      <p:ext uri="{BB962C8B-B14F-4D97-AF65-F5344CB8AC3E}">
        <p14:creationId xmlns:p14="http://schemas.microsoft.com/office/powerpoint/2010/main" val="1562796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State, United States and Territories, 2012 and 2021</a:t>
            </a:r>
          </a:p>
        </p:txBody>
      </p:sp>
      <p:pic>
        <p:nvPicPr>
          <p:cNvPr id="3" name="Picture 1" descr="United States map showing rates of reported gonorrhea cases by state and territory of residence from 2012 to 2021."/>
          <p:cNvPicPr>
            <a:picLocks noGrp="1" noChangeAspect="1"/>
          </p:cNvPicPr>
          <p:nvPr/>
        </p:nvPicPr>
        <p:blipFill>
          <a:blip r:embed="rId3"/>
          <a:stretch>
            <a:fillRect/>
          </a:stretch>
        </p:blipFill>
        <p:spPr bwMode="auto">
          <a:xfrm>
            <a:off x="711200" y="1016000"/>
            <a:ext cx="77089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group of arrows pointing upwards&#10;&#10;Description automatically generated">
            <a:extLst>
              <a:ext uri="{FF2B5EF4-FFF2-40B4-BE49-F238E27FC236}">
                <a16:creationId xmlns:a16="http://schemas.microsoft.com/office/drawing/2014/main" id="{1D717199-E936-49F0-D2FF-0C0D7765AEDA}"/>
              </a:ext>
            </a:extLst>
          </p:cNvPr>
          <p:cNvPicPr>
            <a:picLocks noChangeAspect="1"/>
          </p:cNvPicPr>
          <p:nvPr/>
        </p:nvPicPr>
        <p:blipFill>
          <a:blip r:embed="rId2"/>
          <a:stretch>
            <a:fillRect/>
          </a:stretch>
        </p:blipFill>
        <p:spPr>
          <a:xfrm>
            <a:off x="3637845" y="1783464"/>
            <a:ext cx="4006143" cy="2776019"/>
          </a:xfrm>
          <a:prstGeom prst="rect">
            <a:avLst/>
          </a:prstGeom>
        </p:spPr>
      </p:pic>
      <p:sp>
        <p:nvSpPr>
          <p:cNvPr id="2" name="Title 1">
            <a:extLst>
              <a:ext uri="{FF2B5EF4-FFF2-40B4-BE49-F238E27FC236}">
                <a16:creationId xmlns:a16="http://schemas.microsoft.com/office/drawing/2014/main" id="{A8326A36-3EF9-B791-7349-5BBDFE1F19D2}"/>
              </a:ext>
            </a:extLst>
          </p:cNvPr>
          <p:cNvSpPr>
            <a:spLocks noGrp="1"/>
          </p:cNvSpPr>
          <p:nvPr>
            <p:ph type="title"/>
          </p:nvPr>
        </p:nvSpPr>
        <p:spPr>
          <a:xfrm>
            <a:off x="457200" y="205979"/>
            <a:ext cx="8229600" cy="857250"/>
          </a:xfrm>
        </p:spPr>
        <p:txBody>
          <a:bodyPr anchor="ctr">
            <a:normAutofit/>
          </a:bodyPr>
          <a:lstStyle/>
          <a:p>
            <a:r>
              <a:rPr lang="en-US"/>
              <a:t>Missouri Stats </a:t>
            </a:r>
          </a:p>
        </p:txBody>
      </p:sp>
      <p:sp>
        <p:nvSpPr>
          <p:cNvPr id="4" name="Slide Number Placeholder 3">
            <a:extLst>
              <a:ext uri="{FF2B5EF4-FFF2-40B4-BE49-F238E27FC236}">
                <a16:creationId xmlns:a16="http://schemas.microsoft.com/office/drawing/2014/main" id="{26A8A18B-2955-A48A-2C59-4778E6DEC391}"/>
              </a:ext>
            </a:extLst>
          </p:cNvPr>
          <p:cNvSpPr>
            <a:spLocks noGrp="1"/>
          </p:cNvSpPr>
          <p:nvPr>
            <p:ph type="sldNum" sz="quarter" idx="12"/>
          </p:nvPr>
        </p:nvSpPr>
        <p:spPr>
          <a:xfrm>
            <a:off x="8305800" y="4705350"/>
            <a:ext cx="609600" cy="335758"/>
          </a:xfrm>
        </p:spPr>
        <p:txBody>
          <a:bodyPr anchor="ctr">
            <a:normAutofit/>
          </a:bodyPr>
          <a:lstStyle/>
          <a:p>
            <a:pPr algn="ctr">
              <a:spcAft>
                <a:spcPts val="600"/>
              </a:spcAft>
            </a:pPr>
            <a:fld id="{2A5ADF7A-0320-44A1-B7A5-5937CB444030}" type="slidenum">
              <a:rPr lang="en-US" smtClean="0"/>
              <a:pPr algn="ctr">
                <a:spcAft>
                  <a:spcPts val="600"/>
                </a:spcAft>
              </a:pPr>
              <a:t>11</a:t>
            </a:fld>
            <a:endParaRPr lang="en-US"/>
          </a:p>
        </p:txBody>
      </p:sp>
      <p:sp>
        <p:nvSpPr>
          <p:cNvPr id="14" name="TextBox 2">
            <a:extLst>
              <a:ext uri="{FF2B5EF4-FFF2-40B4-BE49-F238E27FC236}">
                <a16:creationId xmlns:a16="http://schemas.microsoft.com/office/drawing/2014/main" id="{B9BC9877-9F22-C872-1F64-9F78D0CA8DC1}"/>
              </a:ext>
            </a:extLst>
          </p:cNvPr>
          <p:cNvSpPr txBox="1"/>
          <p:nvPr/>
        </p:nvSpPr>
        <p:spPr>
          <a:xfrm>
            <a:off x="447686" y="1252853"/>
            <a:ext cx="4119033" cy="203132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u="sng">
                <a:solidFill>
                  <a:srgbClr val="223868"/>
                </a:solidFill>
                <a:cs typeface="Segoe UI"/>
              </a:rPr>
              <a:t>In 2021 alone:​</a:t>
            </a:r>
          </a:p>
          <a:p>
            <a:pPr>
              <a:buChar char="•"/>
            </a:pPr>
            <a:r>
              <a:rPr lang="en-US">
                <a:solidFill>
                  <a:srgbClr val="223868"/>
                </a:solidFill>
                <a:cs typeface="Arial"/>
              </a:rPr>
              <a:t>49,798 STI diagnoses​.</a:t>
            </a:r>
          </a:p>
          <a:p>
            <a:pPr>
              <a:buChar char="•"/>
            </a:pPr>
            <a:r>
              <a:rPr lang="en-US">
                <a:solidFill>
                  <a:srgbClr val="223868"/>
                </a:solidFill>
                <a:cs typeface="Arial"/>
              </a:rPr>
              <a:t>MO ranked 13th in the US for chlamydia diagnoses among young people (13-24)​.</a:t>
            </a:r>
          </a:p>
          <a:p>
            <a:pPr>
              <a:buFont typeface="Arial"/>
              <a:buChar char="•"/>
            </a:pPr>
            <a:r>
              <a:rPr lang="en-US">
                <a:solidFill>
                  <a:srgbClr val="223868"/>
                </a:solidFill>
                <a:cs typeface="Arial"/>
              </a:rPr>
              <a:t>48% of the state's gonorrhea cases were among Black people (who are 12% of the population). </a:t>
            </a:r>
            <a:endParaRPr lang="en-US"/>
          </a:p>
        </p:txBody>
      </p:sp>
      <p:sp>
        <p:nvSpPr>
          <p:cNvPr id="16" name="Rectangle 15">
            <a:extLst>
              <a:ext uri="{FF2B5EF4-FFF2-40B4-BE49-F238E27FC236}">
                <a16:creationId xmlns:a16="http://schemas.microsoft.com/office/drawing/2014/main" id="{FEF4D012-46AD-5D4B-7B1F-D41EF0F173A0}"/>
              </a:ext>
            </a:extLst>
          </p:cNvPr>
          <p:cNvSpPr/>
          <p:nvPr/>
        </p:nvSpPr>
        <p:spPr>
          <a:xfrm>
            <a:off x="6590060" y="1156991"/>
            <a:ext cx="2421354" cy="1293672"/>
          </a:xfrm>
          <a:prstGeom prst="rect">
            <a:avLst/>
          </a:prstGeom>
          <a:solidFill>
            <a:srgbClr val="3972A9"/>
          </a:solidFill>
          <a:ln>
            <a:solidFill>
              <a:srgbClr val="3972A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400">
              <a:solidFill>
                <a:schemeClr val="bg1"/>
              </a:solidFill>
              <a:cs typeface="Calibri"/>
            </a:endParaRPr>
          </a:p>
          <a:p>
            <a:r>
              <a:rPr lang="en-US" sz="1400">
                <a:solidFill>
                  <a:schemeClr val="bg1"/>
                </a:solidFill>
                <a:cs typeface="Calibri"/>
              </a:rPr>
              <a:t>From 2012 to 2021 in MO:</a:t>
            </a:r>
            <a:endParaRPr lang="en-US">
              <a:solidFill>
                <a:schemeClr val="bg1"/>
              </a:solidFill>
            </a:endParaRPr>
          </a:p>
          <a:p>
            <a:pPr marL="285750" indent="-285750">
              <a:buFont typeface="Arial,Sans-Serif"/>
              <a:buChar char="•"/>
            </a:pPr>
            <a:r>
              <a:rPr lang="en-US" sz="1400">
                <a:solidFill>
                  <a:schemeClr val="bg1"/>
                </a:solidFill>
                <a:cs typeface="Calibri"/>
              </a:rPr>
              <a:t>CS rates up 7,208%</a:t>
            </a:r>
          </a:p>
          <a:p>
            <a:pPr marL="285750" indent="-285750">
              <a:buFont typeface="Arial,Sans-Serif"/>
              <a:buChar char="•"/>
            </a:pPr>
            <a:r>
              <a:rPr lang="en-US" sz="1400">
                <a:solidFill>
                  <a:schemeClr val="bg1"/>
                </a:solidFill>
                <a:cs typeface="Calibri"/>
              </a:rPr>
              <a:t>Syphilis rates up 826%</a:t>
            </a:r>
          </a:p>
          <a:p>
            <a:pPr marL="285750" indent="-285750">
              <a:buFont typeface="Arial,Sans-Serif"/>
              <a:buChar char="•"/>
            </a:pPr>
            <a:r>
              <a:rPr lang="en-US" sz="1400">
                <a:solidFill>
                  <a:schemeClr val="bg1"/>
                </a:solidFill>
                <a:cs typeface="Calibri"/>
              </a:rPr>
              <a:t>Gonorrhea rates up 96%</a:t>
            </a:r>
          </a:p>
          <a:p>
            <a:pPr marL="285750" indent="-285750">
              <a:buFont typeface="Arial,Sans-Serif"/>
              <a:buChar char="•"/>
            </a:pPr>
            <a:r>
              <a:rPr lang="en-US" sz="1400">
                <a:solidFill>
                  <a:schemeClr val="bg1"/>
                </a:solidFill>
                <a:cs typeface="Calibri"/>
              </a:rPr>
              <a:t>Chlamydia rates up 11%</a:t>
            </a:r>
            <a:endParaRPr lang="en-US">
              <a:solidFill>
                <a:schemeClr val="bg1"/>
              </a:solidFill>
              <a:cs typeface="Calibri"/>
            </a:endParaRPr>
          </a:p>
          <a:p>
            <a:pPr marL="285750" indent="-285750">
              <a:buFont typeface="Arial,Sans-Serif"/>
              <a:buChar char="•"/>
            </a:pPr>
            <a:endParaRPr lang="en-US" sz="1400">
              <a:solidFill>
                <a:schemeClr val="bg1"/>
              </a:solidFill>
              <a:cs typeface="Calibri"/>
            </a:endParaRPr>
          </a:p>
          <a:p>
            <a:pPr marL="285750" indent="-285750">
              <a:buFont typeface="Arial,Sans-Serif"/>
              <a:buChar char="•"/>
            </a:pPr>
            <a:endParaRPr lang="en-US" sz="1400">
              <a:solidFill>
                <a:schemeClr val="bg1"/>
              </a:solidFill>
              <a:cs typeface="Calibri"/>
            </a:endParaRPr>
          </a:p>
        </p:txBody>
      </p:sp>
    </p:spTree>
    <p:extLst>
      <p:ext uri="{BB962C8B-B14F-4D97-AF65-F5344CB8AC3E}">
        <p14:creationId xmlns:p14="http://schemas.microsoft.com/office/powerpoint/2010/main" val="3608753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arrows pointing upwards&#10;&#10;Description automatically generated">
            <a:extLst>
              <a:ext uri="{FF2B5EF4-FFF2-40B4-BE49-F238E27FC236}">
                <a16:creationId xmlns:a16="http://schemas.microsoft.com/office/drawing/2014/main" id="{78D76EA3-47EC-608A-D697-FB15D49C911E}"/>
              </a:ext>
            </a:extLst>
          </p:cNvPr>
          <p:cNvPicPr>
            <a:picLocks noChangeAspect="1"/>
          </p:cNvPicPr>
          <p:nvPr/>
        </p:nvPicPr>
        <p:blipFill>
          <a:blip r:embed="rId2"/>
          <a:stretch>
            <a:fillRect/>
          </a:stretch>
        </p:blipFill>
        <p:spPr>
          <a:xfrm>
            <a:off x="3581400" y="1828804"/>
            <a:ext cx="3815643" cy="2713559"/>
          </a:xfrm>
          <a:prstGeom prst="rect">
            <a:avLst/>
          </a:prstGeom>
        </p:spPr>
      </p:pic>
      <p:sp>
        <p:nvSpPr>
          <p:cNvPr id="2" name="Title 1">
            <a:extLst>
              <a:ext uri="{FF2B5EF4-FFF2-40B4-BE49-F238E27FC236}">
                <a16:creationId xmlns:a16="http://schemas.microsoft.com/office/drawing/2014/main" id="{A8326A36-3EF9-B791-7349-5BBDFE1F19D2}"/>
              </a:ext>
            </a:extLst>
          </p:cNvPr>
          <p:cNvSpPr>
            <a:spLocks noGrp="1"/>
          </p:cNvSpPr>
          <p:nvPr>
            <p:ph type="title"/>
          </p:nvPr>
        </p:nvSpPr>
        <p:spPr/>
        <p:txBody>
          <a:bodyPr/>
          <a:lstStyle/>
          <a:p>
            <a:r>
              <a:rPr lang="en-US"/>
              <a:t> Kansas Stats </a:t>
            </a:r>
          </a:p>
        </p:txBody>
      </p:sp>
      <p:sp>
        <p:nvSpPr>
          <p:cNvPr id="4" name="Slide Number Placeholder 3">
            <a:extLst>
              <a:ext uri="{FF2B5EF4-FFF2-40B4-BE49-F238E27FC236}">
                <a16:creationId xmlns:a16="http://schemas.microsoft.com/office/drawing/2014/main" id="{26A8A18B-2955-A48A-2C59-4778E6DEC391}"/>
              </a:ext>
            </a:extLst>
          </p:cNvPr>
          <p:cNvSpPr>
            <a:spLocks noGrp="1"/>
          </p:cNvSpPr>
          <p:nvPr>
            <p:ph type="sldNum" sz="quarter" idx="12"/>
          </p:nvPr>
        </p:nvSpPr>
        <p:spPr/>
        <p:txBody>
          <a:bodyPr/>
          <a:lstStyle/>
          <a:p>
            <a:pPr algn="ctr"/>
            <a:fld id="{2A5ADF7A-0320-44A1-B7A5-5937CB444030}" type="slidenum">
              <a:rPr lang="en-US" smtClean="0"/>
              <a:pPr algn="ctr"/>
              <a:t>12</a:t>
            </a:fld>
            <a:endParaRPr lang="en-US"/>
          </a:p>
        </p:txBody>
      </p:sp>
      <p:sp>
        <p:nvSpPr>
          <p:cNvPr id="8" name="TextBox 2">
            <a:extLst>
              <a:ext uri="{FF2B5EF4-FFF2-40B4-BE49-F238E27FC236}">
                <a16:creationId xmlns:a16="http://schemas.microsoft.com/office/drawing/2014/main" id="{9F32FB26-1BFB-056C-4A4A-B2A9C4CE8DC0}"/>
              </a:ext>
            </a:extLst>
          </p:cNvPr>
          <p:cNvSpPr txBox="1"/>
          <p:nvPr/>
        </p:nvSpPr>
        <p:spPr>
          <a:xfrm>
            <a:off x="221909" y="1210520"/>
            <a:ext cx="4196644" cy="203132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u="sng">
                <a:solidFill>
                  <a:srgbClr val="223868"/>
                </a:solidFill>
                <a:cs typeface="Segoe UI"/>
              </a:rPr>
              <a:t>In 2021 alone:​</a:t>
            </a:r>
          </a:p>
          <a:p>
            <a:pPr>
              <a:buChar char="•"/>
            </a:pPr>
            <a:r>
              <a:rPr lang="en-US">
                <a:solidFill>
                  <a:srgbClr val="223868"/>
                </a:solidFill>
                <a:cs typeface="Arial"/>
              </a:rPr>
              <a:t>21,044 STI diagnoses​.</a:t>
            </a:r>
          </a:p>
          <a:p>
            <a:pPr>
              <a:buChar char="•"/>
            </a:pPr>
            <a:r>
              <a:rPr lang="en-US">
                <a:solidFill>
                  <a:srgbClr val="223868"/>
                </a:solidFill>
                <a:cs typeface="Arial"/>
              </a:rPr>
              <a:t>KS ranked 20th in the US for chlamydia diagnoses among young people (13-24)​.</a:t>
            </a:r>
          </a:p>
          <a:p>
            <a:pPr>
              <a:buFont typeface="Arial"/>
              <a:buChar char="•"/>
            </a:pPr>
            <a:r>
              <a:rPr lang="en-US">
                <a:solidFill>
                  <a:srgbClr val="223868"/>
                </a:solidFill>
                <a:cs typeface="Arial"/>
              </a:rPr>
              <a:t>30% of the state's gonorrhea cases were among Black people (who are 6% of the population). </a:t>
            </a:r>
            <a:endParaRPr lang="en-US"/>
          </a:p>
        </p:txBody>
      </p:sp>
      <p:sp>
        <p:nvSpPr>
          <p:cNvPr id="10" name="Rectangle 9">
            <a:extLst>
              <a:ext uri="{FF2B5EF4-FFF2-40B4-BE49-F238E27FC236}">
                <a16:creationId xmlns:a16="http://schemas.microsoft.com/office/drawing/2014/main" id="{DECE3F31-0743-3DDF-727B-22C0F5E4C25B}"/>
              </a:ext>
            </a:extLst>
          </p:cNvPr>
          <p:cNvSpPr/>
          <p:nvPr/>
        </p:nvSpPr>
        <p:spPr>
          <a:xfrm>
            <a:off x="6590060" y="1156991"/>
            <a:ext cx="2421354" cy="1293672"/>
          </a:xfrm>
          <a:prstGeom prst="rect">
            <a:avLst/>
          </a:prstGeom>
          <a:solidFill>
            <a:srgbClr val="3972A9"/>
          </a:solidFill>
          <a:ln>
            <a:solidFill>
              <a:srgbClr val="3972A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400">
              <a:solidFill>
                <a:schemeClr val="bg1"/>
              </a:solidFill>
              <a:cs typeface="Calibri"/>
            </a:endParaRPr>
          </a:p>
          <a:p>
            <a:r>
              <a:rPr lang="en-US" sz="1400">
                <a:solidFill>
                  <a:schemeClr val="bg1"/>
                </a:solidFill>
                <a:cs typeface="Calibri"/>
              </a:rPr>
              <a:t>From 2012 to 2021 in KS:</a:t>
            </a:r>
            <a:endParaRPr lang="en-US">
              <a:solidFill>
                <a:schemeClr val="bg1"/>
              </a:solidFill>
            </a:endParaRPr>
          </a:p>
          <a:p>
            <a:pPr marL="285750" indent="-285750">
              <a:buFont typeface="Arial,Sans-Serif"/>
              <a:buChar char="•"/>
            </a:pPr>
            <a:r>
              <a:rPr lang="en-US" sz="1400">
                <a:solidFill>
                  <a:schemeClr val="bg1"/>
                </a:solidFill>
                <a:cs typeface="Calibri"/>
              </a:rPr>
              <a:t>Syphilis rates up 470%</a:t>
            </a:r>
          </a:p>
          <a:p>
            <a:pPr marL="285750" indent="-285750">
              <a:buFont typeface="Arial,Sans-Serif"/>
              <a:buChar char="•"/>
            </a:pPr>
            <a:r>
              <a:rPr lang="en-US" sz="1400">
                <a:solidFill>
                  <a:schemeClr val="bg1"/>
                </a:solidFill>
                <a:cs typeface="Calibri"/>
              </a:rPr>
              <a:t>Gonorrhea rates up 149%</a:t>
            </a:r>
          </a:p>
          <a:p>
            <a:pPr marL="285750" indent="-285750">
              <a:buFont typeface="Arial,Sans-Serif"/>
              <a:buChar char="•"/>
            </a:pPr>
            <a:r>
              <a:rPr lang="en-US" sz="1400">
                <a:solidFill>
                  <a:schemeClr val="bg1"/>
                </a:solidFill>
                <a:cs typeface="Calibri"/>
              </a:rPr>
              <a:t>CS rates up 100%</a:t>
            </a:r>
          </a:p>
          <a:p>
            <a:pPr marL="285750" indent="-285750">
              <a:buFont typeface="Arial,Sans-Serif"/>
              <a:buChar char="•"/>
            </a:pPr>
            <a:r>
              <a:rPr lang="en-US" sz="1400">
                <a:solidFill>
                  <a:schemeClr val="bg1"/>
                </a:solidFill>
                <a:cs typeface="Calibri"/>
              </a:rPr>
              <a:t>Chlamydia rates up 37%</a:t>
            </a:r>
            <a:endParaRPr lang="en-US">
              <a:solidFill>
                <a:schemeClr val="bg1"/>
              </a:solidFill>
              <a:cs typeface="Calibri"/>
            </a:endParaRPr>
          </a:p>
          <a:p>
            <a:pPr marL="285750" indent="-285750">
              <a:buFont typeface="Arial,Sans-Serif"/>
              <a:buChar char="•"/>
            </a:pPr>
            <a:endParaRPr lang="en-US" sz="1400">
              <a:solidFill>
                <a:schemeClr val="bg1"/>
              </a:solidFill>
              <a:cs typeface="Calibri"/>
            </a:endParaRPr>
          </a:p>
          <a:p>
            <a:pPr marL="285750" indent="-285750">
              <a:buFont typeface="Arial,Sans-Serif"/>
              <a:buChar char="•"/>
            </a:pPr>
            <a:endParaRPr lang="en-US" sz="1400">
              <a:solidFill>
                <a:schemeClr val="bg1"/>
              </a:solidFill>
              <a:cs typeface="Calibri"/>
            </a:endParaRPr>
          </a:p>
        </p:txBody>
      </p:sp>
    </p:spTree>
    <p:extLst>
      <p:ext uri="{BB962C8B-B14F-4D97-AF65-F5344CB8AC3E}">
        <p14:creationId xmlns:p14="http://schemas.microsoft.com/office/powerpoint/2010/main" val="790189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CE2B3-4794-B28C-77AF-34505907E47F}"/>
              </a:ext>
            </a:extLst>
          </p:cNvPr>
          <p:cNvSpPr>
            <a:spLocks noGrp="1"/>
          </p:cNvSpPr>
          <p:nvPr>
            <p:ph type="title"/>
          </p:nvPr>
        </p:nvSpPr>
        <p:spPr/>
        <p:txBody>
          <a:bodyPr/>
          <a:lstStyle/>
          <a:p>
            <a:r>
              <a:rPr lang="en-US"/>
              <a:t>Why STD Prevention is Important </a:t>
            </a:r>
          </a:p>
        </p:txBody>
      </p:sp>
      <p:sp>
        <p:nvSpPr>
          <p:cNvPr id="3" name="Content Placeholder 2">
            <a:extLst>
              <a:ext uri="{FF2B5EF4-FFF2-40B4-BE49-F238E27FC236}">
                <a16:creationId xmlns:a16="http://schemas.microsoft.com/office/drawing/2014/main" id="{5814FE61-5C7C-2EA6-559C-85CC4C4AD763}"/>
              </a:ext>
            </a:extLst>
          </p:cNvPr>
          <p:cNvSpPr>
            <a:spLocks noGrp="1"/>
          </p:cNvSpPr>
          <p:nvPr>
            <p:ph idx="1"/>
          </p:nvPr>
        </p:nvSpPr>
        <p:spPr/>
        <p:txBody>
          <a:bodyPr>
            <a:normAutofit fontScale="70000" lnSpcReduction="20000"/>
          </a:bodyPr>
          <a:lstStyle/>
          <a:p>
            <a:pPr>
              <a:spcBef>
                <a:spcPts val="0"/>
              </a:spcBef>
            </a:pPr>
            <a:endParaRPr lang="en-US" sz="900"/>
          </a:p>
          <a:p>
            <a:pPr>
              <a:spcBef>
                <a:spcPts val="0"/>
              </a:spcBef>
            </a:pPr>
            <a:r>
              <a:rPr lang="en-US"/>
              <a:t>Nearly $16 billion in direct medical costs every year</a:t>
            </a:r>
          </a:p>
          <a:p>
            <a:pPr>
              <a:spcBef>
                <a:spcPts val="0"/>
              </a:spcBef>
            </a:pPr>
            <a:endParaRPr lang="en-US"/>
          </a:p>
          <a:p>
            <a:pPr>
              <a:spcBef>
                <a:spcPts val="0"/>
              </a:spcBef>
            </a:pPr>
            <a:r>
              <a:rPr lang="en-US"/>
              <a:t>Higher risk of HIV infection</a:t>
            </a:r>
          </a:p>
          <a:p>
            <a:pPr>
              <a:spcBef>
                <a:spcPts val="0"/>
              </a:spcBef>
            </a:pPr>
            <a:endParaRPr lang="en-US"/>
          </a:p>
          <a:p>
            <a:pPr>
              <a:spcBef>
                <a:spcPts val="0"/>
              </a:spcBef>
            </a:pPr>
            <a:r>
              <a:rPr lang="en-US"/>
              <a:t>Higher risk of certain cancers</a:t>
            </a:r>
          </a:p>
          <a:p>
            <a:pPr>
              <a:spcBef>
                <a:spcPts val="0"/>
              </a:spcBef>
            </a:pPr>
            <a:endParaRPr lang="en-US"/>
          </a:p>
          <a:p>
            <a:pPr>
              <a:spcBef>
                <a:spcPts val="0"/>
              </a:spcBef>
            </a:pPr>
            <a:r>
              <a:rPr lang="en-US"/>
              <a:t>STDs in Pregnancy: fetal death, disabilities, prematurity</a:t>
            </a:r>
          </a:p>
          <a:p>
            <a:pPr>
              <a:spcBef>
                <a:spcPts val="0"/>
              </a:spcBef>
            </a:pPr>
            <a:endParaRPr lang="en-US"/>
          </a:p>
          <a:p>
            <a:pPr>
              <a:spcBef>
                <a:spcPts val="0"/>
              </a:spcBef>
            </a:pPr>
            <a:r>
              <a:rPr lang="en-US"/>
              <a:t>Women are particularly vulnerable to STDs and their consequences</a:t>
            </a:r>
          </a:p>
          <a:p>
            <a:pPr lvl="1">
              <a:spcBef>
                <a:spcPts val="0"/>
              </a:spcBef>
            </a:pPr>
            <a:r>
              <a:rPr lang="en-US"/>
              <a:t>Infertility</a:t>
            </a:r>
          </a:p>
          <a:p>
            <a:pPr lvl="1">
              <a:spcBef>
                <a:spcPts val="0"/>
              </a:spcBef>
            </a:pPr>
            <a:r>
              <a:rPr lang="en-US"/>
              <a:t>Ectopic Pregnancy</a:t>
            </a:r>
          </a:p>
          <a:p>
            <a:pPr lvl="1">
              <a:spcBef>
                <a:spcPts val="0"/>
              </a:spcBef>
            </a:pPr>
            <a:r>
              <a:rPr lang="en-US"/>
              <a:t>Pregnancy loss and still birth </a:t>
            </a:r>
          </a:p>
          <a:p>
            <a:endParaRPr lang="en-US"/>
          </a:p>
        </p:txBody>
      </p:sp>
      <p:sp>
        <p:nvSpPr>
          <p:cNvPr id="4" name="Slide Number Placeholder 3">
            <a:extLst>
              <a:ext uri="{FF2B5EF4-FFF2-40B4-BE49-F238E27FC236}">
                <a16:creationId xmlns:a16="http://schemas.microsoft.com/office/drawing/2014/main" id="{8C8EB7E2-BF9B-E2B4-DEEB-E170348FE390}"/>
              </a:ext>
            </a:extLst>
          </p:cNvPr>
          <p:cNvSpPr>
            <a:spLocks noGrp="1"/>
          </p:cNvSpPr>
          <p:nvPr>
            <p:ph type="sldNum" sz="quarter" idx="12"/>
          </p:nvPr>
        </p:nvSpPr>
        <p:spPr/>
        <p:txBody>
          <a:bodyPr/>
          <a:lstStyle/>
          <a:p>
            <a:pPr algn="ctr"/>
            <a:fld id="{2A5ADF7A-0320-44A1-B7A5-5937CB444030}" type="slidenum">
              <a:rPr lang="en-US" smtClean="0"/>
              <a:pPr algn="ctr"/>
              <a:t>13</a:t>
            </a:fld>
            <a:endParaRPr lang="en-US"/>
          </a:p>
        </p:txBody>
      </p:sp>
    </p:spTree>
    <p:extLst>
      <p:ext uri="{BB962C8B-B14F-4D97-AF65-F5344CB8AC3E}">
        <p14:creationId xmlns:p14="http://schemas.microsoft.com/office/powerpoint/2010/main" val="1482830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40F8-04AD-D10F-E119-A3B0FA993EF5}"/>
              </a:ext>
            </a:extLst>
          </p:cNvPr>
          <p:cNvSpPr>
            <a:spLocks noGrp="1"/>
          </p:cNvSpPr>
          <p:nvPr>
            <p:ph type="title"/>
          </p:nvPr>
        </p:nvSpPr>
        <p:spPr/>
        <p:txBody>
          <a:bodyPr/>
          <a:lstStyle/>
          <a:p>
            <a:r>
              <a:rPr lang="en-US"/>
              <a:t>Tools for STD Prevention </a:t>
            </a:r>
          </a:p>
        </p:txBody>
      </p:sp>
      <p:sp>
        <p:nvSpPr>
          <p:cNvPr id="3" name="Content Placeholder 2">
            <a:extLst>
              <a:ext uri="{FF2B5EF4-FFF2-40B4-BE49-F238E27FC236}">
                <a16:creationId xmlns:a16="http://schemas.microsoft.com/office/drawing/2014/main" id="{490B03EF-389A-81B0-FF11-FCBE1E418445}"/>
              </a:ext>
            </a:extLst>
          </p:cNvPr>
          <p:cNvSpPr>
            <a:spLocks noGrp="1"/>
          </p:cNvSpPr>
          <p:nvPr>
            <p:ph idx="1"/>
          </p:nvPr>
        </p:nvSpPr>
        <p:spPr/>
        <p:txBody>
          <a:bodyPr>
            <a:normAutofit fontScale="77500" lnSpcReduction="20000"/>
          </a:bodyPr>
          <a:lstStyle/>
          <a:p>
            <a:pPr>
              <a:spcBef>
                <a:spcPts val="0"/>
              </a:spcBef>
            </a:pPr>
            <a:r>
              <a:rPr lang="en-US"/>
              <a:t>Primary prevention</a:t>
            </a:r>
          </a:p>
          <a:p>
            <a:pPr lvl="1">
              <a:spcBef>
                <a:spcPts val="0"/>
              </a:spcBef>
            </a:pPr>
            <a:r>
              <a:rPr lang="en-US"/>
              <a:t>Behavior change </a:t>
            </a:r>
          </a:p>
          <a:p>
            <a:pPr lvl="1">
              <a:spcBef>
                <a:spcPts val="0"/>
              </a:spcBef>
            </a:pPr>
            <a:endParaRPr lang="en-US"/>
          </a:p>
          <a:p>
            <a:pPr>
              <a:spcBef>
                <a:spcPts val="0"/>
              </a:spcBef>
            </a:pPr>
            <a:r>
              <a:rPr lang="en-US"/>
              <a:t>Primary and secondary prevention </a:t>
            </a:r>
          </a:p>
          <a:p>
            <a:pPr lvl="1">
              <a:spcBef>
                <a:spcPts val="0"/>
              </a:spcBef>
            </a:pPr>
            <a:r>
              <a:rPr lang="en-US"/>
              <a:t>Case-finding &amp; treatment </a:t>
            </a:r>
          </a:p>
          <a:p>
            <a:pPr lvl="1">
              <a:spcBef>
                <a:spcPts val="0"/>
              </a:spcBef>
            </a:pPr>
            <a:endParaRPr lang="en-US"/>
          </a:p>
          <a:p>
            <a:pPr>
              <a:spcBef>
                <a:spcPts val="0"/>
              </a:spcBef>
            </a:pPr>
            <a:r>
              <a:rPr lang="en-US"/>
              <a:t>Increase screening </a:t>
            </a:r>
          </a:p>
          <a:p>
            <a:pPr>
              <a:spcBef>
                <a:spcPts val="0"/>
              </a:spcBef>
            </a:pPr>
            <a:endParaRPr lang="en-US"/>
          </a:p>
          <a:p>
            <a:pPr>
              <a:spcBef>
                <a:spcPts val="0"/>
              </a:spcBef>
            </a:pPr>
            <a:r>
              <a:rPr lang="en-US"/>
              <a:t>Rescreening</a:t>
            </a:r>
          </a:p>
          <a:p>
            <a:pPr>
              <a:spcBef>
                <a:spcPts val="0"/>
              </a:spcBef>
            </a:pPr>
            <a:endParaRPr lang="en-US"/>
          </a:p>
          <a:p>
            <a:pPr>
              <a:spcBef>
                <a:spcPts val="0"/>
              </a:spcBef>
            </a:pPr>
            <a:r>
              <a:rPr lang="en-US"/>
              <a:t>Improve partner treatment</a:t>
            </a:r>
          </a:p>
          <a:p>
            <a:endParaRPr lang="en-US"/>
          </a:p>
          <a:p>
            <a:endParaRPr lang="en-US"/>
          </a:p>
        </p:txBody>
      </p:sp>
      <p:sp>
        <p:nvSpPr>
          <p:cNvPr id="4" name="Slide Number Placeholder 3">
            <a:extLst>
              <a:ext uri="{FF2B5EF4-FFF2-40B4-BE49-F238E27FC236}">
                <a16:creationId xmlns:a16="http://schemas.microsoft.com/office/drawing/2014/main" id="{9C70AC65-5122-DE47-DD58-67CCCED3705F}"/>
              </a:ext>
            </a:extLst>
          </p:cNvPr>
          <p:cNvSpPr>
            <a:spLocks noGrp="1"/>
          </p:cNvSpPr>
          <p:nvPr>
            <p:ph type="sldNum" sz="quarter" idx="12"/>
          </p:nvPr>
        </p:nvSpPr>
        <p:spPr/>
        <p:txBody>
          <a:bodyPr/>
          <a:lstStyle/>
          <a:p>
            <a:pPr algn="ctr"/>
            <a:fld id="{2A5ADF7A-0320-44A1-B7A5-5937CB444030}" type="slidenum">
              <a:rPr lang="en-US" smtClean="0"/>
              <a:pPr algn="ctr"/>
              <a:t>14</a:t>
            </a:fld>
            <a:endParaRPr lang="en-US"/>
          </a:p>
        </p:txBody>
      </p:sp>
    </p:spTree>
    <p:extLst>
      <p:ext uri="{BB962C8B-B14F-4D97-AF65-F5344CB8AC3E}">
        <p14:creationId xmlns:p14="http://schemas.microsoft.com/office/powerpoint/2010/main" val="1321950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40F8-04AD-D10F-E119-A3B0FA993EF5}"/>
              </a:ext>
            </a:extLst>
          </p:cNvPr>
          <p:cNvSpPr>
            <a:spLocks noGrp="1"/>
          </p:cNvSpPr>
          <p:nvPr>
            <p:ph type="title"/>
          </p:nvPr>
        </p:nvSpPr>
        <p:spPr/>
        <p:txBody>
          <a:bodyPr/>
          <a:lstStyle/>
          <a:p>
            <a:r>
              <a:rPr lang="en-US"/>
              <a:t>Role of Public Health </a:t>
            </a:r>
          </a:p>
        </p:txBody>
      </p:sp>
      <p:sp>
        <p:nvSpPr>
          <p:cNvPr id="3" name="Content Placeholder 2">
            <a:extLst>
              <a:ext uri="{FF2B5EF4-FFF2-40B4-BE49-F238E27FC236}">
                <a16:creationId xmlns:a16="http://schemas.microsoft.com/office/drawing/2014/main" id="{490B03EF-389A-81B0-FF11-FCBE1E418445}"/>
              </a:ext>
            </a:extLst>
          </p:cNvPr>
          <p:cNvSpPr>
            <a:spLocks noGrp="1"/>
          </p:cNvSpPr>
          <p:nvPr>
            <p:ph idx="1"/>
          </p:nvPr>
        </p:nvSpPr>
        <p:spPr/>
        <p:txBody>
          <a:bodyPr>
            <a:normAutofit fontScale="70000" lnSpcReduction="20000"/>
          </a:bodyPr>
          <a:lstStyle/>
          <a:p>
            <a:r>
              <a:rPr lang="en-US"/>
              <a:t>Partner notification and contact tracing key underpinning of public STD programs</a:t>
            </a:r>
          </a:p>
          <a:p>
            <a:endParaRPr lang="en-US"/>
          </a:p>
          <a:p>
            <a:r>
              <a:rPr lang="en-US"/>
              <a:t>Disease Intervention Specialists (DIS) interview people with an STD </a:t>
            </a:r>
          </a:p>
          <a:p>
            <a:endParaRPr lang="en-US"/>
          </a:p>
          <a:p>
            <a:r>
              <a:rPr lang="en-US"/>
              <a:t>Receives contact information, attempts to contact those partners </a:t>
            </a:r>
          </a:p>
          <a:p>
            <a:endParaRPr lang="en-US"/>
          </a:p>
          <a:p>
            <a:r>
              <a:rPr lang="en-US"/>
              <a:t>Goal: Partners are tested and treated</a:t>
            </a:r>
          </a:p>
          <a:p>
            <a:endParaRPr lang="en-US"/>
          </a:p>
        </p:txBody>
      </p:sp>
      <p:sp>
        <p:nvSpPr>
          <p:cNvPr id="4" name="Slide Number Placeholder 3">
            <a:extLst>
              <a:ext uri="{FF2B5EF4-FFF2-40B4-BE49-F238E27FC236}">
                <a16:creationId xmlns:a16="http://schemas.microsoft.com/office/drawing/2014/main" id="{9C70AC65-5122-DE47-DD58-67CCCED3705F}"/>
              </a:ext>
            </a:extLst>
          </p:cNvPr>
          <p:cNvSpPr>
            <a:spLocks noGrp="1"/>
          </p:cNvSpPr>
          <p:nvPr>
            <p:ph type="sldNum" sz="quarter" idx="12"/>
          </p:nvPr>
        </p:nvSpPr>
        <p:spPr/>
        <p:txBody>
          <a:bodyPr/>
          <a:lstStyle/>
          <a:p>
            <a:pPr algn="ctr"/>
            <a:fld id="{2A5ADF7A-0320-44A1-B7A5-5937CB444030}" type="slidenum">
              <a:rPr lang="en-US" smtClean="0"/>
              <a:pPr algn="ctr"/>
              <a:t>15</a:t>
            </a:fld>
            <a:endParaRPr lang="en-US"/>
          </a:p>
        </p:txBody>
      </p:sp>
    </p:spTree>
    <p:extLst>
      <p:ext uri="{BB962C8B-B14F-4D97-AF65-F5344CB8AC3E}">
        <p14:creationId xmlns:p14="http://schemas.microsoft.com/office/powerpoint/2010/main" val="1421649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83421-CBA3-FABD-BC04-1C20854ACFE1}"/>
              </a:ext>
            </a:extLst>
          </p:cNvPr>
          <p:cNvSpPr>
            <a:spLocks noGrp="1"/>
          </p:cNvSpPr>
          <p:nvPr>
            <p:ph type="title"/>
          </p:nvPr>
        </p:nvSpPr>
        <p:spPr/>
        <p:txBody>
          <a:bodyPr/>
          <a:lstStyle/>
          <a:p>
            <a:r>
              <a:rPr lang="en-US"/>
              <a:t>DIS for Every STD?? </a:t>
            </a:r>
          </a:p>
        </p:txBody>
      </p:sp>
      <p:sp>
        <p:nvSpPr>
          <p:cNvPr id="3" name="Content Placeholder 2">
            <a:extLst>
              <a:ext uri="{FF2B5EF4-FFF2-40B4-BE49-F238E27FC236}">
                <a16:creationId xmlns:a16="http://schemas.microsoft.com/office/drawing/2014/main" id="{06420078-2E42-F0E7-5865-4C54E98867CB}"/>
              </a:ext>
            </a:extLst>
          </p:cNvPr>
          <p:cNvSpPr>
            <a:spLocks noGrp="1"/>
          </p:cNvSpPr>
          <p:nvPr>
            <p:ph idx="1"/>
          </p:nvPr>
        </p:nvSpPr>
        <p:spPr/>
        <p:txBody>
          <a:bodyPr>
            <a:normAutofit fontScale="77500" lnSpcReduction="20000"/>
          </a:bodyPr>
          <a:lstStyle/>
          <a:p>
            <a:r>
              <a:rPr lang="en-US"/>
              <a:t>Public health does not have resources to follow-up on all STD cases</a:t>
            </a:r>
          </a:p>
          <a:p>
            <a:endParaRPr lang="en-US"/>
          </a:p>
          <a:p>
            <a:r>
              <a:rPr lang="en-US"/>
              <a:t>Private sector health challenges as well</a:t>
            </a:r>
          </a:p>
          <a:p>
            <a:endParaRPr lang="en-US"/>
          </a:p>
          <a:p>
            <a:r>
              <a:rPr lang="en-US"/>
              <a:t>Due to financial and personnel constraints, STD programs often focus on  only syphilis and HIV</a:t>
            </a:r>
          </a:p>
          <a:p>
            <a:endParaRPr lang="en-US"/>
          </a:p>
          <a:p>
            <a:r>
              <a:rPr lang="en-US"/>
              <a:t>A new option for the treatment of partners is needed</a:t>
            </a:r>
          </a:p>
          <a:p>
            <a:endParaRPr lang="en-US"/>
          </a:p>
        </p:txBody>
      </p:sp>
      <p:sp>
        <p:nvSpPr>
          <p:cNvPr id="4" name="Slide Number Placeholder 3">
            <a:extLst>
              <a:ext uri="{FF2B5EF4-FFF2-40B4-BE49-F238E27FC236}">
                <a16:creationId xmlns:a16="http://schemas.microsoft.com/office/drawing/2014/main" id="{36261EEF-16B1-BFD8-7E0B-591354EE13E7}"/>
              </a:ext>
            </a:extLst>
          </p:cNvPr>
          <p:cNvSpPr>
            <a:spLocks noGrp="1"/>
          </p:cNvSpPr>
          <p:nvPr>
            <p:ph type="sldNum" sz="quarter" idx="12"/>
          </p:nvPr>
        </p:nvSpPr>
        <p:spPr/>
        <p:txBody>
          <a:bodyPr/>
          <a:lstStyle/>
          <a:p>
            <a:pPr algn="ctr"/>
            <a:fld id="{2A5ADF7A-0320-44A1-B7A5-5937CB444030}" type="slidenum">
              <a:rPr lang="en-US" smtClean="0"/>
              <a:pPr algn="ctr"/>
              <a:t>16</a:t>
            </a:fld>
            <a:endParaRPr lang="en-US"/>
          </a:p>
        </p:txBody>
      </p:sp>
    </p:spTree>
    <p:extLst>
      <p:ext uri="{BB962C8B-B14F-4D97-AF65-F5344CB8AC3E}">
        <p14:creationId xmlns:p14="http://schemas.microsoft.com/office/powerpoint/2010/main" val="2862426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9781D8-A9C5-166E-C8C7-5EF1E4B4FEAE}"/>
              </a:ext>
            </a:extLst>
          </p:cNvPr>
          <p:cNvSpPr>
            <a:spLocks noGrp="1"/>
          </p:cNvSpPr>
          <p:nvPr>
            <p:ph type="sldNum" sz="quarter" idx="12"/>
          </p:nvPr>
        </p:nvSpPr>
        <p:spPr/>
        <p:txBody>
          <a:bodyPr/>
          <a:lstStyle/>
          <a:p>
            <a:pPr algn="ctr"/>
            <a:fld id="{2A5ADF7A-0320-44A1-B7A5-5937CB444030}" type="slidenum">
              <a:rPr lang="en-US" smtClean="0"/>
              <a:pPr algn="ctr"/>
              <a:t>17</a:t>
            </a:fld>
            <a:endParaRPr lang="en-US"/>
          </a:p>
        </p:txBody>
      </p:sp>
      <p:pic>
        <p:nvPicPr>
          <p:cNvPr id="6" name="Picture 5">
            <a:extLst>
              <a:ext uri="{FF2B5EF4-FFF2-40B4-BE49-F238E27FC236}">
                <a16:creationId xmlns:a16="http://schemas.microsoft.com/office/drawing/2014/main" id="{D8EDE336-E4DF-9D34-FE86-B970C8655393}"/>
              </a:ext>
            </a:extLst>
          </p:cNvPr>
          <p:cNvPicPr>
            <a:picLocks noChangeAspect="1"/>
          </p:cNvPicPr>
          <p:nvPr/>
        </p:nvPicPr>
        <p:blipFill>
          <a:blip r:embed="rId2"/>
          <a:stretch>
            <a:fillRect/>
          </a:stretch>
        </p:blipFill>
        <p:spPr>
          <a:xfrm>
            <a:off x="0" y="494794"/>
            <a:ext cx="9144000" cy="4153912"/>
          </a:xfrm>
          <a:prstGeom prst="rect">
            <a:avLst/>
          </a:prstGeom>
        </p:spPr>
      </p:pic>
    </p:spTree>
    <p:extLst>
      <p:ext uri="{BB962C8B-B14F-4D97-AF65-F5344CB8AC3E}">
        <p14:creationId xmlns:p14="http://schemas.microsoft.com/office/powerpoint/2010/main" val="123370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descr="Chart, line chart&#10;&#10;Description automatically generated">
            <a:extLst>
              <a:ext uri="{FF2B5EF4-FFF2-40B4-BE49-F238E27FC236}">
                <a16:creationId xmlns:a16="http://schemas.microsoft.com/office/drawing/2014/main" id="{F8B97014-A82E-E675-3677-F83638DC1B1F}"/>
              </a:ext>
            </a:extLst>
          </p:cNvPr>
          <p:cNvPicPr>
            <a:picLocks noChangeAspect="1"/>
          </p:cNvPicPr>
          <p:nvPr/>
        </p:nvPicPr>
        <p:blipFill>
          <a:blip r:embed="rId2"/>
          <a:stretch>
            <a:fillRect/>
          </a:stretch>
        </p:blipFill>
        <p:spPr>
          <a:xfrm>
            <a:off x="-168523" y="-180964"/>
            <a:ext cx="9481045" cy="5324464"/>
          </a:xfrm>
          <a:prstGeom prst="rect">
            <a:avLst/>
          </a:prstGeom>
        </p:spPr>
      </p:pic>
    </p:spTree>
    <p:extLst>
      <p:ext uri="{BB962C8B-B14F-4D97-AF65-F5344CB8AC3E}">
        <p14:creationId xmlns:p14="http://schemas.microsoft.com/office/powerpoint/2010/main" val="3738843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7D0105-FF51-5AD1-6ECD-A89028217C6D}"/>
              </a:ext>
            </a:extLst>
          </p:cNvPr>
          <p:cNvSpPr>
            <a:spLocks noGrp="1"/>
          </p:cNvSpPr>
          <p:nvPr>
            <p:ph type="title"/>
          </p:nvPr>
        </p:nvSpPr>
        <p:spPr/>
        <p:txBody>
          <a:bodyPr>
            <a:normAutofit fontScale="90000"/>
          </a:bodyPr>
          <a:lstStyle/>
          <a:p>
            <a:r>
              <a:rPr lang="en-US"/>
              <a:t>ENTER…Expedited Partner Therapy </a:t>
            </a:r>
          </a:p>
        </p:txBody>
      </p:sp>
      <p:sp>
        <p:nvSpPr>
          <p:cNvPr id="6" name="Text Placeholder 5">
            <a:extLst>
              <a:ext uri="{FF2B5EF4-FFF2-40B4-BE49-F238E27FC236}">
                <a16:creationId xmlns:a16="http://schemas.microsoft.com/office/drawing/2014/main" id="{4D227EA8-F9B8-7124-70CF-1675993179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32BBB83-F8F9-FCB7-8F15-B03B442DE4E2}"/>
              </a:ext>
            </a:extLst>
          </p:cNvPr>
          <p:cNvSpPr>
            <a:spLocks noGrp="1"/>
          </p:cNvSpPr>
          <p:nvPr>
            <p:ph type="sldNum" sz="quarter" idx="12"/>
          </p:nvPr>
        </p:nvSpPr>
        <p:spPr/>
        <p:txBody>
          <a:bodyPr/>
          <a:lstStyle/>
          <a:p>
            <a:pPr algn="ctr"/>
            <a:fld id="{2A5ADF7A-0320-44A1-B7A5-5937CB444030}" type="slidenum">
              <a:rPr lang="en-US" smtClean="0"/>
              <a:pPr algn="ctr"/>
              <a:t>19</a:t>
            </a:fld>
            <a:endParaRPr lang="en-US"/>
          </a:p>
        </p:txBody>
      </p:sp>
    </p:spTree>
    <p:extLst>
      <p:ext uri="{BB962C8B-B14F-4D97-AF65-F5344CB8AC3E}">
        <p14:creationId xmlns:p14="http://schemas.microsoft.com/office/powerpoint/2010/main" val="1904952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81500-B37B-4A70-E5D9-9FDB16763CC5}"/>
              </a:ext>
            </a:extLst>
          </p:cNvPr>
          <p:cNvSpPr>
            <a:spLocks noGrp="1"/>
          </p:cNvSpPr>
          <p:nvPr>
            <p:ph type="title"/>
          </p:nvPr>
        </p:nvSpPr>
        <p:spPr/>
        <p:txBody>
          <a:bodyPr/>
          <a:lstStyle/>
          <a:p>
            <a:r>
              <a:rPr lang="en-US" dirty="0"/>
              <a:t>CHAT</a:t>
            </a:r>
          </a:p>
        </p:txBody>
      </p:sp>
      <p:sp>
        <p:nvSpPr>
          <p:cNvPr id="3" name="Content Placeholder 2">
            <a:extLst>
              <a:ext uri="{FF2B5EF4-FFF2-40B4-BE49-F238E27FC236}">
                <a16:creationId xmlns:a16="http://schemas.microsoft.com/office/drawing/2014/main" id="{1326C88D-8A41-DF3F-B2B2-5386BEC5FDD5}"/>
              </a:ext>
            </a:extLst>
          </p:cNvPr>
          <p:cNvSpPr>
            <a:spLocks noGrp="1"/>
          </p:cNvSpPr>
          <p:nvPr>
            <p:ph idx="1"/>
          </p:nvPr>
        </p:nvSpPr>
        <p:spPr/>
        <p:txBody>
          <a:bodyPr/>
          <a:lstStyle/>
          <a:p>
            <a:pPr marL="0" indent="0">
              <a:buNone/>
            </a:pPr>
            <a:endParaRPr lang="en-US" dirty="0"/>
          </a:p>
          <a:p>
            <a:pPr marL="0" indent="0">
              <a:buNone/>
            </a:pPr>
            <a:r>
              <a:rPr lang="en-US" dirty="0"/>
              <a:t>CHAT IN -- Where are you/your agency located? (state, type of organization, urban or rural?)</a:t>
            </a:r>
          </a:p>
        </p:txBody>
      </p:sp>
      <p:sp>
        <p:nvSpPr>
          <p:cNvPr id="4" name="Slide Number Placeholder 3">
            <a:extLst>
              <a:ext uri="{FF2B5EF4-FFF2-40B4-BE49-F238E27FC236}">
                <a16:creationId xmlns:a16="http://schemas.microsoft.com/office/drawing/2014/main" id="{5774C5FB-CBBA-BBA7-991E-5314F54A96C1}"/>
              </a:ext>
            </a:extLst>
          </p:cNvPr>
          <p:cNvSpPr>
            <a:spLocks noGrp="1"/>
          </p:cNvSpPr>
          <p:nvPr>
            <p:ph type="sldNum" sz="quarter" idx="12"/>
          </p:nvPr>
        </p:nvSpPr>
        <p:spPr/>
        <p:txBody>
          <a:bodyPr/>
          <a:lstStyle/>
          <a:p>
            <a:pPr algn="ctr"/>
            <a:fld id="{2A5ADF7A-0320-44A1-B7A5-5937CB444030}" type="slidenum">
              <a:rPr lang="en-US" smtClean="0"/>
              <a:pPr algn="ctr"/>
              <a:t>2</a:t>
            </a:fld>
            <a:endParaRPr lang="en-US"/>
          </a:p>
        </p:txBody>
      </p:sp>
    </p:spTree>
    <p:extLst>
      <p:ext uri="{BB962C8B-B14F-4D97-AF65-F5344CB8AC3E}">
        <p14:creationId xmlns:p14="http://schemas.microsoft.com/office/powerpoint/2010/main" val="2979734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966E8-475A-84CD-B112-AFCC89610867}"/>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id="{A79F4151-1742-B1C6-8717-58D811585C8E}"/>
              </a:ext>
            </a:extLst>
          </p:cNvPr>
          <p:cNvSpPr>
            <a:spLocks noGrp="1"/>
          </p:cNvSpPr>
          <p:nvPr>
            <p:ph idx="1"/>
          </p:nvPr>
        </p:nvSpPr>
        <p:spPr/>
        <p:txBody>
          <a:bodyPr>
            <a:normAutofit/>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rPr>
              <a:t>Do you/your organization provide expedited partner therapy now?</a:t>
            </a:r>
          </a:p>
          <a:p>
            <a:pPr marL="0" marR="0" indent="0">
              <a:spcBef>
                <a:spcPts val="0"/>
              </a:spcBef>
              <a:spcAft>
                <a:spcPts val="0"/>
              </a:spcAft>
              <a:buNone/>
            </a:pPr>
            <a:r>
              <a:rPr lang="en-US" sz="2800" dirty="0">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800" dirty="0">
                <a:latin typeface="Calibri" panose="020F0502020204030204" pitchFamily="34" charset="0"/>
                <a:ea typeface="Calibri" panose="020F0502020204030204" pitchFamily="34" charset="0"/>
              </a:rPr>
              <a:t>	YES</a:t>
            </a:r>
          </a:p>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800" dirty="0">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NO</a:t>
            </a:r>
          </a:p>
          <a:p>
            <a:pPr marL="0" indent="0">
              <a:buNone/>
            </a:pPr>
            <a:endParaRPr lang="en-US" dirty="0"/>
          </a:p>
        </p:txBody>
      </p:sp>
      <p:sp>
        <p:nvSpPr>
          <p:cNvPr id="4" name="Slide Number Placeholder 3">
            <a:extLst>
              <a:ext uri="{FF2B5EF4-FFF2-40B4-BE49-F238E27FC236}">
                <a16:creationId xmlns:a16="http://schemas.microsoft.com/office/drawing/2014/main" id="{5396D27C-F035-EB5B-5929-57253D1A8473}"/>
              </a:ext>
            </a:extLst>
          </p:cNvPr>
          <p:cNvSpPr>
            <a:spLocks noGrp="1"/>
          </p:cNvSpPr>
          <p:nvPr>
            <p:ph type="sldNum" sz="quarter" idx="12"/>
          </p:nvPr>
        </p:nvSpPr>
        <p:spPr/>
        <p:txBody>
          <a:bodyPr/>
          <a:lstStyle/>
          <a:p>
            <a:pPr algn="ctr"/>
            <a:fld id="{2A5ADF7A-0320-44A1-B7A5-5937CB444030}" type="slidenum">
              <a:rPr lang="en-US" smtClean="0"/>
              <a:pPr algn="ctr"/>
              <a:t>20</a:t>
            </a:fld>
            <a:endParaRPr lang="en-US"/>
          </a:p>
        </p:txBody>
      </p:sp>
    </p:spTree>
    <p:extLst>
      <p:ext uri="{BB962C8B-B14F-4D97-AF65-F5344CB8AC3E}">
        <p14:creationId xmlns:p14="http://schemas.microsoft.com/office/powerpoint/2010/main" val="3006873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CE2B3-4794-B28C-77AF-34505907E47F}"/>
              </a:ext>
            </a:extLst>
          </p:cNvPr>
          <p:cNvSpPr>
            <a:spLocks noGrp="1"/>
          </p:cNvSpPr>
          <p:nvPr>
            <p:ph type="title"/>
          </p:nvPr>
        </p:nvSpPr>
        <p:spPr/>
        <p:txBody>
          <a:bodyPr>
            <a:normAutofit fontScale="90000"/>
          </a:bodyPr>
          <a:lstStyle/>
          <a:p>
            <a:r>
              <a:rPr lang="en-US"/>
              <a:t>What is Expedited Partner Therapy? </a:t>
            </a:r>
          </a:p>
        </p:txBody>
      </p:sp>
      <p:sp>
        <p:nvSpPr>
          <p:cNvPr id="3" name="Content Placeholder 2">
            <a:extLst>
              <a:ext uri="{FF2B5EF4-FFF2-40B4-BE49-F238E27FC236}">
                <a16:creationId xmlns:a16="http://schemas.microsoft.com/office/drawing/2014/main" id="{5814FE61-5C7C-2EA6-559C-85CC4C4AD763}"/>
              </a:ext>
            </a:extLst>
          </p:cNvPr>
          <p:cNvSpPr>
            <a:spLocks noGrp="1"/>
          </p:cNvSpPr>
          <p:nvPr>
            <p:ph idx="1"/>
          </p:nvPr>
        </p:nvSpPr>
        <p:spPr/>
        <p:txBody>
          <a:bodyPr>
            <a:normAutofit fontScale="70000" lnSpcReduction="20000"/>
          </a:bodyPr>
          <a:lstStyle/>
          <a:p>
            <a:r>
              <a:rPr lang="en-US"/>
              <a:t>Harm reduction strategy of treating the sex partners of persons with STIs chlamydia and gonorrhea without an intervening medical evaluation</a:t>
            </a:r>
          </a:p>
          <a:p>
            <a:endParaRPr lang="en-US"/>
          </a:p>
          <a:p>
            <a:r>
              <a:rPr lang="en-US"/>
              <a:t>EPT allows health care professional to provide patients with antibiotics or prescriptions for their partners without requiring a visit by that partner</a:t>
            </a:r>
          </a:p>
          <a:p>
            <a:endParaRPr lang="en-US"/>
          </a:p>
          <a:p>
            <a:r>
              <a:rPr lang="en-US"/>
              <a:t>Treatment of the partner is critical to preventing reinfection, reducing STI rates </a:t>
            </a:r>
          </a:p>
          <a:p>
            <a:endParaRPr lang="en-US"/>
          </a:p>
        </p:txBody>
      </p:sp>
      <p:sp>
        <p:nvSpPr>
          <p:cNvPr id="4" name="Slide Number Placeholder 3">
            <a:extLst>
              <a:ext uri="{FF2B5EF4-FFF2-40B4-BE49-F238E27FC236}">
                <a16:creationId xmlns:a16="http://schemas.microsoft.com/office/drawing/2014/main" id="{8C8EB7E2-BF9B-E2B4-DEEB-E170348FE390}"/>
              </a:ext>
            </a:extLst>
          </p:cNvPr>
          <p:cNvSpPr>
            <a:spLocks noGrp="1"/>
          </p:cNvSpPr>
          <p:nvPr>
            <p:ph type="sldNum" sz="quarter" idx="12"/>
          </p:nvPr>
        </p:nvSpPr>
        <p:spPr/>
        <p:txBody>
          <a:bodyPr/>
          <a:lstStyle/>
          <a:p>
            <a:pPr algn="ctr"/>
            <a:fld id="{2A5ADF7A-0320-44A1-B7A5-5937CB444030}" type="slidenum">
              <a:rPr lang="en-US" smtClean="0"/>
              <a:pPr algn="ctr"/>
              <a:t>21</a:t>
            </a:fld>
            <a:endParaRPr lang="en-US"/>
          </a:p>
        </p:txBody>
      </p:sp>
    </p:spTree>
    <p:extLst>
      <p:ext uri="{BB962C8B-B14F-4D97-AF65-F5344CB8AC3E}">
        <p14:creationId xmlns:p14="http://schemas.microsoft.com/office/powerpoint/2010/main" val="2931775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454EF-5334-2754-EF23-362B58DB1B75}"/>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id="{66C97CE4-3CAC-2C70-73B4-72729F303643}"/>
              </a:ext>
            </a:extLst>
          </p:cNvPr>
          <p:cNvSpPr>
            <a:spLocks noGrp="1"/>
          </p:cNvSpPr>
          <p:nvPr>
            <p:ph idx="1"/>
          </p:nvPr>
        </p:nvSpPr>
        <p:spPr/>
        <p:txBody>
          <a:bodyPr>
            <a:normAutofit fontScale="92500" lnSpcReduction="20000"/>
          </a:bodyPr>
          <a:lstStyle/>
          <a:p>
            <a:pPr marL="0" marR="0" indent="0">
              <a:spcBef>
                <a:spcPts val="0"/>
              </a:spcBef>
              <a:spcAft>
                <a:spcPts val="0"/>
              </a:spcAft>
              <a:buNone/>
            </a:pPr>
            <a:r>
              <a:rPr lang="en-US" sz="3200" dirty="0">
                <a:effectLst/>
                <a:latin typeface="Calibri" panose="020F0502020204030204" pitchFamily="34" charset="0"/>
                <a:ea typeface="Calibri" panose="020F0502020204030204" pitchFamily="34" charset="0"/>
              </a:rPr>
              <a:t>If you DO provide expedited partner therapy, for which STIs do you provide medications? (check all that apply)</a:t>
            </a:r>
          </a:p>
          <a:p>
            <a:pPr marL="0" marR="0" indent="0">
              <a:spcBef>
                <a:spcPts val="0"/>
              </a:spcBef>
              <a:spcAft>
                <a:spcPts val="0"/>
              </a:spcAft>
              <a:buNone/>
            </a:pPr>
            <a:endParaRPr lang="en-US" sz="3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3200" dirty="0">
                <a:effectLst/>
                <a:latin typeface="Calibri" panose="020F0502020204030204" pitchFamily="34" charset="0"/>
                <a:ea typeface="Calibri" panose="020F0502020204030204" pitchFamily="34" charset="0"/>
              </a:rPr>
              <a:t>	Chlamydia</a:t>
            </a:r>
          </a:p>
          <a:p>
            <a:pPr marL="0" marR="0" indent="0">
              <a:spcBef>
                <a:spcPts val="0"/>
              </a:spcBef>
              <a:spcAft>
                <a:spcPts val="0"/>
              </a:spcAft>
              <a:buNone/>
            </a:pPr>
            <a:r>
              <a:rPr lang="en-US" sz="3200" dirty="0">
                <a:effectLst/>
                <a:latin typeface="Calibri" panose="020F0502020204030204" pitchFamily="34" charset="0"/>
                <a:ea typeface="Calibri" panose="020F0502020204030204" pitchFamily="34" charset="0"/>
              </a:rPr>
              <a:t>	Gonorrhea</a:t>
            </a:r>
          </a:p>
          <a:p>
            <a:pPr marL="0" marR="0" indent="0">
              <a:spcBef>
                <a:spcPts val="0"/>
              </a:spcBef>
              <a:spcAft>
                <a:spcPts val="0"/>
              </a:spcAft>
              <a:buNone/>
            </a:pPr>
            <a:r>
              <a:rPr lang="en-US" sz="3200" dirty="0">
                <a:effectLst/>
                <a:latin typeface="Calibri" panose="020F0502020204030204" pitchFamily="34" charset="0"/>
                <a:ea typeface="Calibri" panose="020F0502020204030204" pitchFamily="34" charset="0"/>
              </a:rPr>
              <a:t>	Trichomoniasis</a:t>
            </a:r>
          </a:p>
          <a:p>
            <a:pPr marL="0" marR="0" indent="0">
              <a:spcBef>
                <a:spcPts val="0"/>
              </a:spcBef>
              <a:spcAft>
                <a:spcPts val="0"/>
              </a:spcAft>
              <a:buNone/>
            </a:pPr>
            <a:r>
              <a:rPr lang="en-US" sz="3200" dirty="0">
                <a:effectLst/>
                <a:latin typeface="Calibri" panose="020F0502020204030204" pitchFamily="34" charset="0"/>
                <a:ea typeface="Calibri" panose="020F0502020204030204" pitchFamily="34" charset="0"/>
              </a:rPr>
              <a:t>	Other</a:t>
            </a:r>
          </a:p>
          <a:p>
            <a:pPr marL="0" marR="0" indent="0">
              <a:spcBef>
                <a:spcPts val="0"/>
              </a:spcBef>
              <a:spcAft>
                <a:spcPts val="0"/>
              </a:spcAft>
              <a:buNone/>
            </a:pPr>
            <a:r>
              <a:rPr lang="en-US" sz="3200" dirty="0">
                <a:effectLst/>
                <a:latin typeface="Calibri" panose="020F0502020204030204" pitchFamily="34" charset="0"/>
                <a:ea typeface="Calibri" panose="020F0502020204030204" pitchFamily="34" charset="0"/>
              </a:rPr>
              <a:t> </a:t>
            </a:r>
          </a:p>
          <a:p>
            <a:endParaRPr lang="en-US" dirty="0"/>
          </a:p>
        </p:txBody>
      </p:sp>
      <p:sp>
        <p:nvSpPr>
          <p:cNvPr id="4" name="Slide Number Placeholder 3">
            <a:extLst>
              <a:ext uri="{FF2B5EF4-FFF2-40B4-BE49-F238E27FC236}">
                <a16:creationId xmlns:a16="http://schemas.microsoft.com/office/drawing/2014/main" id="{E39C44DF-AE81-F801-2158-1F90CA5C2B00}"/>
              </a:ext>
            </a:extLst>
          </p:cNvPr>
          <p:cNvSpPr>
            <a:spLocks noGrp="1"/>
          </p:cNvSpPr>
          <p:nvPr>
            <p:ph type="sldNum" sz="quarter" idx="12"/>
          </p:nvPr>
        </p:nvSpPr>
        <p:spPr/>
        <p:txBody>
          <a:bodyPr/>
          <a:lstStyle/>
          <a:p>
            <a:pPr algn="ctr"/>
            <a:fld id="{2A5ADF7A-0320-44A1-B7A5-5937CB444030}" type="slidenum">
              <a:rPr lang="en-US" smtClean="0"/>
              <a:pPr algn="ctr"/>
              <a:t>22</a:t>
            </a:fld>
            <a:endParaRPr lang="en-US"/>
          </a:p>
        </p:txBody>
      </p:sp>
    </p:spTree>
    <p:extLst>
      <p:ext uri="{BB962C8B-B14F-4D97-AF65-F5344CB8AC3E}">
        <p14:creationId xmlns:p14="http://schemas.microsoft.com/office/powerpoint/2010/main" val="179810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B8D21-0E7D-0894-2F74-BB4AE00D531C}"/>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id="{A944AD39-D426-EBEF-BB7E-C8217DAA0740}"/>
              </a:ext>
            </a:extLst>
          </p:cNvPr>
          <p:cNvSpPr>
            <a:spLocks noGrp="1"/>
          </p:cNvSpPr>
          <p:nvPr>
            <p:ph idx="1"/>
          </p:nvPr>
        </p:nvSpPr>
        <p:spPr>
          <a:xfrm>
            <a:off x="345782" y="1063229"/>
            <a:ext cx="8341018" cy="3737370"/>
          </a:xfrm>
        </p:spPr>
        <p:txBody>
          <a:bodyPr>
            <a:normAutofit fontScale="55000" lnSpcReduction="20000"/>
          </a:bodyPr>
          <a:lstStyle/>
          <a:p>
            <a:pPr marL="0" marR="0" indent="0">
              <a:spcBef>
                <a:spcPts val="0"/>
              </a:spcBef>
              <a:spcAft>
                <a:spcPts val="0"/>
              </a:spcAft>
              <a:buNone/>
            </a:pPr>
            <a:r>
              <a:rPr lang="en-US" sz="3200" dirty="0">
                <a:effectLst/>
                <a:latin typeface="Calibri" panose="020F0502020204030204" pitchFamily="34" charset="0"/>
                <a:ea typeface="Calibri" panose="020F0502020204030204" pitchFamily="34" charset="0"/>
              </a:rPr>
              <a:t>If you DO provide expedited partner therapy, which mechanism of distribution/administration is the most common?</a:t>
            </a:r>
          </a:p>
          <a:p>
            <a:pPr marL="0" marR="0" indent="0">
              <a:spcBef>
                <a:spcPts val="0"/>
              </a:spcBef>
              <a:spcAft>
                <a:spcPts val="0"/>
              </a:spcAft>
              <a:buNone/>
            </a:pPr>
            <a:endParaRPr lang="en-US" sz="3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3200" dirty="0">
                <a:effectLst/>
                <a:latin typeface="Calibri" panose="020F0502020204030204" pitchFamily="34" charset="0"/>
                <a:ea typeface="Calibri" panose="020F0502020204030204" pitchFamily="34" charset="0"/>
              </a:rPr>
              <a:t>	Dispense at clinic to index patient to deliver to partners</a:t>
            </a:r>
          </a:p>
          <a:p>
            <a:pPr marL="0" marR="0" indent="0">
              <a:spcBef>
                <a:spcPts val="0"/>
              </a:spcBef>
              <a:spcAft>
                <a:spcPts val="0"/>
              </a:spcAft>
              <a:buNone/>
            </a:pPr>
            <a:r>
              <a:rPr lang="en-US" sz="32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3200" dirty="0">
                <a:effectLst/>
                <a:latin typeface="Calibri" panose="020F0502020204030204" pitchFamily="34" charset="0"/>
                <a:ea typeface="Calibri" panose="020F0502020204030204" pitchFamily="34" charset="0"/>
              </a:rPr>
              <a:t>	Provide prescriptions to index patient for partners</a:t>
            </a:r>
          </a:p>
          <a:p>
            <a:pPr marL="0" marR="0" indent="0">
              <a:spcBef>
                <a:spcPts val="0"/>
              </a:spcBef>
              <a:spcAft>
                <a:spcPts val="0"/>
              </a:spcAft>
              <a:buNone/>
            </a:pPr>
            <a:r>
              <a:rPr lang="en-US" sz="32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3200" dirty="0">
                <a:effectLst/>
                <a:latin typeface="Calibri" panose="020F0502020204030204" pitchFamily="34" charset="0"/>
                <a:ea typeface="Calibri" panose="020F0502020204030204" pitchFamily="34" charset="0"/>
              </a:rPr>
              <a:t>	Provide prescriptions for more than one dose of medication to index patient 	so they can deliver to their partners</a:t>
            </a:r>
          </a:p>
          <a:p>
            <a:pPr marL="0" marR="0" indent="0">
              <a:spcBef>
                <a:spcPts val="0"/>
              </a:spcBef>
              <a:spcAft>
                <a:spcPts val="0"/>
              </a:spcAft>
              <a:buNone/>
            </a:pPr>
            <a:r>
              <a:rPr lang="en-US" sz="32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dirty="0">
                <a:latin typeface="Calibri" panose="020F0502020204030204" pitchFamily="34" charset="0"/>
                <a:ea typeface="Calibri" panose="020F0502020204030204" pitchFamily="34" charset="0"/>
              </a:rPr>
              <a:t>	</a:t>
            </a:r>
            <a:r>
              <a:rPr lang="en-US" sz="3200" dirty="0">
                <a:effectLst/>
                <a:latin typeface="Calibri" panose="020F0502020204030204" pitchFamily="34" charset="0"/>
                <a:ea typeface="Calibri" panose="020F0502020204030204" pitchFamily="34" charset="0"/>
              </a:rPr>
              <a:t>Make phone or telehealth contact with partners and provide medication after 	consultation with partners</a:t>
            </a:r>
          </a:p>
          <a:p>
            <a:pPr marL="0" marR="0" indent="0">
              <a:spcBef>
                <a:spcPts val="0"/>
              </a:spcBef>
              <a:spcAft>
                <a:spcPts val="0"/>
              </a:spcAft>
              <a:buNone/>
            </a:pPr>
            <a:r>
              <a:rPr lang="en-US" sz="32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3200" dirty="0">
                <a:effectLst/>
                <a:latin typeface="Calibri" panose="020F0502020204030204" pitchFamily="34" charset="0"/>
                <a:ea typeface="Calibri" panose="020F0502020204030204" pitchFamily="34" charset="0"/>
              </a:rPr>
              <a:t>	Other </a:t>
            </a:r>
          </a:p>
          <a:p>
            <a:pPr marL="0" marR="0" indent="0">
              <a:spcBef>
                <a:spcPts val="0"/>
              </a:spcBef>
              <a:spcAft>
                <a:spcPts val="0"/>
              </a:spcAft>
              <a:buNone/>
            </a:pPr>
            <a:r>
              <a:rPr lang="en-US" sz="32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3200" dirty="0">
                <a:effectLst/>
                <a:latin typeface="Calibri" panose="020F0502020204030204" pitchFamily="34" charset="0"/>
                <a:ea typeface="Calibri" panose="020F0502020204030204" pitchFamily="34" charset="0"/>
              </a:rPr>
              <a:t> </a:t>
            </a:r>
            <a:endParaRPr lang="en-US" dirty="0"/>
          </a:p>
        </p:txBody>
      </p:sp>
      <p:sp>
        <p:nvSpPr>
          <p:cNvPr id="4" name="Slide Number Placeholder 3">
            <a:extLst>
              <a:ext uri="{FF2B5EF4-FFF2-40B4-BE49-F238E27FC236}">
                <a16:creationId xmlns:a16="http://schemas.microsoft.com/office/drawing/2014/main" id="{9A77A1C4-1561-3EFD-9C85-E03A1D5D6DD1}"/>
              </a:ext>
            </a:extLst>
          </p:cNvPr>
          <p:cNvSpPr>
            <a:spLocks noGrp="1"/>
          </p:cNvSpPr>
          <p:nvPr>
            <p:ph type="sldNum" sz="quarter" idx="12"/>
          </p:nvPr>
        </p:nvSpPr>
        <p:spPr/>
        <p:txBody>
          <a:bodyPr/>
          <a:lstStyle/>
          <a:p>
            <a:pPr algn="ctr"/>
            <a:fld id="{2A5ADF7A-0320-44A1-B7A5-5937CB444030}" type="slidenum">
              <a:rPr lang="en-US" smtClean="0"/>
              <a:pPr algn="ctr"/>
              <a:t>23</a:t>
            </a:fld>
            <a:endParaRPr lang="en-US"/>
          </a:p>
        </p:txBody>
      </p:sp>
    </p:spTree>
    <p:extLst>
      <p:ext uri="{BB962C8B-B14F-4D97-AF65-F5344CB8AC3E}">
        <p14:creationId xmlns:p14="http://schemas.microsoft.com/office/powerpoint/2010/main" val="2041430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26F83-89E0-00BD-6B2F-12BBA36CCF4B}"/>
              </a:ext>
            </a:extLst>
          </p:cNvPr>
          <p:cNvSpPr>
            <a:spLocks noGrp="1"/>
          </p:cNvSpPr>
          <p:nvPr>
            <p:ph type="title"/>
          </p:nvPr>
        </p:nvSpPr>
        <p:spPr/>
        <p:txBody>
          <a:bodyPr/>
          <a:lstStyle/>
          <a:p>
            <a:r>
              <a:rPr lang="en-US"/>
              <a:t>Organizations that Support EPT</a:t>
            </a:r>
          </a:p>
        </p:txBody>
      </p:sp>
      <p:sp>
        <p:nvSpPr>
          <p:cNvPr id="3" name="Content Placeholder 2">
            <a:extLst>
              <a:ext uri="{FF2B5EF4-FFF2-40B4-BE49-F238E27FC236}">
                <a16:creationId xmlns:a16="http://schemas.microsoft.com/office/drawing/2014/main" id="{7060AF36-7EC7-147A-5E96-FAF7ABC54C11}"/>
              </a:ext>
            </a:extLst>
          </p:cNvPr>
          <p:cNvSpPr>
            <a:spLocks noGrp="1"/>
          </p:cNvSpPr>
          <p:nvPr>
            <p:ph sz="half" idx="1"/>
          </p:nvPr>
        </p:nvSpPr>
        <p:spPr>
          <a:xfrm>
            <a:off x="381000" y="1123950"/>
            <a:ext cx="4038600" cy="3441070"/>
          </a:xfrm>
        </p:spPr>
        <p:txBody>
          <a:bodyPr>
            <a:normAutofit fontScale="85000" lnSpcReduction="20000"/>
          </a:bodyPr>
          <a:lstStyle/>
          <a:p>
            <a:r>
              <a:rPr lang="en-US"/>
              <a:t>Centers for Disease Control and Prevention</a:t>
            </a:r>
          </a:p>
          <a:p>
            <a:r>
              <a:rPr lang="en-US"/>
              <a:t>American Academy of Family Physicians </a:t>
            </a:r>
          </a:p>
          <a:p>
            <a:r>
              <a:rPr lang="en-US"/>
              <a:t>American Bar Assoc. </a:t>
            </a:r>
          </a:p>
          <a:p>
            <a:r>
              <a:rPr lang="en-US"/>
              <a:t>American College Health Assoc. </a:t>
            </a:r>
          </a:p>
          <a:p>
            <a:r>
              <a:rPr lang="en-US"/>
              <a:t>American College of Obstetricians and Gynecologists </a:t>
            </a:r>
          </a:p>
          <a:p>
            <a:endParaRPr lang="en-US"/>
          </a:p>
        </p:txBody>
      </p:sp>
      <p:sp>
        <p:nvSpPr>
          <p:cNvPr id="5" name="Content Placeholder 4">
            <a:extLst>
              <a:ext uri="{FF2B5EF4-FFF2-40B4-BE49-F238E27FC236}">
                <a16:creationId xmlns:a16="http://schemas.microsoft.com/office/drawing/2014/main" id="{0B149752-7A3B-3998-7636-7EFE0A0EE0AF}"/>
              </a:ext>
            </a:extLst>
          </p:cNvPr>
          <p:cNvSpPr>
            <a:spLocks noGrp="1"/>
          </p:cNvSpPr>
          <p:nvPr>
            <p:ph sz="half" idx="2"/>
          </p:nvPr>
        </p:nvSpPr>
        <p:spPr>
          <a:xfrm>
            <a:off x="4676012" y="1123949"/>
            <a:ext cx="4038600" cy="3329387"/>
          </a:xfrm>
        </p:spPr>
        <p:txBody>
          <a:bodyPr>
            <a:normAutofit fontScale="85000" lnSpcReduction="20000"/>
          </a:bodyPr>
          <a:lstStyle/>
          <a:p>
            <a:r>
              <a:rPr lang="en-US"/>
              <a:t>American Osteopathic Association</a:t>
            </a:r>
          </a:p>
          <a:p>
            <a:r>
              <a:rPr lang="en-US"/>
              <a:t>Council of State Governments </a:t>
            </a:r>
          </a:p>
          <a:p>
            <a:r>
              <a:rPr lang="en-US"/>
              <a:t>Natl Assoc. of County and City Health Officials </a:t>
            </a:r>
          </a:p>
          <a:p>
            <a:r>
              <a:rPr lang="en-US"/>
              <a:t>National Coalition of STD Directors </a:t>
            </a:r>
          </a:p>
          <a:p>
            <a:r>
              <a:rPr lang="en-US"/>
              <a:t>Society for Adolescent Health and Medicine </a:t>
            </a:r>
          </a:p>
        </p:txBody>
      </p:sp>
      <p:sp>
        <p:nvSpPr>
          <p:cNvPr id="4" name="Slide Number Placeholder 3">
            <a:extLst>
              <a:ext uri="{FF2B5EF4-FFF2-40B4-BE49-F238E27FC236}">
                <a16:creationId xmlns:a16="http://schemas.microsoft.com/office/drawing/2014/main" id="{DB3E625E-1E4B-87B9-6BF7-153DE66A004C}"/>
              </a:ext>
            </a:extLst>
          </p:cNvPr>
          <p:cNvSpPr>
            <a:spLocks noGrp="1"/>
          </p:cNvSpPr>
          <p:nvPr>
            <p:ph type="sldNum" sz="quarter" idx="12"/>
          </p:nvPr>
        </p:nvSpPr>
        <p:spPr/>
        <p:txBody>
          <a:bodyPr/>
          <a:lstStyle/>
          <a:p>
            <a:pPr algn="ctr"/>
            <a:fld id="{2A5ADF7A-0320-44A1-B7A5-5937CB444030}" type="slidenum">
              <a:rPr lang="en-US" smtClean="0"/>
              <a:pPr algn="ctr"/>
              <a:t>24</a:t>
            </a:fld>
            <a:endParaRPr lang="en-US"/>
          </a:p>
        </p:txBody>
      </p:sp>
    </p:spTree>
    <p:extLst>
      <p:ext uri="{BB962C8B-B14F-4D97-AF65-F5344CB8AC3E}">
        <p14:creationId xmlns:p14="http://schemas.microsoft.com/office/powerpoint/2010/main" val="3943854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CE2B3-4794-B28C-77AF-34505907E47F}"/>
              </a:ext>
            </a:extLst>
          </p:cNvPr>
          <p:cNvSpPr>
            <a:spLocks noGrp="1"/>
          </p:cNvSpPr>
          <p:nvPr>
            <p:ph type="title"/>
          </p:nvPr>
        </p:nvSpPr>
        <p:spPr/>
        <p:txBody>
          <a:bodyPr anchor="ctr">
            <a:normAutofit/>
          </a:bodyPr>
          <a:lstStyle/>
          <a:p>
            <a:r>
              <a:rPr lang="en-US"/>
              <a:t>CDC EPT Map </a:t>
            </a:r>
          </a:p>
        </p:txBody>
      </p:sp>
      <p:pic>
        <p:nvPicPr>
          <p:cNvPr id="10" name="Content Placeholder 9">
            <a:extLst>
              <a:ext uri="{FF2B5EF4-FFF2-40B4-BE49-F238E27FC236}">
                <a16:creationId xmlns:a16="http://schemas.microsoft.com/office/drawing/2014/main" id="{6EDEA25B-B368-C004-5231-A9B1AA46C2AB}"/>
              </a:ext>
            </a:extLst>
          </p:cNvPr>
          <p:cNvPicPr>
            <a:picLocks noGrp="1" noChangeAspect="1"/>
          </p:cNvPicPr>
          <p:nvPr>
            <p:ph sz="half" idx="1"/>
          </p:nvPr>
        </p:nvPicPr>
        <p:blipFill>
          <a:blip r:embed="rId3"/>
          <a:stretch>
            <a:fillRect/>
          </a:stretch>
        </p:blipFill>
        <p:spPr>
          <a:xfrm>
            <a:off x="653197" y="1123950"/>
            <a:ext cx="3494205" cy="2544763"/>
          </a:xfrm>
          <a:noFill/>
        </p:spPr>
      </p:pic>
      <p:sp>
        <p:nvSpPr>
          <p:cNvPr id="12" name="Content Placeholder 11">
            <a:extLst>
              <a:ext uri="{FF2B5EF4-FFF2-40B4-BE49-F238E27FC236}">
                <a16:creationId xmlns:a16="http://schemas.microsoft.com/office/drawing/2014/main" id="{2B04C2D8-CCB4-8195-6677-1BC994FF35D7}"/>
              </a:ext>
            </a:extLst>
          </p:cNvPr>
          <p:cNvSpPr>
            <a:spLocks noGrp="1"/>
          </p:cNvSpPr>
          <p:nvPr>
            <p:ph sz="half" idx="2"/>
          </p:nvPr>
        </p:nvSpPr>
        <p:spPr>
          <a:xfrm>
            <a:off x="4676011" y="1123949"/>
            <a:ext cx="4170115" cy="3420341"/>
          </a:xfrm>
        </p:spPr>
        <p:txBody>
          <a:bodyPr>
            <a:normAutofit lnSpcReduction="10000"/>
          </a:bodyPr>
          <a:lstStyle/>
          <a:p>
            <a:r>
              <a:rPr lang="en-US">
                <a:hlinkClick r:id="rId4"/>
              </a:rPr>
              <a:t>https://www.cdc.gov/std/ept/default.htm</a:t>
            </a:r>
          </a:p>
          <a:p>
            <a:r>
              <a:rPr lang="en-US">
                <a:hlinkClick r:id="rId4"/>
              </a:rPr>
              <a:t>www.cdc.gov/std/ept/legal/legaltoolkit.htm</a:t>
            </a:r>
            <a:endParaRPr lang="en-US"/>
          </a:p>
          <a:p>
            <a:r>
              <a:rPr lang="en-US"/>
              <a:t>“The Legal Aspects of EPT Practice: Do State Laws and Polices Really Matter?”</a:t>
            </a:r>
          </a:p>
        </p:txBody>
      </p:sp>
      <p:sp>
        <p:nvSpPr>
          <p:cNvPr id="4" name="Slide Number Placeholder 3">
            <a:extLst>
              <a:ext uri="{FF2B5EF4-FFF2-40B4-BE49-F238E27FC236}">
                <a16:creationId xmlns:a16="http://schemas.microsoft.com/office/drawing/2014/main" id="{8C8EB7E2-BF9B-E2B4-DEEB-E170348FE390}"/>
              </a:ext>
            </a:extLst>
          </p:cNvPr>
          <p:cNvSpPr>
            <a:spLocks noGrp="1"/>
          </p:cNvSpPr>
          <p:nvPr>
            <p:ph type="sldNum" sz="quarter" idx="12"/>
          </p:nvPr>
        </p:nvSpPr>
        <p:spPr/>
        <p:txBody>
          <a:bodyPr anchor="ctr">
            <a:normAutofit/>
          </a:bodyPr>
          <a:lstStyle/>
          <a:p>
            <a:pPr algn="ctr">
              <a:spcAft>
                <a:spcPts val="600"/>
              </a:spcAft>
            </a:pPr>
            <a:fld id="{2A5ADF7A-0320-44A1-B7A5-5937CB444030}" type="slidenum">
              <a:rPr lang="en-US" smtClean="0"/>
              <a:pPr algn="ctr">
                <a:spcAft>
                  <a:spcPts val="600"/>
                </a:spcAft>
              </a:pPr>
              <a:t>25</a:t>
            </a:fld>
            <a:endParaRPr lang="en-US"/>
          </a:p>
        </p:txBody>
      </p:sp>
    </p:spTree>
    <p:extLst>
      <p:ext uri="{BB962C8B-B14F-4D97-AF65-F5344CB8AC3E}">
        <p14:creationId xmlns:p14="http://schemas.microsoft.com/office/powerpoint/2010/main" val="2207918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26631-0B57-A536-0627-88CC5544E28B}"/>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id="{DF0AC8C0-0EB7-A072-B90A-26334348930F}"/>
              </a:ext>
            </a:extLst>
          </p:cNvPr>
          <p:cNvSpPr>
            <a:spLocks noGrp="1"/>
          </p:cNvSpPr>
          <p:nvPr>
            <p:ph idx="1"/>
          </p:nvPr>
        </p:nvSpPr>
        <p:spPr/>
        <p:txBody>
          <a:bodyPr>
            <a:normAutofit fontScale="92500"/>
          </a:bodyPr>
          <a:lstStyle/>
          <a:p>
            <a:pPr marL="0" marR="0" indent="0">
              <a:spcBef>
                <a:spcPts val="0"/>
              </a:spcBef>
              <a:spcAft>
                <a:spcPts val="0"/>
              </a:spcAft>
              <a:buNone/>
            </a:pPr>
            <a:r>
              <a:rPr lang="en-US" dirty="0">
                <a:effectLst/>
                <a:latin typeface="Calibri" panose="020F0502020204030204" pitchFamily="34" charset="0"/>
                <a:ea typeface="Calibri" panose="020F0502020204030204" pitchFamily="34" charset="0"/>
              </a:rPr>
              <a:t>If you DO NOT currently provide EPT, are there plans in place for you/your organization to provide expedited partner therapy in the future?</a:t>
            </a:r>
          </a:p>
          <a:p>
            <a:pPr marL="0" marR="0" indent="0">
              <a:spcBef>
                <a:spcPts val="0"/>
              </a:spcBef>
              <a:spcAft>
                <a:spcPts val="0"/>
              </a:spcAft>
              <a:buNone/>
            </a:pPr>
            <a:endParaRPr lang="en-US"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dirty="0">
                <a:effectLst/>
                <a:latin typeface="Calibri" panose="020F0502020204030204" pitchFamily="34" charset="0"/>
                <a:ea typeface="Calibri" panose="020F0502020204030204" pitchFamily="34" charset="0"/>
              </a:rPr>
              <a:t>YES</a:t>
            </a:r>
          </a:p>
          <a:p>
            <a:pPr marL="0" marR="0" indent="0">
              <a:spcBef>
                <a:spcPts val="0"/>
              </a:spcBef>
              <a:spcAft>
                <a:spcPts val="0"/>
              </a:spcAft>
              <a:buNone/>
            </a:pPr>
            <a:r>
              <a:rPr lang="en-US" dirty="0">
                <a:effectLst/>
                <a:latin typeface="Calibri" panose="020F0502020204030204" pitchFamily="34" charset="0"/>
                <a:ea typeface="Calibri" panose="020F0502020204030204" pitchFamily="34" charset="0"/>
              </a:rPr>
              <a:t>NO</a:t>
            </a:r>
          </a:p>
          <a:p>
            <a:pPr marL="0" marR="0" indent="0">
              <a:spcBef>
                <a:spcPts val="0"/>
              </a:spcBef>
              <a:spcAft>
                <a:spcPts val="0"/>
              </a:spcAft>
              <a:buNone/>
            </a:pPr>
            <a:r>
              <a:rPr lang="en-US" dirty="0">
                <a:effectLst/>
                <a:latin typeface="Calibri" panose="020F0502020204030204" pitchFamily="34" charset="0"/>
                <a:ea typeface="Calibri" panose="020F0502020204030204" pitchFamily="34" charset="0"/>
              </a:rPr>
              <a:t> </a:t>
            </a:r>
          </a:p>
          <a:p>
            <a:pPr marL="0" indent="0">
              <a:buNone/>
            </a:pPr>
            <a:endParaRPr lang="en-US" dirty="0"/>
          </a:p>
        </p:txBody>
      </p:sp>
      <p:sp>
        <p:nvSpPr>
          <p:cNvPr id="4" name="Slide Number Placeholder 3">
            <a:extLst>
              <a:ext uri="{FF2B5EF4-FFF2-40B4-BE49-F238E27FC236}">
                <a16:creationId xmlns:a16="http://schemas.microsoft.com/office/drawing/2014/main" id="{B2FEDE89-7533-F4AC-F5DE-577E838BF523}"/>
              </a:ext>
            </a:extLst>
          </p:cNvPr>
          <p:cNvSpPr>
            <a:spLocks noGrp="1"/>
          </p:cNvSpPr>
          <p:nvPr>
            <p:ph type="sldNum" sz="quarter" idx="12"/>
          </p:nvPr>
        </p:nvSpPr>
        <p:spPr/>
        <p:txBody>
          <a:bodyPr/>
          <a:lstStyle/>
          <a:p>
            <a:pPr algn="ctr"/>
            <a:fld id="{2A5ADF7A-0320-44A1-B7A5-5937CB444030}" type="slidenum">
              <a:rPr lang="en-US" smtClean="0"/>
              <a:pPr algn="ctr"/>
              <a:t>26</a:t>
            </a:fld>
            <a:endParaRPr lang="en-US"/>
          </a:p>
        </p:txBody>
      </p:sp>
    </p:spTree>
    <p:extLst>
      <p:ext uri="{BB962C8B-B14F-4D97-AF65-F5344CB8AC3E}">
        <p14:creationId xmlns:p14="http://schemas.microsoft.com/office/powerpoint/2010/main" val="3700902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D78C6-BBFC-0CD1-243E-3FB09FDEC27D}"/>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id="{36F84563-622C-831F-AD92-69E7BAD93ED3}"/>
              </a:ext>
            </a:extLst>
          </p:cNvPr>
          <p:cNvSpPr>
            <a:spLocks noGrp="1"/>
          </p:cNvSpPr>
          <p:nvPr>
            <p:ph idx="1"/>
          </p:nvPr>
        </p:nvSpPr>
        <p:spPr/>
        <p:txBody>
          <a:bodyPr>
            <a:normAutofit fontScale="92500" lnSpcReduction="20000"/>
          </a:bodyPr>
          <a:lstStyle/>
          <a:p>
            <a:pPr marL="0" marR="0" indent="0">
              <a:spcBef>
                <a:spcPts val="0"/>
              </a:spcBef>
              <a:spcAft>
                <a:spcPts val="0"/>
              </a:spcAft>
              <a:buNone/>
            </a:pPr>
            <a:r>
              <a:rPr lang="en-US" sz="3200" dirty="0">
                <a:effectLst/>
                <a:latin typeface="Calibri" panose="020F0502020204030204" pitchFamily="34" charset="0"/>
                <a:ea typeface="Calibri" panose="020F0502020204030204" pitchFamily="34" charset="0"/>
              </a:rPr>
              <a:t>If you/your agency plan to provide expedited partner therapy in the future, for which STIs will you provide medications? (check </a:t>
            </a:r>
            <a:r>
              <a:rPr lang="en-US" sz="3200">
                <a:effectLst/>
                <a:latin typeface="Calibri" panose="020F0502020204030204" pitchFamily="34" charset="0"/>
                <a:ea typeface="Calibri" panose="020F0502020204030204" pitchFamily="34" charset="0"/>
              </a:rPr>
              <a:t>all that apply)</a:t>
            </a:r>
            <a:endParaRPr lang="en-US" sz="3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3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3200" dirty="0">
                <a:effectLst/>
                <a:latin typeface="Calibri" panose="020F0502020204030204" pitchFamily="34" charset="0"/>
                <a:ea typeface="Calibri" panose="020F0502020204030204" pitchFamily="34" charset="0"/>
              </a:rPr>
              <a:t>Chlamydia</a:t>
            </a:r>
          </a:p>
          <a:p>
            <a:pPr marL="0" marR="0" indent="0">
              <a:spcBef>
                <a:spcPts val="0"/>
              </a:spcBef>
              <a:spcAft>
                <a:spcPts val="0"/>
              </a:spcAft>
              <a:buNone/>
            </a:pPr>
            <a:r>
              <a:rPr lang="en-US" sz="3200" dirty="0">
                <a:effectLst/>
                <a:latin typeface="Calibri" panose="020F0502020204030204" pitchFamily="34" charset="0"/>
                <a:ea typeface="Calibri" panose="020F0502020204030204" pitchFamily="34" charset="0"/>
              </a:rPr>
              <a:t>Gonorrhea</a:t>
            </a:r>
          </a:p>
          <a:p>
            <a:pPr marL="0" marR="0" indent="0">
              <a:spcBef>
                <a:spcPts val="0"/>
              </a:spcBef>
              <a:spcAft>
                <a:spcPts val="0"/>
              </a:spcAft>
              <a:buNone/>
            </a:pPr>
            <a:r>
              <a:rPr lang="en-US" sz="3200" dirty="0">
                <a:effectLst/>
                <a:latin typeface="Calibri" panose="020F0502020204030204" pitchFamily="34" charset="0"/>
                <a:ea typeface="Calibri" panose="020F0502020204030204" pitchFamily="34" charset="0"/>
              </a:rPr>
              <a:t>Trichomoniasis</a:t>
            </a:r>
          </a:p>
          <a:p>
            <a:pPr marL="0" marR="0" indent="0">
              <a:spcBef>
                <a:spcPts val="0"/>
              </a:spcBef>
              <a:spcAft>
                <a:spcPts val="0"/>
              </a:spcAft>
              <a:buNone/>
            </a:pPr>
            <a:r>
              <a:rPr lang="en-US" sz="3200" dirty="0">
                <a:effectLst/>
                <a:latin typeface="Calibri" panose="020F0502020204030204" pitchFamily="34" charset="0"/>
                <a:ea typeface="Calibri" panose="020F0502020204030204" pitchFamily="34" charset="0"/>
              </a:rPr>
              <a:t>Other</a:t>
            </a:r>
          </a:p>
          <a:p>
            <a:pPr marL="0" marR="0" indent="0">
              <a:spcBef>
                <a:spcPts val="0"/>
              </a:spcBef>
              <a:spcAft>
                <a:spcPts val="0"/>
              </a:spcAft>
              <a:buNone/>
            </a:pPr>
            <a:r>
              <a:rPr lang="en-US" sz="3200" dirty="0">
                <a:effectLst/>
                <a:latin typeface="Calibri" panose="020F0502020204030204" pitchFamily="34" charset="0"/>
                <a:ea typeface="Calibri" panose="020F0502020204030204" pitchFamily="34" charset="0"/>
              </a:rPr>
              <a:t> </a:t>
            </a:r>
          </a:p>
          <a:p>
            <a:pPr marL="0" indent="0">
              <a:buNone/>
            </a:pPr>
            <a:endParaRPr lang="en-US" dirty="0"/>
          </a:p>
        </p:txBody>
      </p:sp>
      <p:sp>
        <p:nvSpPr>
          <p:cNvPr id="4" name="Slide Number Placeholder 3">
            <a:extLst>
              <a:ext uri="{FF2B5EF4-FFF2-40B4-BE49-F238E27FC236}">
                <a16:creationId xmlns:a16="http://schemas.microsoft.com/office/drawing/2014/main" id="{3FB7E81E-2DB7-CEA7-794D-DC0396C7729B}"/>
              </a:ext>
            </a:extLst>
          </p:cNvPr>
          <p:cNvSpPr>
            <a:spLocks noGrp="1"/>
          </p:cNvSpPr>
          <p:nvPr>
            <p:ph type="sldNum" sz="quarter" idx="12"/>
          </p:nvPr>
        </p:nvSpPr>
        <p:spPr/>
        <p:txBody>
          <a:bodyPr/>
          <a:lstStyle/>
          <a:p>
            <a:pPr algn="ctr"/>
            <a:fld id="{2A5ADF7A-0320-44A1-B7A5-5937CB444030}" type="slidenum">
              <a:rPr lang="en-US" smtClean="0"/>
              <a:pPr algn="ctr"/>
              <a:t>27</a:t>
            </a:fld>
            <a:endParaRPr lang="en-US"/>
          </a:p>
        </p:txBody>
      </p:sp>
    </p:spTree>
    <p:extLst>
      <p:ext uri="{BB962C8B-B14F-4D97-AF65-F5344CB8AC3E}">
        <p14:creationId xmlns:p14="http://schemas.microsoft.com/office/powerpoint/2010/main" val="1182460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AE5D9-6C20-FE86-1B6D-8EE057BA9102}"/>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id="{0E53D0C2-C2CA-3BB5-27E9-4F449ECBE312}"/>
              </a:ext>
            </a:extLst>
          </p:cNvPr>
          <p:cNvSpPr>
            <a:spLocks noGrp="1"/>
          </p:cNvSpPr>
          <p:nvPr>
            <p:ph idx="1"/>
          </p:nvPr>
        </p:nvSpPr>
        <p:spPr>
          <a:xfrm>
            <a:off x="457200" y="1063229"/>
            <a:ext cx="8229600" cy="3394472"/>
          </a:xfrm>
        </p:spPr>
        <p:txBody>
          <a:bodyPr>
            <a:normAutofit fontScale="85000" lnSpcReduction="20000"/>
          </a:bodyPr>
          <a:lstStyle/>
          <a:p>
            <a:pPr marL="0" marR="0" indent="0">
              <a:spcBef>
                <a:spcPts val="0"/>
              </a:spcBef>
              <a:spcAft>
                <a:spcPts val="0"/>
              </a:spcAft>
              <a:buNone/>
            </a:pPr>
            <a:r>
              <a:rPr lang="en-US" sz="3200" dirty="0">
                <a:effectLst/>
                <a:latin typeface="Calibri" panose="020F0502020204030204" pitchFamily="34" charset="0"/>
                <a:ea typeface="Calibri" panose="020F0502020204030204" pitchFamily="34" charset="0"/>
              </a:rPr>
              <a:t>If you plan to provide expedited partner therapy in the future, by what mechanisms will you provide the medications?</a:t>
            </a:r>
          </a:p>
          <a:p>
            <a:pPr marL="0" marR="0" indent="0">
              <a:spcBef>
                <a:spcPts val="0"/>
              </a:spcBef>
              <a:spcAft>
                <a:spcPts val="0"/>
              </a:spcAft>
              <a:buNone/>
            </a:pPr>
            <a:r>
              <a:rPr lang="en-US" sz="3200" dirty="0">
                <a:effectLst/>
                <a:latin typeface="Calibri" panose="020F0502020204030204" pitchFamily="34" charset="0"/>
                <a:ea typeface="Calibri" panose="020F0502020204030204" pitchFamily="34" charset="0"/>
              </a:rPr>
              <a:t>	Dispense to index patient to deliver to 	partners</a:t>
            </a:r>
          </a:p>
          <a:p>
            <a:pPr marL="0" marR="0" indent="0">
              <a:spcBef>
                <a:spcPts val="0"/>
              </a:spcBef>
              <a:spcAft>
                <a:spcPts val="0"/>
              </a:spcAft>
              <a:buNone/>
            </a:pPr>
            <a:r>
              <a:rPr lang="en-US" sz="32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3200" dirty="0">
                <a:effectLst/>
                <a:latin typeface="Calibri" panose="020F0502020204030204" pitchFamily="34" charset="0"/>
                <a:ea typeface="Calibri" panose="020F0502020204030204" pitchFamily="34" charset="0"/>
              </a:rPr>
              <a:t>	Provide prescriptions to index patient to 	deliver to partners</a:t>
            </a:r>
          </a:p>
          <a:p>
            <a:pPr marL="0" marR="0" indent="0">
              <a:spcBef>
                <a:spcPts val="0"/>
              </a:spcBef>
              <a:spcAft>
                <a:spcPts val="0"/>
              </a:spcAft>
              <a:buNone/>
            </a:pPr>
            <a:r>
              <a:rPr lang="en-US" sz="32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3200" dirty="0">
                <a:effectLst/>
                <a:latin typeface="Calibri" panose="020F0502020204030204" pitchFamily="34" charset="0"/>
                <a:ea typeface="Calibri" panose="020F0502020204030204" pitchFamily="34" charset="0"/>
              </a:rPr>
              <a:t>	Other</a:t>
            </a:r>
          </a:p>
          <a:p>
            <a:pPr marL="0" indent="0">
              <a:buNone/>
            </a:pPr>
            <a:endParaRPr lang="en-US" dirty="0"/>
          </a:p>
        </p:txBody>
      </p:sp>
      <p:sp>
        <p:nvSpPr>
          <p:cNvPr id="4" name="Slide Number Placeholder 3">
            <a:extLst>
              <a:ext uri="{FF2B5EF4-FFF2-40B4-BE49-F238E27FC236}">
                <a16:creationId xmlns:a16="http://schemas.microsoft.com/office/drawing/2014/main" id="{2B7E9CA9-60A3-9EA9-92D7-ECF91DDCB2E1}"/>
              </a:ext>
            </a:extLst>
          </p:cNvPr>
          <p:cNvSpPr>
            <a:spLocks noGrp="1"/>
          </p:cNvSpPr>
          <p:nvPr>
            <p:ph type="sldNum" sz="quarter" idx="12"/>
          </p:nvPr>
        </p:nvSpPr>
        <p:spPr/>
        <p:txBody>
          <a:bodyPr/>
          <a:lstStyle/>
          <a:p>
            <a:pPr algn="ctr"/>
            <a:fld id="{2A5ADF7A-0320-44A1-B7A5-5937CB444030}" type="slidenum">
              <a:rPr lang="en-US" smtClean="0"/>
              <a:pPr algn="ctr"/>
              <a:t>28</a:t>
            </a:fld>
            <a:endParaRPr lang="en-US"/>
          </a:p>
        </p:txBody>
      </p:sp>
    </p:spTree>
    <p:extLst>
      <p:ext uri="{BB962C8B-B14F-4D97-AF65-F5344CB8AC3E}">
        <p14:creationId xmlns:p14="http://schemas.microsoft.com/office/powerpoint/2010/main" val="2392182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29A8F-4119-37C7-CE52-861BCDE2CAD1}"/>
              </a:ext>
            </a:extLst>
          </p:cNvPr>
          <p:cNvSpPr>
            <a:spLocks noGrp="1"/>
          </p:cNvSpPr>
          <p:nvPr>
            <p:ph type="title"/>
          </p:nvPr>
        </p:nvSpPr>
        <p:spPr/>
        <p:txBody>
          <a:bodyPr/>
          <a:lstStyle/>
          <a:p>
            <a:r>
              <a:rPr lang="en-US" dirty="0"/>
              <a:t>CHAT</a:t>
            </a:r>
          </a:p>
        </p:txBody>
      </p:sp>
      <p:sp>
        <p:nvSpPr>
          <p:cNvPr id="3" name="Content Placeholder 2">
            <a:extLst>
              <a:ext uri="{FF2B5EF4-FFF2-40B4-BE49-F238E27FC236}">
                <a16:creationId xmlns:a16="http://schemas.microsoft.com/office/drawing/2014/main" id="{2E35018D-B67E-5CDD-C65D-6E0BE5E87A6A}"/>
              </a:ext>
            </a:extLst>
          </p:cNvPr>
          <p:cNvSpPr>
            <a:spLocks noGrp="1"/>
          </p:cNvSpPr>
          <p:nvPr>
            <p:ph idx="1"/>
          </p:nvPr>
        </p:nvSpPr>
        <p:spPr>
          <a:xfrm>
            <a:off x="457200" y="1960871"/>
            <a:ext cx="8229600" cy="3394472"/>
          </a:xfrm>
        </p:spPr>
        <p:txBody>
          <a:bodyPr/>
          <a:lstStyle/>
          <a:p>
            <a:pPr marL="0" indent="0">
              <a:buNone/>
            </a:pPr>
            <a:r>
              <a:rPr lang="en-US" dirty="0"/>
              <a:t>If your agency DOES NOT currently provide EPT -- CHAT IN –  what are the primary barriers?</a:t>
            </a:r>
          </a:p>
        </p:txBody>
      </p:sp>
      <p:sp>
        <p:nvSpPr>
          <p:cNvPr id="4" name="Slide Number Placeholder 3">
            <a:extLst>
              <a:ext uri="{FF2B5EF4-FFF2-40B4-BE49-F238E27FC236}">
                <a16:creationId xmlns:a16="http://schemas.microsoft.com/office/drawing/2014/main" id="{5AC154BD-32A0-CE56-2C9B-59B106C00C58}"/>
              </a:ext>
            </a:extLst>
          </p:cNvPr>
          <p:cNvSpPr>
            <a:spLocks noGrp="1"/>
          </p:cNvSpPr>
          <p:nvPr>
            <p:ph type="sldNum" sz="quarter" idx="12"/>
          </p:nvPr>
        </p:nvSpPr>
        <p:spPr/>
        <p:txBody>
          <a:bodyPr/>
          <a:lstStyle/>
          <a:p>
            <a:pPr algn="ctr"/>
            <a:fld id="{2A5ADF7A-0320-44A1-B7A5-5937CB444030}" type="slidenum">
              <a:rPr lang="en-US" smtClean="0"/>
              <a:pPr algn="ctr"/>
              <a:t>29</a:t>
            </a:fld>
            <a:endParaRPr lang="en-US"/>
          </a:p>
        </p:txBody>
      </p:sp>
    </p:spTree>
    <p:extLst>
      <p:ext uri="{BB962C8B-B14F-4D97-AF65-F5344CB8AC3E}">
        <p14:creationId xmlns:p14="http://schemas.microsoft.com/office/powerpoint/2010/main" val="60476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Disclosure </a:t>
            </a:r>
          </a:p>
        </p:txBody>
      </p:sp>
      <p:sp>
        <p:nvSpPr>
          <p:cNvPr id="3" name="Content Placeholder 2"/>
          <p:cNvSpPr>
            <a:spLocks noGrp="1"/>
          </p:cNvSpPr>
          <p:nvPr>
            <p:ph idx="1"/>
          </p:nvPr>
        </p:nvSpPr>
        <p:spPr>
          <a:xfrm>
            <a:off x="457200" y="1063229"/>
            <a:ext cx="8229600" cy="3531394"/>
          </a:xfrm>
        </p:spPr>
        <p:txBody>
          <a:bodyPr>
            <a:normAutofit/>
          </a:bodyPr>
          <a:lstStyle/>
          <a:p>
            <a:pPr marL="0" indent="0">
              <a:buNone/>
            </a:pPr>
            <a:r>
              <a:rPr lang="en-US" sz="2400"/>
              <a:t>Disclosure: Stephanie Arnold Pang has no financial interest to disclose. </a:t>
            </a:r>
          </a:p>
          <a:p>
            <a:pPr marL="0" indent="0">
              <a:buNone/>
            </a:pPr>
            <a:endParaRPr lang="en-US" sz="2000" i="1"/>
          </a:p>
        </p:txBody>
      </p:sp>
      <p:sp>
        <p:nvSpPr>
          <p:cNvPr id="4" name="Slide Number Placeholder 3"/>
          <p:cNvSpPr>
            <a:spLocks noGrp="1"/>
          </p:cNvSpPr>
          <p:nvPr>
            <p:ph type="sldNum" sz="quarter" idx="12"/>
          </p:nvPr>
        </p:nvSpPr>
        <p:spPr/>
        <p:txBody>
          <a:bodyPr/>
          <a:lstStyle/>
          <a:p>
            <a:pPr algn="ctr"/>
            <a:fld id="{2A5ADF7A-0320-44A1-B7A5-5937CB444030}" type="slidenum">
              <a:rPr lang="en-US" smtClean="0"/>
              <a:pPr algn="ctr"/>
              <a:t>3</a:t>
            </a:fld>
            <a:endParaRPr lang="en-US"/>
          </a:p>
        </p:txBody>
      </p:sp>
    </p:spTree>
    <p:extLst>
      <p:ext uri="{BB962C8B-B14F-4D97-AF65-F5344CB8AC3E}">
        <p14:creationId xmlns:p14="http://schemas.microsoft.com/office/powerpoint/2010/main" val="1239392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F68EF-FD0F-D926-1CB4-69567BDF8EA4}"/>
              </a:ext>
            </a:extLst>
          </p:cNvPr>
          <p:cNvSpPr>
            <a:spLocks noGrp="1"/>
          </p:cNvSpPr>
          <p:nvPr>
            <p:ph type="title"/>
          </p:nvPr>
        </p:nvSpPr>
        <p:spPr/>
        <p:txBody>
          <a:bodyPr/>
          <a:lstStyle/>
          <a:p>
            <a:r>
              <a:rPr lang="en-US"/>
              <a:t>Barriers to EPT </a:t>
            </a:r>
          </a:p>
        </p:txBody>
      </p:sp>
      <p:sp>
        <p:nvSpPr>
          <p:cNvPr id="3" name="Content Placeholder 2">
            <a:extLst>
              <a:ext uri="{FF2B5EF4-FFF2-40B4-BE49-F238E27FC236}">
                <a16:creationId xmlns:a16="http://schemas.microsoft.com/office/drawing/2014/main" id="{3B22D45D-007E-D7BE-05D0-96A70EAB1029}"/>
              </a:ext>
            </a:extLst>
          </p:cNvPr>
          <p:cNvSpPr>
            <a:spLocks noGrp="1"/>
          </p:cNvSpPr>
          <p:nvPr>
            <p:ph idx="1"/>
          </p:nvPr>
        </p:nvSpPr>
        <p:spPr/>
        <p:txBody>
          <a:bodyPr/>
          <a:lstStyle/>
          <a:p>
            <a:r>
              <a:rPr lang="en-US"/>
              <a:t>Lack of awareness/provider buy-in</a:t>
            </a:r>
          </a:p>
          <a:p>
            <a:r>
              <a:rPr lang="en-US"/>
              <a:t>Cost/access to medication</a:t>
            </a:r>
          </a:p>
          <a:p>
            <a:r>
              <a:rPr lang="en-US"/>
              <a:t>Concerns regarding gonorrhea resistance</a:t>
            </a:r>
          </a:p>
          <a:p>
            <a:r>
              <a:rPr lang="en-US"/>
              <a:t>Concerns regarding drug allergies   </a:t>
            </a:r>
          </a:p>
          <a:p>
            <a:endParaRPr lang="en-US"/>
          </a:p>
        </p:txBody>
      </p:sp>
      <p:sp>
        <p:nvSpPr>
          <p:cNvPr id="4" name="Slide Number Placeholder 3">
            <a:extLst>
              <a:ext uri="{FF2B5EF4-FFF2-40B4-BE49-F238E27FC236}">
                <a16:creationId xmlns:a16="http://schemas.microsoft.com/office/drawing/2014/main" id="{5E5F3420-90B4-C064-965A-7D1476438B2F}"/>
              </a:ext>
            </a:extLst>
          </p:cNvPr>
          <p:cNvSpPr>
            <a:spLocks noGrp="1"/>
          </p:cNvSpPr>
          <p:nvPr>
            <p:ph type="sldNum" sz="quarter" idx="12"/>
          </p:nvPr>
        </p:nvSpPr>
        <p:spPr/>
        <p:txBody>
          <a:bodyPr/>
          <a:lstStyle/>
          <a:p>
            <a:pPr algn="ctr"/>
            <a:fld id="{2A5ADF7A-0320-44A1-B7A5-5937CB444030}" type="slidenum">
              <a:rPr lang="en-US" smtClean="0"/>
              <a:pPr algn="ctr"/>
              <a:t>30</a:t>
            </a:fld>
            <a:endParaRPr lang="en-US"/>
          </a:p>
        </p:txBody>
      </p:sp>
    </p:spTree>
    <p:extLst>
      <p:ext uri="{BB962C8B-B14F-4D97-AF65-F5344CB8AC3E}">
        <p14:creationId xmlns:p14="http://schemas.microsoft.com/office/powerpoint/2010/main" val="529764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20CE-6061-CF91-C8AE-5E9CA768FADE}"/>
              </a:ext>
            </a:extLst>
          </p:cNvPr>
          <p:cNvSpPr>
            <a:spLocks noGrp="1"/>
          </p:cNvSpPr>
          <p:nvPr>
            <p:ph type="title"/>
          </p:nvPr>
        </p:nvSpPr>
        <p:spPr/>
        <p:txBody>
          <a:bodyPr/>
          <a:lstStyle/>
          <a:p>
            <a:r>
              <a:rPr lang="en-US" dirty="0"/>
              <a:t>CHAT</a:t>
            </a:r>
          </a:p>
        </p:txBody>
      </p:sp>
      <p:sp>
        <p:nvSpPr>
          <p:cNvPr id="3" name="Content Placeholder 2">
            <a:extLst>
              <a:ext uri="{FF2B5EF4-FFF2-40B4-BE49-F238E27FC236}">
                <a16:creationId xmlns:a16="http://schemas.microsoft.com/office/drawing/2014/main" id="{43E31D17-0BCA-0F72-98AD-A20F1BFA1C75}"/>
              </a:ext>
            </a:extLst>
          </p:cNvPr>
          <p:cNvSpPr>
            <a:spLocks noGrp="1"/>
          </p:cNvSpPr>
          <p:nvPr>
            <p:ph idx="1"/>
          </p:nvPr>
        </p:nvSpPr>
        <p:spPr/>
        <p:txBody>
          <a:bodyPr/>
          <a:lstStyle/>
          <a:p>
            <a:pPr marL="0" indent="0">
              <a:buNone/>
            </a:pPr>
            <a:r>
              <a:rPr lang="en-US" dirty="0"/>
              <a:t>If you/your agency currently provides EPT – CHAT IN – what are/were the facilitators that made it happen?</a:t>
            </a:r>
          </a:p>
        </p:txBody>
      </p:sp>
      <p:sp>
        <p:nvSpPr>
          <p:cNvPr id="4" name="Slide Number Placeholder 3">
            <a:extLst>
              <a:ext uri="{FF2B5EF4-FFF2-40B4-BE49-F238E27FC236}">
                <a16:creationId xmlns:a16="http://schemas.microsoft.com/office/drawing/2014/main" id="{11142A03-7CFA-D511-BFBF-BA45238BBD97}"/>
              </a:ext>
            </a:extLst>
          </p:cNvPr>
          <p:cNvSpPr>
            <a:spLocks noGrp="1"/>
          </p:cNvSpPr>
          <p:nvPr>
            <p:ph type="sldNum" sz="quarter" idx="12"/>
          </p:nvPr>
        </p:nvSpPr>
        <p:spPr/>
        <p:txBody>
          <a:bodyPr/>
          <a:lstStyle/>
          <a:p>
            <a:pPr algn="ctr"/>
            <a:fld id="{2A5ADF7A-0320-44A1-B7A5-5937CB444030}" type="slidenum">
              <a:rPr lang="en-US" smtClean="0"/>
              <a:pPr algn="ctr"/>
              <a:t>31</a:t>
            </a:fld>
            <a:endParaRPr lang="en-US"/>
          </a:p>
        </p:txBody>
      </p:sp>
    </p:spTree>
    <p:extLst>
      <p:ext uri="{BB962C8B-B14F-4D97-AF65-F5344CB8AC3E}">
        <p14:creationId xmlns:p14="http://schemas.microsoft.com/office/powerpoint/2010/main" val="1123023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F68EF-FD0F-D926-1CB4-69567BDF8EA4}"/>
              </a:ext>
            </a:extLst>
          </p:cNvPr>
          <p:cNvSpPr>
            <a:spLocks noGrp="1"/>
          </p:cNvSpPr>
          <p:nvPr>
            <p:ph type="title"/>
          </p:nvPr>
        </p:nvSpPr>
        <p:spPr/>
        <p:txBody>
          <a:bodyPr>
            <a:normAutofit/>
          </a:bodyPr>
          <a:lstStyle/>
          <a:p>
            <a:r>
              <a:rPr lang="en-US"/>
              <a:t>Mitigating EPT Barriers  </a:t>
            </a:r>
          </a:p>
        </p:txBody>
      </p:sp>
      <p:sp>
        <p:nvSpPr>
          <p:cNvPr id="3" name="Content Placeholder 2">
            <a:extLst>
              <a:ext uri="{FF2B5EF4-FFF2-40B4-BE49-F238E27FC236}">
                <a16:creationId xmlns:a16="http://schemas.microsoft.com/office/drawing/2014/main" id="{3B22D45D-007E-D7BE-05D0-96A70EAB1029}"/>
              </a:ext>
            </a:extLst>
          </p:cNvPr>
          <p:cNvSpPr>
            <a:spLocks noGrp="1"/>
          </p:cNvSpPr>
          <p:nvPr>
            <p:ph idx="1"/>
          </p:nvPr>
        </p:nvSpPr>
        <p:spPr/>
        <p:txBody>
          <a:bodyPr/>
          <a:lstStyle/>
          <a:p>
            <a:r>
              <a:rPr lang="en-US"/>
              <a:t>Frequent provider education, resources </a:t>
            </a:r>
          </a:p>
          <a:p>
            <a:r>
              <a:rPr lang="en-US"/>
              <a:t>Patient Materials </a:t>
            </a:r>
          </a:p>
          <a:p>
            <a:r>
              <a:rPr lang="en-US"/>
              <a:t>Provide EPT packs</a:t>
            </a:r>
          </a:p>
          <a:p>
            <a:r>
              <a:rPr lang="en-US"/>
              <a:t>340B, Medicaid/ FP waiver reimbursement </a:t>
            </a:r>
          </a:p>
          <a:p>
            <a:r>
              <a:rPr lang="en-US"/>
              <a:t>EPT Subcommittees, Community Engagement </a:t>
            </a:r>
          </a:p>
        </p:txBody>
      </p:sp>
      <p:sp>
        <p:nvSpPr>
          <p:cNvPr id="4" name="Slide Number Placeholder 3">
            <a:extLst>
              <a:ext uri="{FF2B5EF4-FFF2-40B4-BE49-F238E27FC236}">
                <a16:creationId xmlns:a16="http://schemas.microsoft.com/office/drawing/2014/main" id="{5E5F3420-90B4-C064-965A-7D1476438B2F}"/>
              </a:ext>
            </a:extLst>
          </p:cNvPr>
          <p:cNvSpPr>
            <a:spLocks noGrp="1"/>
          </p:cNvSpPr>
          <p:nvPr>
            <p:ph type="sldNum" sz="quarter" idx="12"/>
          </p:nvPr>
        </p:nvSpPr>
        <p:spPr/>
        <p:txBody>
          <a:bodyPr/>
          <a:lstStyle/>
          <a:p>
            <a:pPr algn="ctr"/>
            <a:fld id="{2A5ADF7A-0320-44A1-B7A5-5937CB444030}" type="slidenum">
              <a:rPr lang="en-US" smtClean="0"/>
              <a:pPr algn="ctr"/>
              <a:t>32</a:t>
            </a:fld>
            <a:endParaRPr lang="en-US"/>
          </a:p>
        </p:txBody>
      </p:sp>
    </p:spTree>
    <p:extLst>
      <p:ext uri="{BB962C8B-B14F-4D97-AF65-F5344CB8AC3E}">
        <p14:creationId xmlns:p14="http://schemas.microsoft.com/office/powerpoint/2010/main" val="2876863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F68EF-FD0F-D926-1CB4-69567BDF8EA4}"/>
              </a:ext>
            </a:extLst>
          </p:cNvPr>
          <p:cNvSpPr>
            <a:spLocks noGrp="1"/>
          </p:cNvSpPr>
          <p:nvPr>
            <p:ph type="title"/>
          </p:nvPr>
        </p:nvSpPr>
        <p:spPr/>
        <p:txBody>
          <a:bodyPr>
            <a:normAutofit fontScale="90000"/>
          </a:bodyPr>
          <a:lstStyle/>
          <a:p>
            <a:r>
              <a:rPr lang="en-US"/>
              <a:t>Mitigating Barriers– NCSD Resource! </a:t>
            </a:r>
            <a:br>
              <a:rPr lang="en-US"/>
            </a:br>
            <a:endParaRPr lang="en-US"/>
          </a:p>
        </p:txBody>
      </p:sp>
      <p:pic>
        <p:nvPicPr>
          <p:cNvPr id="10" name="Content Placeholder 9">
            <a:extLst>
              <a:ext uri="{FF2B5EF4-FFF2-40B4-BE49-F238E27FC236}">
                <a16:creationId xmlns:a16="http://schemas.microsoft.com/office/drawing/2014/main" id="{B77E5301-7059-7BD9-DB8D-D6C9C4EB209A}"/>
              </a:ext>
            </a:extLst>
          </p:cNvPr>
          <p:cNvPicPr>
            <a:picLocks noGrp="1" noChangeAspect="1"/>
          </p:cNvPicPr>
          <p:nvPr>
            <p:ph sz="half" idx="2"/>
          </p:nvPr>
        </p:nvPicPr>
        <p:blipFill>
          <a:blip r:embed="rId3"/>
          <a:stretch>
            <a:fillRect/>
          </a:stretch>
        </p:blipFill>
        <p:spPr>
          <a:xfrm>
            <a:off x="991697" y="1989742"/>
            <a:ext cx="3559175" cy="1463216"/>
          </a:xfrm>
        </p:spPr>
      </p:pic>
      <p:pic>
        <p:nvPicPr>
          <p:cNvPr id="12" name="Content Placeholder 11">
            <a:extLst>
              <a:ext uri="{FF2B5EF4-FFF2-40B4-BE49-F238E27FC236}">
                <a16:creationId xmlns:a16="http://schemas.microsoft.com/office/drawing/2014/main" id="{DEA5C485-DF5E-C249-5122-FB5F08312B85}"/>
              </a:ext>
            </a:extLst>
          </p:cNvPr>
          <p:cNvPicPr>
            <a:picLocks noGrp="1" noChangeAspect="1"/>
          </p:cNvPicPr>
          <p:nvPr>
            <p:ph sz="half" idx="3"/>
          </p:nvPr>
        </p:nvPicPr>
        <p:blipFill>
          <a:blip r:embed="rId4"/>
          <a:stretch>
            <a:fillRect/>
          </a:stretch>
        </p:blipFill>
        <p:spPr>
          <a:xfrm>
            <a:off x="5164628" y="1478149"/>
            <a:ext cx="2987675" cy="1135846"/>
          </a:xfrm>
        </p:spPr>
      </p:pic>
      <p:sp>
        <p:nvSpPr>
          <p:cNvPr id="4" name="Slide Number Placeholder 3">
            <a:extLst>
              <a:ext uri="{FF2B5EF4-FFF2-40B4-BE49-F238E27FC236}">
                <a16:creationId xmlns:a16="http://schemas.microsoft.com/office/drawing/2014/main" id="{5E5F3420-90B4-C064-965A-7D1476438B2F}"/>
              </a:ext>
            </a:extLst>
          </p:cNvPr>
          <p:cNvSpPr>
            <a:spLocks noGrp="1"/>
          </p:cNvSpPr>
          <p:nvPr>
            <p:ph type="sldNum" sz="quarter" idx="7"/>
          </p:nvPr>
        </p:nvSpPr>
        <p:spPr/>
        <p:txBody>
          <a:bodyPr/>
          <a:lstStyle/>
          <a:p>
            <a:pPr algn="ctr"/>
            <a:fld id="{2A5ADF7A-0320-44A1-B7A5-5937CB444030}" type="slidenum">
              <a:rPr lang="en-US" smtClean="0"/>
              <a:pPr algn="ctr"/>
              <a:t>33</a:t>
            </a:fld>
            <a:endParaRPr lang="en-US"/>
          </a:p>
        </p:txBody>
      </p:sp>
      <p:sp>
        <p:nvSpPr>
          <p:cNvPr id="8" name="TextBox 7">
            <a:extLst>
              <a:ext uri="{FF2B5EF4-FFF2-40B4-BE49-F238E27FC236}">
                <a16:creationId xmlns:a16="http://schemas.microsoft.com/office/drawing/2014/main" id="{096AF92F-0BCB-EBEC-F09E-31FD27761C6F}"/>
              </a:ext>
            </a:extLst>
          </p:cNvPr>
          <p:cNvSpPr txBox="1"/>
          <p:nvPr/>
        </p:nvSpPr>
        <p:spPr>
          <a:xfrm>
            <a:off x="991697" y="4130027"/>
            <a:ext cx="6392775" cy="369332"/>
          </a:xfrm>
          <a:prstGeom prst="rect">
            <a:avLst/>
          </a:prstGeom>
          <a:noFill/>
        </p:spPr>
        <p:txBody>
          <a:bodyPr wrap="square">
            <a:spAutoFit/>
          </a:bodyPr>
          <a:lstStyle/>
          <a:p>
            <a:r>
              <a:rPr lang="en-US" i="1">
                <a:hlinkClick r:id="rId5"/>
              </a:rPr>
              <a:t>https://www.ncsddc.org/resource/expedited-partner-therapy</a:t>
            </a:r>
            <a:r>
              <a:rPr lang="en-US" i="1"/>
              <a:t> </a:t>
            </a:r>
          </a:p>
        </p:txBody>
      </p:sp>
      <p:pic>
        <p:nvPicPr>
          <p:cNvPr id="14" name="Picture 13">
            <a:extLst>
              <a:ext uri="{FF2B5EF4-FFF2-40B4-BE49-F238E27FC236}">
                <a16:creationId xmlns:a16="http://schemas.microsoft.com/office/drawing/2014/main" id="{CE5155E2-5B67-A186-AA7D-9691AF79E95A}"/>
              </a:ext>
            </a:extLst>
          </p:cNvPr>
          <p:cNvPicPr>
            <a:picLocks noChangeAspect="1"/>
          </p:cNvPicPr>
          <p:nvPr/>
        </p:nvPicPr>
        <p:blipFill>
          <a:blip r:embed="rId6"/>
          <a:stretch>
            <a:fillRect/>
          </a:stretch>
        </p:blipFill>
        <p:spPr>
          <a:xfrm>
            <a:off x="5164628" y="2619077"/>
            <a:ext cx="2780203" cy="1368902"/>
          </a:xfrm>
          <a:prstGeom prst="rect">
            <a:avLst/>
          </a:prstGeom>
        </p:spPr>
      </p:pic>
    </p:spTree>
    <p:extLst>
      <p:ext uri="{BB962C8B-B14F-4D97-AF65-F5344CB8AC3E}">
        <p14:creationId xmlns:p14="http://schemas.microsoft.com/office/powerpoint/2010/main" val="2273620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8000" y="3732547"/>
            <a:ext cx="3225800" cy="916918"/>
          </a:xfrm>
          <a:prstGeom prst="rect">
            <a:avLst/>
          </a:prstGeom>
        </p:spPr>
        <p:txBody>
          <a:bodyPr vert="horz" wrap="square" lIns="0" tIns="3175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6350" marR="2540">
              <a:lnSpc>
                <a:spcPts val="2250"/>
              </a:lnSpc>
              <a:spcBef>
                <a:spcPts val="250"/>
              </a:spcBef>
            </a:pPr>
            <a:r>
              <a:rPr lang="en-US" sz="2000" b="0" spc="150">
                <a:latin typeface="Calibri"/>
                <a:ea typeface="Calibri"/>
                <a:cs typeface="Gill Sans MT"/>
              </a:rPr>
              <a:t>Stephanie S. Arnold Pang </a:t>
            </a:r>
            <a:r>
              <a:rPr lang="en-US" sz="2000" b="0" spc="183">
                <a:latin typeface="Calibri"/>
                <a:ea typeface="Calibri"/>
                <a:cs typeface="Gill Sans MT"/>
              </a:rPr>
              <a:t>sarnold@ncsddc.org </a:t>
            </a:r>
            <a:br>
              <a:rPr lang="en-US" sz="2000" b="0" spc="183">
                <a:latin typeface="Calibri"/>
                <a:ea typeface="Calibri"/>
                <a:cs typeface="Gill Sans MT"/>
              </a:rPr>
            </a:br>
            <a:r>
              <a:rPr lang="en-US" sz="2000" b="0" spc="183">
                <a:latin typeface="Calibri"/>
                <a:ea typeface="Calibri"/>
                <a:cs typeface="Gill Sans MT"/>
              </a:rPr>
              <a:t> </a:t>
            </a:r>
            <a:r>
              <a:rPr lang="en-US" sz="2000" b="0" spc="215">
                <a:latin typeface="Calibri"/>
                <a:ea typeface="Calibri"/>
                <a:cs typeface="Gill Sans MT"/>
                <a:hlinkClick r:id="rId2"/>
              </a:rPr>
              <a:t>www.ncsddc.org</a:t>
            </a:r>
            <a:endParaRPr lang="en-US" sz="2000">
              <a:latin typeface="Calibri"/>
              <a:ea typeface="Calibri"/>
              <a:cs typeface="Gill Sans MT"/>
            </a:endParaRPr>
          </a:p>
        </p:txBody>
      </p:sp>
    </p:spTree>
    <p:extLst>
      <p:ext uri="{BB962C8B-B14F-4D97-AF65-F5344CB8AC3E}">
        <p14:creationId xmlns:p14="http://schemas.microsoft.com/office/powerpoint/2010/main" val="3935397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Goals of Presentation </a:t>
            </a:r>
          </a:p>
        </p:txBody>
      </p:sp>
      <p:sp>
        <p:nvSpPr>
          <p:cNvPr id="3" name="Content Placeholder 2"/>
          <p:cNvSpPr>
            <a:spLocks noGrp="1"/>
          </p:cNvSpPr>
          <p:nvPr>
            <p:ph idx="1"/>
          </p:nvPr>
        </p:nvSpPr>
        <p:spPr>
          <a:xfrm>
            <a:off x="457200" y="1063229"/>
            <a:ext cx="8229600" cy="3531394"/>
          </a:xfrm>
        </p:spPr>
        <p:txBody>
          <a:bodyPr>
            <a:normAutofit/>
          </a:bodyPr>
          <a:lstStyle/>
          <a:p>
            <a:r>
              <a:rPr lang="en-US"/>
              <a:t>State of STIs</a:t>
            </a:r>
          </a:p>
          <a:p>
            <a:r>
              <a:rPr lang="en-US"/>
              <a:t>Overview of EPT</a:t>
            </a:r>
          </a:p>
          <a:p>
            <a:r>
              <a:rPr lang="en-US"/>
              <a:t>Discuss Policy Success and Barriers </a:t>
            </a:r>
          </a:p>
          <a:p>
            <a:endParaRPr lang="en-US"/>
          </a:p>
          <a:p>
            <a:pPr marL="0" indent="0">
              <a:buNone/>
            </a:pPr>
            <a:endParaRPr lang="en-US"/>
          </a:p>
          <a:p>
            <a:pPr marL="0" indent="0" algn="ctr">
              <a:buNone/>
            </a:pPr>
            <a:endParaRPr lang="en-US" sz="1800" i="1"/>
          </a:p>
        </p:txBody>
      </p:sp>
      <p:sp>
        <p:nvSpPr>
          <p:cNvPr id="4" name="Slide Number Placeholder 3"/>
          <p:cNvSpPr>
            <a:spLocks noGrp="1"/>
          </p:cNvSpPr>
          <p:nvPr>
            <p:ph type="sldNum" sz="quarter" idx="12"/>
          </p:nvPr>
        </p:nvSpPr>
        <p:spPr/>
        <p:txBody>
          <a:bodyPr/>
          <a:lstStyle/>
          <a:p>
            <a:pPr algn="ctr"/>
            <a:fld id="{2A5ADF7A-0320-44A1-B7A5-5937CB444030}" type="slidenum">
              <a:rPr lang="en-US" smtClean="0"/>
              <a:pPr algn="ctr"/>
              <a:t>4</a:t>
            </a:fld>
            <a:endParaRPr lang="en-US"/>
          </a:p>
        </p:txBody>
      </p:sp>
    </p:spTree>
    <p:extLst>
      <p:ext uri="{BB962C8B-B14F-4D97-AF65-F5344CB8AC3E}">
        <p14:creationId xmlns:p14="http://schemas.microsoft.com/office/powerpoint/2010/main" val="3907751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Icon&#10;&#10;Description automatically generated">
            <a:extLst>
              <a:ext uri="{FF2B5EF4-FFF2-40B4-BE49-F238E27FC236}">
                <a16:creationId xmlns:a16="http://schemas.microsoft.com/office/drawing/2014/main" id="{22405189-AD47-E420-1925-3CECF587C34F}"/>
              </a:ext>
            </a:extLst>
          </p:cNvPr>
          <p:cNvPicPr>
            <a:picLocks noChangeAspect="1"/>
          </p:cNvPicPr>
          <p:nvPr/>
        </p:nvPicPr>
        <p:blipFill>
          <a:blip r:embed="rId2"/>
          <a:stretch>
            <a:fillRect/>
          </a:stretch>
        </p:blipFill>
        <p:spPr>
          <a:xfrm>
            <a:off x="4185484" y="2785310"/>
            <a:ext cx="1464845" cy="821156"/>
          </a:xfrm>
          <a:prstGeom prst="rect">
            <a:avLst/>
          </a:prstGeom>
        </p:spPr>
      </p:pic>
      <p:pic>
        <p:nvPicPr>
          <p:cNvPr id="6" name="Picture 5" descr="Icon&#10;&#10;Description automatically generated">
            <a:extLst>
              <a:ext uri="{FF2B5EF4-FFF2-40B4-BE49-F238E27FC236}">
                <a16:creationId xmlns:a16="http://schemas.microsoft.com/office/drawing/2014/main" id="{B35723BC-E39B-48C4-6099-AE68F5DE7342}"/>
              </a:ext>
            </a:extLst>
          </p:cNvPr>
          <p:cNvPicPr>
            <a:picLocks noChangeAspect="1"/>
          </p:cNvPicPr>
          <p:nvPr/>
        </p:nvPicPr>
        <p:blipFill>
          <a:blip r:embed="rId2"/>
          <a:stretch>
            <a:fillRect/>
          </a:stretch>
        </p:blipFill>
        <p:spPr>
          <a:xfrm>
            <a:off x="4185484" y="1063290"/>
            <a:ext cx="1464845" cy="821156"/>
          </a:xfrm>
          <a:prstGeom prst="rect">
            <a:avLst/>
          </a:prstGeom>
        </p:spPr>
      </p:pic>
      <p:pic>
        <p:nvPicPr>
          <p:cNvPr id="3" name="Picture 5" descr="Icon&#10;&#10;Description automatically generated">
            <a:extLst>
              <a:ext uri="{FF2B5EF4-FFF2-40B4-BE49-F238E27FC236}">
                <a16:creationId xmlns:a16="http://schemas.microsoft.com/office/drawing/2014/main" id="{4EF93883-EEA7-2B71-6F24-782B83B03F1D}"/>
              </a:ext>
            </a:extLst>
          </p:cNvPr>
          <p:cNvPicPr>
            <a:picLocks noChangeAspect="1"/>
          </p:cNvPicPr>
          <p:nvPr/>
        </p:nvPicPr>
        <p:blipFill>
          <a:blip r:embed="rId2"/>
          <a:stretch>
            <a:fillRect/>
          </a:stretch>
        </p:blipFill>
        <p:spPr>
          <a:xfrm>
            <a:off x="147387" y="1063290"/>
            <a:ext cx="1464845" cy="821156"/>
          </a:xfrm>
          <a:prstGeom prst="rect">
            <a:avLst/>
          </a:prstGeom>
        </p:spPr>
      </p:pic>
      <p:sp>
        <p:nvSpPr>
          <p:cNvPr id="2" name="Title 1">
            <a:extLst>
              <a:ext uri="{FF2B5EF4-FFF2-40B4-BE49-F238E27FC236}">
                <a16:creationId xmlns:a16="http://schemas.microsoft.com/office/drawing/2014/main" id="{DC58553A-FC28-0F77-5F0D-F0617AC4F333}"/>
              </a:ext>
            </a:extLst>
          </p:cNvPr>
          <p:cNvSpPr>
            <a:spLocks noGrp="1"/>
          </p:cNvSpPr>
          <p:nvPr>
            <p:ph type="title"/>
          </p:nvPr>
        </p:nvSpPr>
        <p:spPr/>
        <p:txBody>
          <a:bodyPr/>
          <a:lstStyle/>
          <a:p>
            <a:r>
              <a:rPr lang="en-US">
                <a:cs typeface="Calibri"/>
              </a:rPr>
              <a:t>NCSD Mission &amp; Vision</a:t>
            </a:r>
            <a:endParaRPr lang="en-US"/>
          </a:p>
        </p:txBody>
      </p:sp>
      <p:sp>
        <p:nvSpPr>
          <p:cNvPr id="4" name="Slide Number Placeholder 3">
            <a:extLst>
              <a:ext uri="{FF2B5EF4-FFF2-40B4-BE49-F238E27FC236}">
                <a16:creationId xmlns:a16="http://schemas.microsoft.com/office/drawing/2014/main" id="{DE5A90F0-A65D-4B6C-B528-AA4AC369605F}"/>
              </a:ext>
            </a:extLst>
          </p:cNvPr>
          <p:cNvSpPr>
            <a:spLocks noGrp="1"/>
          </p:cNvSpPr>
          <p:nvPr>
            <p:ph type="sldNum" sz="quarter" idx="12"/>
          </p:nvPr>
        </p:nvSpPr>
        <p:spPr/>
        <p:txBody>
          <a:bodyPr/>
          <a:lstStyle/>
          <a:p>
            <a:pPr algn="ctr"/>
            <a:fld id="{2A5ADF7A-0320-44A1-B7A5-5937CB444030}" type="slidenum">
              <a:rPr lang="en-US" smtClean="0"/>
              <a:pPr algn="ctr"/>
              <a:t>5</a:t>
            </a:fld>
            <a:endParaRPr lang="en-US"/>
          </a:p>
        </p:txBody>
      </p:sp>
      <p:sp>
        <p:nvSpPr>
          <p:cNvPr id="5" name="TextBox 4">
            <a:extLst>
              <a:ext uri="{FF2B5EF4-FFF2-40B4-BE49-F238E27FC236}">
                <a16:creationId xmlns:a16="http://schemas.microsoft.com/office/drawing/2014/main" id="{297E8EE2-F2D7-5450-13D5-40FBFC796D4B}"/>
              </a:ext>
            </a:extLst>
          </p:cNvPr>
          <p:cNvSpPr txBox="1"/>
          <p:nvPr/>
        </p:nvSpPr>
        <p:spPr>
          <a:xfrm>
            <a:off x="729415" y="1180599"/>
            <a:ext cx="2699586"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solidFill>
                  <a:srgbClr val="223868"/>
                </a:solidFill>
                <a:cs typeface="Calibri"/>
              </a:rPr>
              <a:t>MISSION</a:t>
            </a:r>
            <a:endParaRPr lang="en-US" b="1"/>
          </a:p>
          <a:p>
            <a:r>
              <a:rPr lang="en-US">
                <a:solidFill>
                  <a:srgbClr val="223868"/>
                </a:solidFill>
                <a:ea typeface="+mn-lt"/>
                <a:cs typeface="+mn-lt"/>
              </a:rPr>
              <a:t>To advance effective STI prevention programs and services in every community across the country. NCSD does this as the voice of our membership. We provide leadership, build capacity, convene partners, and advocate. </a:t>
            </a:r>
            <a:endParaRPr lang="en-US">
              <a:solidFill>
                <a:srgbClr val="223868"/>
              </a:solidFill>
              <a:cs typeface="Calibri"/>
            </a:endParaRPr>
          </a:p>
        </p:txBody>
      </p:sp>
      <p:sp>
        <p:nvSpPr>
          <p:cNvPr id="7" name="TextBox 6">
            <a:extLst>
              <a:ext uri="{FF2B5EF4-FFF2-40B4-BE49-F238E27FC236}">
                <a16:creationId xmlns:a16="http://schemas.microsoft.com/office/drawing/2014/main" id="{167D4C39-D4A5-E216-1D57-FBB6382CC7E3}"/>
              </a:ext>
            </a:extLst>
          </p:cNvPr>
          <p:cNvSpPr txBox="1"/>
          <p:nvPr/>
        </p:nvSpPr>
        <p:spPr>
          <a:xfrm>
            <a:off x="4722394" y="1180598"/>
            <a:ext cx="269958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solidFill>
                  <a:srgbClr val="223868"/>
                </a:solidFill>
                <a:cs typeface="Calibri"/>
              </a:rPr>
              <a:t>VISION</a:t>
            </a:r>
            <a:endParaRPr lang="en-US" b="1"/>
          </a:p>
          <a:p>
            <a:r>
              <a:rPr lang="en-US">
                <a:solidFill>
                  <a:srgbClr val="223868"/>
                </a:solidFill>
                <a:ea typeface="+mn-lt"/>
                <a:cs typeface="+mn-lt"/>
              </a:rPr>
              <a:t>A nation without sexually transmitted diseases.</a:t>
            </a:r>
            <a:endParaRPr lang="en-US">
              <a:solidFill>
                <a:srgbClr val="223868"/>
              </a:solidFill>
              <a:cs typeface="Calibri"/>
            </a:endParaRPr>
          </a:p>
        </p:txBody>
      </p:sp>
      <p:sp>
        <p:nvSpPr>
          <p:cNvPr id="8" name="TextBox 7">
            <a:extLst>
              <a:ext uri="{FF2B5EF4-FFF2-40B4-BE49-F238E27FC236}">
                <a16:creationId xmlns:a16="http://schemas.microsoft.com/office/drawing/2014/main" id="{C8C23870-1129-6309-10B6-EA75EEC51F5D}"/>
              </a:ext>
            </a:extLst>
          </p:cNvPr>
          <p:cNvSpPr txBox="1"/>
          <p:nvPr/>
        </p:nvSpPr>
        <p:spPr>
          <a:xfrm>
            <a:off x="4617116" y="3007893"/>
            <a:ext cx="318836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223868"/>
                </a:solidFill>
                <a:cs typeface="Calibri"/>
              </a:rPr>
              <a:t>Revisiting our mission &amp; vision:</a:t>
            </a:r>
            <a:endParaRPr lang="en-US"/>
          </a:p>
          <a:p>
            <a:r>
              <a:rPr lang="en-US">
                <a:solidFill>
                  <a:srgbClr val="223868"/>
                </a:solidFill>
                <a:cs typeface="Calibri"/>
              </a:rPr>
              <a:t>Moving towards a sexual health &amp; wellbeing framework, and away from a disease model. </a:t>
            </a:r>
            <a:endParaRPr lang="en-US"/>
          </a:p>
        </p:txBody>
      </p:sp>
      <p:sp>
        <p:nvSpPr>
          <p:cNvPr id="9" name="Arrow: Down 8">
            <a:extLst>
              <a:ext uri="{FF2B5EF4-FFF2-40B4-BE49-F238E27FC236}">
                <a16:creationId xmlns:a16="http://schemas.microsoft.com/office/drawing/2014/main" id="{3D580457-67E4-7F46-3552-A8733369D5F1}"/>
              </a:ext>
            </a:extLst>
          </p:cNvPr>
          <p:cNvSpPr/>
          <p:nvPr/>
        </p:nvSpPr>
        <p:spPr>
          <a:xfrm>
            <a:off x="5895473" y="2263440"/>
            <a:ext cx="353427" cy="624138"/>
          </a:xfrm>
          <a:prstGeom prst="downArrow">
            <a:avLst/>
          </a:prstGeom>
          <a:noFill/>
          <a:ln>
            <a:solidFill>
              <a:srgbClr val="2238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AAE92"/>
              </a:solidFill>
              <a:cs typeface="Calibri"/>
            </a:endParaRPr>
          </a:p>
        </p:txBody>
      </p:sp>
    </p:spTree>
    <p:extLst>
      <p:ext uri="{BB962C8B-B14F-4D97-AF65-F5344CB8AC3E}">
        <p14:creationId xmlns:p14="http://schemas.microsoft.com/office/powerpoint/2010/main" val="2763177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Icon&#10;&#10;Description automatically generated">
            <a:extLst>
              <a:ext uri="{FF2B5EF4-FFF2-40B4-BE49-F238E27FC236}">
                <a16:creationId xmlns:a16="http://schemas.microsoft.com/office/drawing/2014/main" id="{736223D9-7C45-9CFC-B562-0C532BEA97D8}"/>
              </a:ext>
            </a:extLst>
          </p:cNvPr>
          <p:cNvPicPr>
            <a:picLocks noGrp="1" noChangeAspect="1"/>
          </p:cNvPicPr>
          <p:nvPr>
            <p:ph idx="1"/>
          </p:nvPr>
        </p:nvPicPr>
        <p:blipFill rotWithShape="1">
          <a:blip r:embed="rId2"/>
          <a:srcRect t="10149" r="694" b="9471"/>
          <a:stretch/>
        </p:blipFill>
        <p:spPr>
          <a:xfrm>
            <a:off x="457069" y="1115823"/>
            <a:ext cx="1457814" cy="3310911"/>
          </a:xfrm>
        </p:spPr>
      </p:pic>
      <p:sp>
        <p:nvSpPr>
          <p:cNvPr id="2" name="Title 1">
            <a:extLst>
              <a:ext uri="{FF2B5EF4-FFF2-40B4-BE49-F238E27FC236}">
                <a16:creationId xmlns:a16="http://schemas.microsoft.com/office/drawing/2014/main" id="{E8377240-CDDA-E2A8-AF72-2F4741E85C1D}"/>
              </a:ext>
            </a:extLst>
          </p:cNvPr>
          <p:cNvSpPr>
            <a:spLocks noGrp="1"/>
          </p:cNvSpPr>
          <p:nvPr>
            <p:ph type="title"/>
          </p:nvPr>
        </p:nvSpPr>
        <p:spPr/>
        <p:txBody>
          <a:bodyPr/>
          <a:lstStyle/>
          <a:p>
            <a:r>
              <a:rPr lang="en-US">
                <a:cs typeface="Calibri"/>
              </a:rPr>
              <a:t>What We Do</a:t>
            </a:r>
            <a:endParaRPr lang="en-US"/>
          </a:p>
        </p:txBody>
      </p:sp>
      <p:sp>
        <p:nvSpPr>
          <p:cNvPr id="4" name="Slide Number Placeholder 3">
            <a:extLst>
              <a:ext uri="{FF2B5EF4-FFF2-40B4-BE49-F238E27FC236}">
                <a16:creationId xmlns:a16="http://schemas.microsoft.com/office/drawing/2014/main" id="{5FBB5C6E-A677-98C2-9164-2D5C6A505445}"/>
              </a:ext>
            </a:extLst>
          </p:cNvPr>
          <p:cNvSpPr>
            <a:spLocks noGrp="1"/>
          </p:cNvSpPr>
          <p:nvPr>
            <p:ph type="sldNum" sz="quarter" idx="12"/>
          </p:nvPr>
        </p:nvSpPr>
        <p:spPr/>
        <p:txBody>
          <a:bodyPr/>
          <a:lstStyle/>
          <a:p>
            <a:pPr algn="ctr"/>
            <a:fld id="{2A5ADF7A-0320-44A1-B7A5-5937CB444030}" type="slidenum">
              <a:rPr lang="en-US" smtClean="0"/>
              <a:pPr algn="ctr"/>
              <a:t>6</a:t>
            </a:fld>
            <a:endParaRPr lang="en-US"/>
          </a:p>
        </p:txBody>
      </p:sp>
      <p:sp>
        <p:nvSpPr>
          <p:cNvPr id="6" name="TextBox 5">
            <a:extLst>
              <a:ext uri="{FF2B5EF4-FFF2-40B4-BE49-F238E27FC236}">
                <a16:creationId xmlns:a16="http://schemas.microsoft.com/office/drawing/2014/main" id="{824D5FAE-7917-7E5A-A9BC-BAA174FDF407}"/>
              </a:ext>
            </a:extLst>
          </p:cNvPr>
          <p:cNvSpPr txBox="1"/>
          <p:nvPr/>
        </p:nvSpPr>
        <p:spPr>
          <a:xfrm>
            <a:off x="1497716" y="1112599"/>
            <a:ext cx="7243762" cy="33470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350">
                <a:solidFill>
                  <a:srgbClr val="294581"/>
                </a:solidFill>
                <a:latin typeface="Gill Sans MT"/>
                <a:cs typeface="Segoe UI"/>
              </a:rPr>
              <a:t>Capacity Building​</a:t>
            </a:r>
          </a:p>
          <a:p>
            <a:endParaRPr lang="en-US" sz="2350">
              <a:solidFill>
                <a:srgbClr val="294581"/>
              </a:solidFill>
              <a:latin typeface="Gill Sans MT"/>
              <a:cs typeface="Segoe UI"/>
            </a:endParaRPr>
          </a:p>
          <a:p>
            <a:r>
              <a:rPr lang="en-US" sz="2350">
                <a:solidFill>
                  <a:srgbClr val="294581"/>
                </a:solidFill>
                <a:latin typeface="Gill Sans MT"/>
                <a:cs typeface="Segoe UI"/>
              </a:rPr>
              <a:t>Policy &amp; Advocacy​</a:t>
            </a:r>
            <a:endParaRPr lang="en-US"/>
          </a:p>
          <a:p>
            <a:endParaRPr lang="en-US" sz="2350">
              <a:solidFill>
                <a:srgbClr val="294581"/>
              </a:solidFill>
              <a:latin typeface="Gill Sans MT"/>
              <a:cs typeface="Segoe UI"/>
            </a:endParaRPr>
          </a:p>
          <a:p>
            <a:r>
              <a:rPr lang="en-US" sz="2350">
                <a:solidFill>
                  <a:srgbClr val="294581"/>
                </a:solidFill>
                <a:latin typeface="Gill Sans MT"/>
                <a:cs typeface="Segoe UI"/>
              </a:rPr>
              <a:t>National Leadership &amp; Strategic Communications  </a:t>
            </a:r>
            <a:endParaRPr lang="en-US"/>
          </a:p>
          <a:p>
            <a:endParaRPr lang="en-US" sz="2350">
              <a:solidFill>
                <a:srgbClr val="294581"/>
              </a:solidFill>
              <a:latin typeface="Gill Sans MT"/>
              <a:cs typeface="Segoe UI"/>
            </a:endParaRPr>
          </a:p>
          <a:p>
            <a:r>
              <a:rPr lang="en-US" sz="2350">
                <a:solidFill>
                  <a:srgbClr val="294581"/>
                </a:solidFill>
                <a:latin typeface="Gill Sans MT"/>
                <a:cs typeface="Segoe UI"/>
              </a:rPr>
              <a:t>Promoting Health Equity​</a:t>
            </a:r>
            <a:endParaRPr lang="en-US">
              <a:cs typeface="Calibri"/>
            </a:endParaRPr>
          </a:p>
          <a:p>
            <a:endParaRPr lang="en-US" sz="2350">
              <a:solidFill>
                <a:srgbClr val="294581"/>
              </a:solidFill>
              <a:latin typeface="Gill Sans MT"/>
              <a:cs typeface="Segoe UI"/>
            </a:endParaRPr>
          </a:p>
          <a:p>
            <a:r>
              <a:rPr lang="en-US" sz="2350">
                <a:solidFill>
                  <a:srgbClr val="294581"/>
                </a:solidFill>
                <a:latin typeface="Gill Sans MT"/>
                <a:cs typeface="Segoe UI"/>
              </a:rPr>
              <a:t>Organizational Strengthening</a:t>
            </a:r>
            <a:endParaRPr lang="en-US"/>
          </a:p>
        </p:txBody>
      </p:sp>
    </p:spTree>
    <p:extLst>
      <p:ext uri="{BB962C8B-B14F-4D97-AF65-F5344CB8AC3E}">
        <p14:creationId xmlns:p14="http://schemas.microsoft.com/office/powerpoint/2010/main" val="1621653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3CE50D0D-0A7B-3F2A-7C43-60E1D4E5200E}"/>
              </a:ext>
            </a:extLst>
          </p:cNvPr>
          <p:cNvSpPr/>
          <p:nvPr/>
        </p:nvSpPr>
        <p:spPr>
          <a:xfrm>
            <a:off x="0" y="1541024"/>
            <a:ext cx="9144000" cy="2422129"/>
          </a:xfrm>
          <a:custGeom>
            <a:avLst/>
            <a:gdLst/>
            <a:ahLst/>
            <a:cxnLst/>
            <a:rect l="l" t="t" r="r" b="b"/>
            <a:pathLst>
              <a:path w="18288000" h="4132579">
                <a:moveTo>
                  <a:pt x="0" y="4131952"/>
                </a:moveTo>
                <a:lnTo>
                  <a:pt x="18288000" y="4131952"/>
                </a:lnTo>
                <a:lnTo>
                  <a:pt x="18288000" y="0"/>
                </a:lnTo>
                <a:lnTo>
                  <a:pt x="0" y="0"/>
                </a:lnTo>
                <a:lnTo>
                  <a:pt x="0" y="4131952"/>
                </a:lnTo>
                <a:close/>
              </a:path>
            </a:pathLst>
          </a:custGeom>
          <a:solidFill>
            <a:srgbClr val="DAE7F2"/>
          </a:solidFill>
        </p:spPr>
        <p:txBody>
          <a:bodyPr wrap="square" lIns="0" tIns="0" rIns="0" bIns="0" rtlCol="0"/>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sz="450"/>
          </a:p>
        </p:txBody>
      </p:sp>
      <p:sp>
        <p:nvSpPr>
          <p:cNvPr id="2" name="Title 1">
            <a:extLst>
              <a:ext uri="{FF2B5EF4-FFF2-40B4-BE49-F238E27FC236}">
                <a16:creationId xmlns:a16="http://schemas.microsoft.com/office/drawing/2014/main" id="{7227110B-D2DE-3093-7931-963BC6C43EC4}"/>
              </a:ext>
            </a:extLst>
          </p:cNvPr>
          <p:cNvSpPr>
            <a:spLocks noGrp="1"/>
          </p:cNvSpPr>
          <p:nvPr>
            <p:ph type="title"/>
          </p:nvPr>
        </p:nvSpPr>
        <p:spPr/>
        <p:txBody>
          <a:bodyPr/>
          <a:lstStyle/>
          <a:p>
            <a:r>
              <a:rPr lang="en-US">
                <a:cs typeface="Calibri"/>
              </a:rPr>
              <a:t>Why We Do It</a:t>
            </a:r>
            <a:endParaRPr lang="en-US"/>
          </a:p>
        </p:txBody>
      </p:sp>
      <p:sp>
        <p:nvSpPr>
          <p:cNvPr id="4" name="Slide Number Placeholder 3">
            <a:extLst>
              <a:ext uri="{FF2B5EF4-FFF2-40B4-BE49-F238E27FC236}">
                <a16:creationId xmlns:a16="http://schemas.microsoft.com/office/drawing/2014/main" id="{B5A0442F-D17D-9859-1832-4DDAE56D0A5E}"/>
              </a:ext>
            </a:extLst>
          </p:cNvPr>
          <p:cNvSpPr>
            <a:spLocks noGrp="1"/>
          </p:cNvSpPr>
          <p:nvPr>
            <p:ph type="sldNum" sz="quarter" idx="12"/>
          </p:nvPr>
        </p:nvSpPr>
        <p:spPr/>
        <p:txBody>
          <a:bodyPr/>
          <a:lstStyle/>
          <a:p>
            <a:pPr algn="ctr"/>
            <a:fld id="{2A5ADF7A-0320-44A1-B7A5-5937CB444030}" type="slidenum">
              <a:rPr lang="en-US" smtClean="0"/>
              <a:pPr algn="ctr"/>
              <a:t>7</a:t>
            </a:fld>
            <a:endParaRPr lang="en-US"/>
          </a:p>
        </p:txBody>
      </p:sp>
      <p:sp>
        <p:nvSpPr>
          <p:cNvPr id="12" name="object 9">
            <a:extLst>
              <a:ext uri="{FF2B5EF4-FFF2-40B4-BE49-F238E27FC236}">
                <a16:creationId xmlns:a16="http://schemas.microsoft.com/office/drawing/2014/main" id="{C08E837F-C592-4FAF-A7CA-57BE6E6EC8CB}"/>
              </a:ext>
            </a:extLst>
          </p:cNvPr>
          <p:cNvSpPr/>
          <p:nvPr/>
        </p:nvSpPr>
        <p:spPr>
          <a:xfrm>
            <a:off x="0" y="1492920"/>
            <a:ext cx="9144000" cy="80645"/>
          </a:xfrm>
          <a:custGeom>
            <a:avLst/>
            <a:gdLst/>
            <a:ahLst/>
            <a:cxnLst/>
            <a:rect l="l" t="t" r="r" b="b"/>
            <a:pathLst>
              <a:path w="18288000" h="161289">
                <a:moveTo>
                  <a:pt x="18288001" y="142875"/>
                </a:moveTo>
                <a:lnTo>
                  <a:pt x="0" y="160902"/>
                </a:lnTo>
                <a:lnTo>
                  <a:pt x="0" y="18027"/>
                </a:lnTo>
                <a:lnTo>
                  <a:pt x="18288001" y="0"/>
                </a:lnTo>
                <a:lnTo>
                  <a:pt x="18288001" y="142875"/>
                </a:lnTo>
                <a:close/>
              </a:path>
            </a:pathLst>
          </a:custGeom>
          <a:solidFill>
            <a:srgbClr val="18A78C"/>
          </a:solidFill>
        </p:spPr>
        <p:txBody>
          <a:bodyPr wrap="square" lIns="0" tIns="0" rIns="0" bIns="0" rtlCol="0"/>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sz="450"/>
          </a:p>
        </p:txBody>
      </p:sp>
      <p:sp>
        <p:nvSpPr>
          <p:cNvPr id="14" name="object 9">
            <a:extLst>
              <a:ext uri="{FF2B5EF4-FFF2-40B4-BE49-F238E27FC236}">
                <a16:creationId xmlns:a16="http://schemas.microsoft.com/office/drawing/2014/main" id="{6F526710-DFF6-BA8C-180D-C34A5381C07C}"/>
              </a:ext>
            </a:extLst>
          </p:cNvPr>
          <p:cNvSpPr/>
          <p:nvPr/>
        </p:nvSpPr>
        <p:spPr>
          <a:xfrm>
            <a:off x="0" y="3919100"/>
            <a:ext cx="9144000" cy="80645"/>
          </a:xfrm>
          <a:custGeom>
            <a:avLst/>
            <a:gdLst/>
            <a:ahLst/>
            <a:cxnLst/>
            <a:rect l="l" t="t" r="r" b="b"/>
            <a:pathLst>
              <a:path w="18288000" h="161289">
                <a:moveTo>
                  <a:pt x="18288001" y="142875"/>
                </a:moveTo>
                <a:lnTo>
                  <a:pt x="0" y="160902"/>
                </a:lnTo>
                <a:lnTo>
                  <a:pt x="0" y="18027"/>
                </a:lnTo>
                <a:lnTo>
                  <a:pt x="18288001" y="0"/>
                </a:lnTo>
                <a:lnTo>
                  <a:pt x="18288001" y="142875"/>
                </a:lnTo>
                <a:close/>
              </a:path>
            </a:pathLst>
          </a:custGeom>
          <a:solidFill>
            <a:srgbClr val="18A78C"/>
          </a:solidFill>
        </p:spPr>
        <p:txBody>
          <a:bodyPr wrap="square" lIns="0" tIns="0" rIns="0" bIns="0" rtlCol="0"/>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sz="450"/>
          </a:p>
        </p:txBody>
      </p:sp>
      <p:sp>
        <p:nvSpPr>
          <p:cNvPr id="16" name="TextBox 15">
            <a:extLst>
              <a:ext uri="{FF2B5EF4-FFF2-40B4-BE49-F238E27FC236}">
                <a16:creationId xmlns:a16="http://schemas.microsoft.com/office/drawing/2014/main" id="{81585717-DCD7-DA83-9959-F88B681BE630}"/>
              </a:ext>
            </a:extLst>
          </p:cNvPr>
          <p:cNvSpPr txBox="1"/>
          <p:nvPr/>
        </p:nvSpPr>
        <p:spPr>
          <a:xfrm>
            <a:off x="880266" y="1562293"/>
            <a:ext cx="209916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latin typeface="Calibri"/>
              </a:rPr>
              <a:t>Chlamydia</a:t>
            </a:r>
            <a:r>
              <a:rPr lang="en-US" sz="1400">
                <a:latin typeface="Calibri"/>
                <a:ea typeface="Calibri"/>
                <a:cs typeface="Calibri"/>
              </a:rPr>
              <a:t>​</a:t>
            </a:r>
            <a:endParaRPr lang="en-US" sz="1400"/>
          </a:p>
        </p:txBody>
      </p:sp>
      <p:sp>
        <p:nvSpPr>
          <p:cNvPr id="17" name="TextBox 16">
            <a:extLst>
              <a:ext uri="{FF2B5EF4-FFF2-40B4-BE49-F238E27FC236}">
                <a16:creationId xmlns:a16="http://schemas.microsoft.com/office/drawing/2014/main" id="{D64D1727-430F-8E26-555C-3F4B3A885AC0}"/>
              </a:ext>
            </a:extLst>
          </p:cNvPr>
          <p:cNvSpPr txBox="1"/>
          <p:nvPr/>
        </p:nvSpPr>
        <p:spPr>
          <a:xfrm>
            <a:off x="2973957" y="155599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Gonorrhea</a:t>
            </a:r>
            <a:endParaRPr lang="en-US"/>
          </a:p>
        </p:txBody>
      </p:sp>
      <p:sp>
        <p:nvSpPr>
          <p:cNvPr id="18" name="TextBox 17">
            <a:extLst>
              <a:ext uri="{FF2B5EF4-FFF2-40B4-BE49-F238E27FC236}">
                <a16:creationId xmlns:a16="http://schemas.microsoft.com/office/drawing/2014/main" id="{95CD960D-F729-F46A-E2A5-92D2FB40E4C3}"/>
              </a:ext>
            </a:extLst>
          </p:cNvPr>
          <p:cNvSpPr txBox="1"/>
          <p:nvPr/>
        </p:nvSpPr>
        <p:spPr>
          <a:xfrm>
            <a:off x="5259957" y="155599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Calibri"/>
                <a:cs typeface="Calibri"/>
              </a:rPr>
              <a:t>Syphilis</a:t>
            </a:r>
          </a:p>
        </p:txBody>
      </p:sp>
      <p:sp>
        <p:nvSpPr>
          <p:cNvPr id="19" name="TextBox 18">
            <a:extLst>
              <a:ext uri="{FF2B5EF4-FFF2-40B4-BE49-F238E27FC236}">
                <a16:creationId xmlns:a16="http://schemas.microsoft.com/office/drawing/2014/main" id="{8E378869-6857-99DD-D0F4-C6780D4506B6}"/>
              </a:ext>
            </a:extLst>
          </p:cNvPr>
          <p:cNvSpPr txBox="1"/>
          <p:nvPr/>
        </p:nvSpPr>
        <p:spPr>
          <a:xfrm>
            <a:off x="7114636" y="1588339"/>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Congenital Syphilis</a:t>
            </a:r>
            <a:r>
              <a:rPr lang="en-US" sz="1400">
                <a:ea typeface="Calibri"/>
                <a:cs typeface="Calibri"/>
              </a:rPr>
              <a:t>​</a:t>
            </a:r>
            <a:endParaRPr lang="en-US"/>
          </a:p>
        </p:txBody>
      </p:sp>
      <p:sp>
        <p:nvSpPr>
          <p:cNvPr id="20" name="TextBox 19">
            <a:extLst>
              <a:ext uri="{FF2B5EF4-FFF2-40B4-BE49-F238E27FC236}">
                <a16:creationId xmlns:a16="http://schemas.microsoft.com/office/drawing/2014/main" id="{34DF315C-FA95-0D84-3EE9-7D09DA3AB505}"/>
              </a:ext>
            </a:extLst>
          </p:cNvPr>
          <p:cNvSpPr txBox="1"/>
          <p:nvPr/>
        </p:nvSpPr>
        <p:spPr>
          <a:xfrm>
            <a:off x="62542" y="4370357"/>
            <a:ext cx="676526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hlinkClick r:id="rId2"/>
              </a:rPr>
              <a:t>https://www.cdc.gov/std/statistics/2021/default.htm</a:t>
            </a:r>
            <a:r>
              <a:rPr lang="en-US" sz="1000"/>
              <a:t>, accessed May 1, 2023</a:t>
            </a:r>
            <a:endParaRPr lang="en-US" sz="1000">
              <a:ea typeface="Calibri"/>
              <a:cs typeface="Calibri"/>
            </a:endParaRPr>
          </a:p>
        </p:txBody>
      </p:sp>
      <p:pic>
        <p:nvPicPr>
          <p:cNvPr id="3" name="Picture 8" descr="Chart, line chart&#10;&#10;Description automatically generated">
            <a:extLst>
              <a:ext uri="{FF2B5EF4-FFF2-40B4-BE49-F238E27FC236}">
                <a16:creationId xmlns:a16="http://schemas.microsoft.com/office/drawing/2014/main" id="{C7E5C136-6CAA-2F88-7781-13BB9C4DDA48}"/>
              </a:ext>
            </a:extLst>
          </p:cNvPr>
          <p:cNvPicPr>
            <a:picLocks noChangeAspect="1"/>
          </p:cNvPicPr>
          <p:nvPr/>
        </p:nvPicPr>
        <p:blipFill rotWithShape="1">
          <a:blip r:embed="rId3"/>
          <a:srcRect l="17825" r="10876" b="-538"/>
          <a:stretch/>
        </p:blipFill>
        <p:spPr>
          <a:xfrm>
            <a:off x="175807" y="2095760"/>
            <a:ext cx="2171540" cy="1713091"/>
          </a:xfrm>
          <a:prstGeom prst="rect">
            <a:avLst/>
          </a:prstGeom>
        </p:spPr>
      </p:pic>
      <p:pic>
        <p:nvPicPr>
          <p:cNvPr id="9" name="Picture 10">
            <a:extLst>
              <a:ext uri="{FF2B5EF4-FFF2-40B4-BE49-F238E27FC236}">
                <a16:creationId xmlns:a16="http://schemas.microsoft.com/office/drawing/2014/main" id="{3145EE44-7CE4-2A99-37EE-310917E5A527}"/>
              </a:ext>
            </a:extLst>
          </p:cNvPr>
          <p:cNvPicPr>
            <a:picLocks noChangeAspect="1"/>
          </p:cNvPicPr>
          <p:nvPr/>
        </p:nvPicPr>
        <p:blipFill rotWithShape="1">
          <a:blip r:embed="rId4"/>
          <a:srcRect l="21752" t="-531" r="13595" b="-538"/>
          <a:stretch/>
        </p:blipFill>
        <p:spPr>
          <a:xfrm>
            <a:off x="2349480" y="1967387"/>
            <a:ext cx="2086261" cy="1839899"/>
          </a:xfrm>
          <a:prstGeom prst="rect">
            <a:avLst/>
          </a:prstGeom>
        </p:spPr>
      </p:pic>
      <p:pic>
        <p:nvPicPr>
          <p:cNvPr id="11" name="Picture 12" descr="Chart, line chart&#10;&#10;Description automatically generated">
            <a:extLst>
              <a:ext uri="{FF2B5EF4-FFF2-40B4-BE49-F238E27FC236}">
                <a16:creationId xmlns:a16="http://schemas.microsoft.com/office/drawing/2014/main" id="{08030BA6-75A3-151F-1D55-701B7AA32E7D}"/>
              </a:ext>
            </a:extLst>
          </p:cNvPr>
          <p:cNvPicPr>
            <a:picLocks noChangeAspect="1"/>
          </p:cNvPicPr>
          <p:nvPr/>
        </p:nvPicPr>
        <p:blipFill rotWithShape="1">
          <a:blip r:embed="rId5"/>
          <a:srcRect l="-81" r="31420" b="-856"/>
          <a:stretch/>
        </p:blipFill>
        <p:spPr>
          <a:xfrm>
            <a:off x="4432925" y="1891803"/>
            <a:ext cx="2325603" cy="1912102"/>
          </a:xfrm>
          <a:prstGeom prst="rect">
            <a:avLst/>
          </a:prstGeom>
        </p:spPr>
      </p:pic>
      <p:pic>
        <p:nvPicPr>
          <p:cNvPr id="13" name="Picture 14" descr="Chart, line chart&#10;&#10;Description automatically generated">
            <a:extLst>
              <a:ext uri="{FF2B5EF4-FFF2-40B4-BE49-F238E27FC236}">
                <a16:creationId xmlns:a16="http://schemas.microsoft.com/office/drawing/2014/main" id="{0F73C44F-D358-8C54-E843-6F9D92A8F8D2}"/>
              </a:ext>
            </a:extLst>
          </p:cNvPr>
          <p:cNvPicPr>
            <a:picLocks noChangeAspect="1"/>
          </p:cNvPicPr>
          <p:nvPr/>
        </p:nvPicPr>
        <p:blipFill rotWithShape="1">
          <a:blip r:embed="rId6"/>
          <a:srcRect l="34139" r="-302" b="-538"/>
          <a:stretch/>
        </p:blipFill>
        <p:spPr>
          <a:xfrm>
            <a:off x="6812087" y="1925715"/>
            <a:ext cx="2257094" cy="1928751"/>
          </a:xfrm>
          <a:prstGeom prst="rect">
            <a:avLst/>
          </a:prstGeom>
        </p:spPr>
      </p:pic>
    </p:spTree>
    <p:extLst>
      <p:ext uri="{BB962C8B-B14F-4D97-AF65-F5344CB8AC3E}">
        <p14:creationId xmlns:p14="http://schemas.microsoft.com/office/powerpoint/2010/main" val="1675213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5FBCAA-B648-1A7D-1C4D-F439C17FA77B}"/>
              </a:ext>
            </a:extLst>
          </p:cNvPr>
          <p:cNvSpPr>
            <a:spLocks noGrp="1"/>
          </p:cNvSpPr>
          <p:nvPr>
            <p:ph type="title"/>
          </p:nvPr>
        </p:nvSpPr>
        <p:spPr/>
        <p:txBody>
          <a:bodyPr/>
          <a:lstStyle/>
          <a:p>
            <a:r>
              <a:rPr lang="en-US"/>
              <a:t>Current state of STIs </a:t>
            </a:r>
          </a:p>
        </p:txBody>
      </p:sp>
      <p:sp>
        <p:nvSpPr>
          <p:cNvPr id="6" name="Text Placeholder 5">
            <a:extLst>
              <a:ext uri="{FF2B5EF4-FFF2-40B4-BE49-F238E27FC236}">
                <a16:creationId xmlns:a16="http://schemas.microsoft.com/office/drawing/2014/main" id="{6D70DE5F-9248-573C-6A05-DEE459943CA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97D74E1-98AE-88D2-51AB-6E035A3695EC}"/>
              </a:ext>
            </a:extLst>
          </p:cNvPr>
          <p:cNvSpPr>
            <a:spLocks noGrp="1"/>
          </p:cNvSpPr>
          <p:nvPr>
            <p:ph type="sldNum" sz="quarter" idx="12"/>
          </p:nvPr>
        </p:nvSpPr>
        <p:spPr/>
        <p:txBody>
          <a:bodyPr/>
          <a:lstStyle/>
          <a:p>
            <a:pPr algn="ctr"/>
            <a:fld id="{2A5ADF7A-0320-44A1-B7A5-5937CB444030}" type="slidenum">
              <a:rPr lang="en-US" smtClean="0"/>
              <a:pPr algn="ctr"/>
              <a:t>8</a:t>
            </a:fld>
            <a:endParaRPr lang="en-US"/>
          </a:p>
        </p:txBody>
      </p:sp>
    </p:spTree>
    <p:extLst>
      <p:ext uri="{BB962C8B-B14F-4D97-AF65-F5344CB8AC3E}">
        <p14:creationId xmlns:p14="http://schemas.microsoft.com/office/powerpoint/2010/main" val="2092542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State, United States and Territories, 2012 and 2021</a:t>
            </a:r>
          </a:p>
        </p:txBody>
      </p:sp>
      <p:pic>
        <p:nvPicPr>
          <p:cNvPr id="3" name="Picture 1" descr="United States map showing rates of reported chlamydia cases by state and territory of residence from 2012 to 2021."/>
          <p:cNvPicPr>
            <a:picLocks noGrp="1" noChangeAspect="1"/>
          </p:cNvPicPr>
          <p:nvPr/>
        </p:nvPicPr>
        <p:blipFill>
          <a:blip r:embed="rId3"/>
          <a:stretch>
            <a:fillRect/>
          </a:stretch>
        </p:blipFill>
        <p:spPr bwMode="auto">
          <a:xfrm>
            <a:off x="711200" y="1016000"/>
            <a:ext cx="77089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9458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EB43B0B320F54EBC06D1808E1271D4" ma:contentTypeVersion="17" ma:contentTypeDescription="Create a new document." ma:contentTypeScope="" ma:versionID="8c4b000044ac1df2ac2e5d602fba09c7">
  <xsd:schema xmlns:xsd="http://www.w3.org/2001/XMLSchema" xmlns:xs="http://www.w3.org/2001/XMLSchema" xmlns:p="http://schemas.microsoft.com/office/2006/metadata/properties" xmlns:ns2="41a8c100-02b4-4bbb-aaef-3815a4ca2c77" xmlns:ns3="0a918643-68c8-4ca7-b4d7-8f7b95f6e3ea" targetNamespace="http://schemas.microsoft.com/office/2006/metadata/properties" ma:root="true" ma:fieldsID="a21a5273e133a3ed86dfd05d83c6ada7" ns2:_="" ns3:_="">
    <xsd:import namespace="41a8c100-02b4-4bbb-aaef-3815a4ca2c77"/>
    <xsd:import namespace="0a918643-68c8-4ca7-b4d7-8f7b95f6e3e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a8c100-02b4-4bbb-aaef-3815a4ca2c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95773fb-ceeb-4f57-a58d-096badc8301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918643-68c8-4ca7-b4d7-8f7b95f6e3e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ffc8eb7-daae-49f2-9eca-37f5cbd358b6}" ma:internalName="TaxCatchAll" ma:showField="CatchAllData" ma:web="0a918643-68c8-4ca7-b4d7-8f7b95f6e3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a918643-68c8-4ca7-b4d7-8f7b95f6e3ea" xsi:nil="true"/>
    <lcf76f155ced4ddcb4097134ff3c332f xmlns="41a8c100-02b4-4bbb-aaef-3815a4ca2c7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CADD35-65B7-461E-ACCF-527744767196}">
  <ds:schemaRefs>
    <ds:schemaRef ds:uri="0a918643-68c8-4ca7-b4d7-8f7b95f6e3ea"/>
    <ds:schemaRef ds:uri="41a8c100-02b4-4bbb-aaef-3815a4ca2c7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F5EF699-6CD2-4B02-B40C-5D231C058411}">
  <ds:schemaRefs>
    <ds:schemaRef ds:uri="0a918643-68c8-4ca7-b4d7-8f7b95f6e3ea"/>
    <ds:schemaRef ds:uri="41a8c100-02b4-4bbb-aaef-3815a4ca2c77"/>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644095D-C000-459B-A573-3F486BE560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TotalTime>
  <Words>1729</Words>
  <Application>Microsoft Office PowerPoint</Application>
  <PresentationFormat>On-screen Show (16:9)</PresentationFormat>
  <Paragraphs>253</Paragraphs>
  <Slides>34</Slides>
  <Notes>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34</vt:i4>
      </vt:variant>
    </vt:vector>
  </HeadingPairs>
  <TitlesOfParts>
    <vt:vector size="45" baseType="lpstr">
      <vt:lpstr>Arial</vt:lpstr>
      <vt:lpstr>Arial,Sans-Serif</vt:lpstr>
      <vt:lpstr>Calibri</vt:lpstr>
      <vt:lpstr>Calibri Light</vt:lpstr>
      <vt:lpstr>Gill Sans MT</vt:lpstr>
      <vt:lpstr>Open Sans</vt:lpstr>
      <vt:lpstr>Wingdings</vt:lpstr>
      <vt:lpstr>Work Sans</vt:lpstr>
      <vt:lpstr>Office Theme</vt:lpstr>
      <vt:lpstr>Office Theme</vt:lpstr>
      <vt:lpstr>1_Office Theme</vt:lpstr>
      <vt:lpstr>Individual and Community Benefits to Providing Expedited Partner Therapy: Policy Perspective </vt:lpstr>
      <vt:lpstr>CHAT</vt:lpstr>
      <vt:lpstr>Disclosure </vt:lpstr>
      <vt:lpstr>Goals of Presentation </vt:lpstr>
      <vt:lpstr>NCSD Mission &amp; Vision</vt:lpstr>
      <vt:lpstr>What We Do</vt:lpstr>
      <vt:lpstr>Why We Do It</vt:lpstr>
      <vt:lpstr>Current state of STIs </vt:lpstr>
      <vt:lpstr>Chlamydia — Rates of Reported Cases by State, United States and Territories, 2012 and 2021</vt:lpstr>
      <vt:lpstr>Gonorrhea — Rates of Reported Cases by State, United States and Territories, 2012 and 2021</vt:lpstr>
      <vt:lpstr>Missouri Stats </vt:lpstr>
      <vt:lpstr> Kansas Stats </vt:lpstr>
      <vt:lpstr>Why STD Prevention is Important </vt:lpstr>
      <vt:lpstr>Tools for STD Prevention </vt:lpstr>
      <vt:lpstr>Role of Public Health </vt:lpstr>
      <vt:lpstr>DIS for Every STD?? </vt:lpstr>
      <vt:lpstr>PowerPoint Presentation</vt:lpstr>
      <vt:lpstr>PowerPoint Presentation</vt:lpstr>
      <vt:lpstr>ENTER…Expedited Partner Therapy </vt:lpstr>
      <vt:lpstr>Poll</vt:lpstr>
      <vt:lpstr>What is Expedited Partner Therapy? </vt:lpstr>
      <vt:lpstr>Poll</vt:lpstr>
      <vt:lpstr>Poll</vt:lpstr>
      <vt:lpstr>Organizations that Support EPT</vt:lpstr>
      <vt:lpstr>CDC EPT Map </vt:lpstr>
      <vt:lpstr>Poll</vt:lpstr>
      <vt:lpstr>Poll</vt:lpstr>
      <vt:lpstr>Poll</vt:lpstr>
      <vt:lpstr>CHAT</vt:lpstr>
      <vt:lpstr>Barriers to EPT </vt:lpstr>
      <vt:lpstr>CHAT</vt:lpstr>
      <vt:lpstr>Mitigating EPT Barriers  </vt:lpstr>
      <vt:lpstr>Mitigating Barriers– NCSD Resource!  </vt:lpstr>
      <vt:lpstr>Stephanie S. Arnold Pang sarnold@ncsddc.org   www.ncsddc.org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Stahlberg</dc:creator>
  <cp:lastModifiedBy>Jacki Witt</cp:lastModifiedBy>
  <cp:revision>3</cp:revision>
  <dcterms:created xsi:type="dcterms:W3CDTF">2017-07-26T13:44:57Z</dcterms:created>
  <dcterms:modified xsi:type="dcterms:W3CDTF">2023-08-29T22:01:50Z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0x010100F9EB43B0B320F54EBC06D1808E1271D4</vt:lpwstr>
  </property>
  <property fmtid="{D5CDD505-2E9C-101B-9397-08002B2CF9AE}" pid="3" name="MediaServiceImageTags">
    <vt:lpwstr/>
  </property>
</Properties>
</file>