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755" r:id="rId1"/>
    <p:sldMasterId id="2147483770" r:id="rId2"/>
    <p:sldMasterId id="2147483785" r:id="rId3"/>
    <p:sldMasterId id="2147483800" r:id="rId4"/>
    <p:sldMasterId id="2147483815" r:id="rId5"/>
  </p:sldMasterIdLst>
  <p:notesMasterIdLst>
    <p:notesMasterId r:id="rId58"/>
  </p:notesMasterIdLst>
  <p:sldIdLst>
    <p:sldId id="267" r:id="rId6"/>
    <p:sldId id="383" r:id="rId7"/>
    <p:sldId id="276" r:id="rId8"/>
    <p:sldId id="357" r:id="rId9"/>
    <p:sldId id="356" r:id="rId10"/>
    <p:sldId id="358" r:id="rId11"/>
    <p:sldId id="359" r:id="rId12"/>
    <p:sldId id="360" r:id="rId13"/>
    <p:sldId id="361" r:id="rId14"/>
    <p:sldId id="362" r:id="rId15"/>
    <p:sldId id="363" r:id="rId16"/>
    <p:sldId id="284" r:id="rId17"/>
    <p:sldId id="343" r:id="rId18"/>
    <p:sldId id="279" r:id="rId19"/>
    <p:sldId id="280" r:id="rId20"/>
    <p:sldId id="281" r:id="rId21"/>
    <p:sldId id="285" r:id="rId22"/>
    <p:sldId id="366" r:id="rId23"/>
    <p:sldId id="370" r:id="rId24"/>
    <p:sldId id="371" r:id="rId25"/>
    <p:sldId id="369" r:id="rId26"/>
    <p:sldId id="372" r:id="rId27"/>
    <p:sldId id="367" r:id="rId28"/>
    <p:sldId id="288" r:id="rId29"/>
    <p:sldId id="287" r:id="rId30"/>
    <p:sldId id="289" r:id="rId31"/>
    <p:sldId id="291" r:id="rId32"/>
    <p:sldId id="290" r:id="rId33"/>
    <p:sldId id="292" r:id="rId34"/>
    <p:sldId id="344" r:id="rId35"/>
    <p:sldId id="385" r:id="rId36"/>
    <p:sldId id="373" r:id="rId37"/>
    <p:sldId id="374" r:id="rId38"/>
    <p:sldId id="375" r:id="rId39"/>
    <p:sldId id="376" r:id="rId40"/>
    <p:sldId id="377" r:id="rId41"/>
    <p:sldId id="378" r:id="rId42"/>
    <p:sldId id="379" r:id="rId43"/>
    <p:sldId id="380" r:id="rId44"/>
    <p:sldId id="346" r:id="rId45"/>
    <p:sldId id="345" r:id="rId46"/>
    <p:sldId id="256" r:id="rId47"/>
    <p:sldId id="257" r:id="rId48"/>
    <p:sldId id="382" r:id="rId49"/>
    <p:sldId id="347" r:id="rId50"/>
    <p:sldId id="349" r:id="rId51"/>
    <p:sldId id="350" r:id="rId52"/>
    <p:sldId id="348" r:id="rId53"/>
    <p:sldId id="351" r:id="rId54"/>
    <p:sldId id="352" r:id="rId55"/>
    <p:sldId id="353" r:id="rId56"/>
    <p:sldId id="35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RH Blue" id="{CA551052-DC2F-4C16-9B60-63426F7F634A}">
          <p14:sldIdLst>
            <p14:sldId id="267"/>
            <p14:sldId id="383"/>
            <p14:sldId id="276"/>
            <p14:sldId id="357"/>
            <p14:sldId id="356"/>
            <p14:sldId id="358"/>
            <p14:sldId id="359"/>
            <p14:sldId id="360"/>
            <p14:sldId id="361"/>
            <p14:sldId id="362"/>
            <p14:sldId id="363"/>
            <p14:sldId id="284"/>
            <p14:sldId id="343"/>
            <p14:sldId id="279"/>
            <p14:sldId id="280"/>
            <p14:sldId id="281"/>
            <p14:sldId id="285"/>
            <p14:sldId id="366"/>
            <p14:sldId id="370"/>
            <p14:sldId id="371"/>
            <p14:sldId id="369"/>
            <p14:sldId id="372"/>
            <p14:sldId id="367"/>
            <p14:sldId id="288"/>
            <p14:sldId id="287"/>
            <p14:sldId id="289"/>
            <p14:sldId id="291"/>
            <p14:sldId id="290"/>
            <p14:sldId id="292"/>
            <p14:sldId id="344"/>
            <p14:sldId id="385"/>
            <p14:sldId id="373"/>
            <p14:sldId id="374"/>
            <p14:sldId id="375"/>
            <p14:sldId id="376"/>
            <p14:sldId id="377"/>
            <p14:sldId id="378"/>
            <p14:sldId id="379"/>
            <p14:sldId id="380"/>
            <p14:sldId id="346"/>
            <p14:sldId id="345"/>
            <p14:sldId id="256"/>
            <p14:sldId id="257"/>
            <p14:sldId id="382"/>
            <p14:sldId id="347"/>
            <p14:sldId id="349"/>
            <p14:sldId id="350"/>
            <p14:sldId id="348"/>
            <p14:sldId id="351"/>
            <p14:sldId id="352"/>
            <p14:sldId id="353"/>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B"/>
    <a:srgbClr val="E06446"/>
    <a:srgbClr val="277CB1"/>
    <a:srgbClr val="264D80"/>
    <a:srgbClr val="277CBF"/>
    <a:srgbClr val="8F8F8F"/>
    <a:srgbClr val="B8B8B8"/>
    <a:srgbClr val="005463"/>
    <a:srgbClr val="009795"/>
    <a:srgbClr val="D23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8259" autoAdjust="0"/>
  </p:normalViewPr>
  <p:slideViewPr>
    <p:cSldViewPr snapToGrid="0">
      <p:cViewPr varScale="1">
        <p:scale>
          <a:sx n="76" d="100"/>
          <a:sy n="76" d="100"/>
        </p:scale>
        <p:origin x="979"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05:13:10.703"/>
    </inkml:context>
    <inkml:brush xml:id="br0">
      <inkml:brushProperty name="width" value="0.17143" units="cm"/>
      <inkml:brushProperty name="height" value="0.17143" units="cm"/>
      <inkml:brushProperty name="color" value="#F6630D"/>
    </inkml:brush>
  </inkml:definitions>
  <inkml:trace contextRef="#ctx0" brushRef="#br0">1 1 8027,'0'0'0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06:25:10.914"/>
    </inkml:context>
    <inkml:brush xml:id="br0">
      <inkml:brushProperty name="width" value="0.49389" units="cm"/>
      <inkml:brushProperty name="height" value="0.49389" units="cm"/>
      <inkml:brushProperty name="color" value="#B0B938"/>
    </inkml:brush>
  </inkml:definitions>
  <inkml:trace contextRef="#ctx0" brushRef="#br0">0 41 8027,'32'-8'0,"0"1"0,-1-1 0,-3 2 0,-2 1 0,-1 2 0,7 1 0,-1 1 0,0 2 0,0 2 0,3 1 0,0 0 0,-10 1 0,0 0 0,1 1-166,0 0 1,0 0 0,0 0 0,-1 1 0,1 0 0,-2 1 165,10 6 0,-1 1 0,2 0 0,0 2 0,-6-1 0,0 1 0,0 2 0,-1 1 0,-1-1 0,-1 0 0,-3 1 0,-2 1 79,-2-1 1,-2 2 0,-2-1 0,-2 0-80,8 21 0,-6 8 41,-8-22 0,-1 1 0,-1 2 0,-2 2-41,0 3 0,-1 3 0,-1 6 0,1 2 0,-1 6 0,0 2 0,-3-15 0,-1 0 0,0 1 0,0 3 0,-1 2 0,0 0-144,0 2 0,-1 0 1,0 1-1,1 1 1,-1 0-1,0 0 144,1 0 0,1 1 0,-1-2 0,1 0 0,0 0 0,1-1 0,1-5 0,0-2 0,0 2 0,1 1 0,0 1 0,0-1 14,0 13 0,2-2 1,-1 0-1,0 0-14,-1-1 0,2-1 0,2-3 0,3-1 0,1 1 0,3-1 0,3-9 0,2-2 0,4 3 0,2-2 0,1-8 0,2-3 0,0 1 0,2-2 0,1-2 0,2-1 0,1 2 0,2-1 0,0-1 0,0-1 0,-9-6 0,0 1 0,1-1 0,-1 1 0,1-1 0,-1 1 0,8 7 0,-1 0 0,-1 1 0,-2 0 0,-1-3 0,-1-1 0,2 2 0,-1-1 0,-3-3 0,-1-2 0,-2-1 0,-1-1 0,9 7 0,-5-4 0,-5-5 0,-4-5 868,-2-2-868,-4-7 445,-3 6-445,-16-11 0,3 10 0,-11-11 0,10 6 0,1 0 0,-1 0 0,1 0 0,-1 0 0,1 0 0,0 0 0,-5 1 0,-1 4 0,-8 14 0,-4 10 0,0 6 0,11-17 0,-1 1 0,-1 2 0,0 0 0,1 3 0,-1-1 0,-2 1 0,1-1 0,2 3 0,0 0 0,0-3 0,1 1 0,3-1 0,0 1 0,-1-3 0,0 0 0,-6 20 0,-1-4 0,6-2 0,3-7 0,2 5 0,3 0 0,0-5 0,3-5 0,0 5 0,3 5 0,0-2 0,0 5 0,0 2 0,0 3 0,0 1 0,0 5 0,0 0 0,0 6 0,0-2 0,0-1 0,0 2 0,0-5 0,0 5 0,0-5 0,0 4 0,1-4 0,2 5 0,2 1 0,-1-24 0,0 1 0,0 1 0,1-1 0,-1 4 0,0 0 0,0-2 0,0 1 0,1 2 0,-1-1 0,0-1 0,0 0 0,1-1 0,-1 0 0,0-1 0,0 1 0,1 1 0,0-1 0,0-1 0,1-1 0,-1 3 0,-1 0 0,2-2 0,0-1 0,-1 1 0,0-1 0,1-2 0,-1 0 0,5 27 0,1-4 0,-2 3 0,0-7 0,-1 4 0,1-2 0,-1 1 0,0-5 0,-2 4 0,0-7 0,-2-1 0,3-2 0,-1-2 0,-4-5 0,0 0 0,2-4 0,-1-4 0,1 1 0,-2-6 0,-1-1 0,2-3 0,-2-1 0,-1 0 0,0 6 0,0 3 0,0 4 0,0 1 0,0 7 0,0 2 0,0 4 0,0 1 0,0 0 0,0-1 0,0-3 0,-2-1 0,-3-9 0,-2 2 0,-7-11 0,-2-2 0,-7-8 0,0-2 0,-8-7 0,14 0 0,-2 0 0,-2 0 0,0 0 0,0 0 0,-1 0 0,-2 0 0,0 0 0,0 0 0,-1 0 0,-1 0 0,-1 0 0,-1 0 0,0 1 0,-2 3 0,-2 3 0,-1 5 0,-1 4 0,7-1 0,-2 1 0,0 3 0,5 1 0,-1-1 0,1 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A3516-15B4-4341-B12F-D4D7D2F62B74}"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A219-99D5-48A0-AF7F-2159B3AAFB8B}" type="slidenum">
              <a:rPr lang="en-US" smtClean="0"/>
              <a:t>‹#›</a:t>
            </a:fld>
            <a:endParaRPr lang="en-US"/>
          </a:p>
        </p:txBody>
      </p:sp>
    </p:spTree>
    <p:extLst>
      <p:ext uri="{BB962C8B-B14F-4D97-AF65-F5344CB8AC3E}">
        <p14:creationId xmlns:p14="http://schemas.microsoft.com/office/powerpoint/2010/main" val="23273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a:t>
            </a:fld>
            <a:endParaRPr lang="en-US"/>
          </a:p>
        </p:txBody>
      </p:sp>
    </p:spTree>
    <p:extLst>
      <p:ext uri="{BB962C8B-B14F-4D97-AF65-F5344CB8AC3E}">
        <p14:creationId xmlns:p14="http://schemas.microsoft.com/office/powerpoint/2010/main" val="346241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11</a:t>
            </a:fld>
            <a:endParaRPr lang="en-US"/>
          </a:p>
        </p:txBody>
      </p:sp>
    </p:spTree>
    <p:extLst>
      <p:ext uri="{BB962C8B-B14F-4D97-AF65-F5344CB8AC3E}">
        <p14:creationId xmlns:p14="http://schemas.microsoft.com/office/powerpoint/2010/main" val="32435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r>
              <a:rPr lang="en-US" b="1" dirty="0"/>
              <a:t>yes</a:t>
            </a:r>
          </a:p>
        </p:txBody>
      </p:sp>
      <p:sp>
        <p:nvSpPr>
          <p:cNvPr id="4" name="Slide Number Placeholder 3"/>
          <p:cNvSpPr>
            <a:spLocks noGrp="1"/>
          </p:cNvSpPr>
          <p:nvPr>
            <p:ph type="sldNum" sz="quarter" idx="10"/>
          </p:nvPr>
        </p:nvSpPr>
        <p:spPr/>
        <p:txBody>
          <a:bodyPr/>
          <a:lstStyle/>
          <a:p>
            <a:fld id="{3208A219-99D5-48A0-AF7F-2159B3AAFB8B}" type="slidenum">
              <a:rPr lang="en-US" smtClean="0"/>
              <a:t>12</a:t>
            </a:fld>
            <a:endParaRPr lang="en-US"/>
          </a:p>
        </p:txBody>
      </p:sp>
    </p:spTree>
    <p:extLst>
      <p:ext uri="{BB962C8B-B14F-4D97-AF65-F5344CB8AC3E}">
        <p14:creationId xmlns:p14="http://schemas.microsoft.com/office/powerpoint/2010/main" val="238724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SzPts val="1400"/>
              <a:buFont typeface="Arial"/>
              <a:buNone/>
            </a:pPr>
            <a:r>
              <a:rPr lang="en-US" dirty="0">
                <a:solidFill>
                  <a:srgbClr val="000000"/>
                </a:solidFill>
                <a:latin typeface="Arial"/>
                <a:ea typeface="Arial"/>
                <a:cs typeface="Arial"/>
                <a:sym typeface="Arial"/>
              </a:rPr>
              <a:t>Reference: American College of Obstetricians and Gynecologists. "Early </a:t>
            </a:r>
            <a:r>
              <a:rPr lang="en-US" dirty="0">
                <a:solidFill>
                  <a:srgbClr val="000000"/>
                </a:solidFill>
              </a:rPr>
              <a:t>P</a:t>
            </a:r>
            <a:r>
              <a:rPr lang="en-US" dirty="0">
                <a:solidFill>
                  <a:srgbClr val="000000"/>
                </a:solidFill>
                <a:latin typeface="Arial"/>
                <a:ea typeface="Arial"/>
                <a:cs typeface="Arial"/>
                <a:sym typeface="Arial"/>
              </a:rPr>
              <a:t>regnancy </a:t>
            </a:r>
            <a:r>
              <a:rPr lang="en-US" dirty="0">
                <a:solidFill>
                  <a:srgbClr val="000000"/>
                </a:solidFill>
              </a:rPr>
              <a:t>L</a:t>
            </a:r>
            <a:r>
              <a:rPr lang="en-US" dirty="0">
                <a:solidFill>
                  <a:srgbClr val="000000"/>
                </a:solidFill>
                <a:latin typeface="Arial"/>
                <a:ea typeface="Arial"/>
                <a:cs typeface="Arial"/>
                <a:sym typeface="Arial"/>
              </a:rPr>
              <a:t>oss. ACOG Practice Bulletin No. </a:t>
            </a:r>
            <a:r>
              <a:rPr lang="en-US" dirty="0">
                <a:solidFill>
                  <a:srgbClr val="000000"/>
                </a:solidFill>
              </a:rPr>
              <a:t>200</a:t>
            </a:r>
            <a:r>
              <a:rPr lang="en-US" dirty="0">
                <a:solidFill>
                  <a:srgbClr val="000000"/>
                </a:solidFill>
                <a:latin typeface="Arial"/>
                <a:ea typeface="Arial"/>
                <a:cs typeface="Arial"/>
                <a:sym typeface="Arial"/>
              </a:rPr>
              <a:t>." </a:t>
            </a:r>
            <a:r>
              <a:rPr lang="en-US" i="1" dirty="0" err="1">
                <a:solidFill>
                  <a:srgbClr val="000000"/>
                </a:solidFill>
                <a:latin typeface="Arial"/>
                <a:ea typeface="Arial"/>
                <a:cs typeface="Arial"/>
                <a:sym typeface="Arial"/>
              </a:rPr>
              <a:t>Obstet</a:t>
            </a:r>
            <a:r>
              <a:rPr lang="en-US" i="1" dirty="0">
                <a:solidFill>
                  <a:srgbClr val="000000"/>
                </a:solidFill>
                <a:latin typeface="Arial"/>
                <a:ea typeface="Arial"/>
                <a:cs typeface="Arial"/>
                <a:sym typeface="Arial"/>
              </a:rPr>
              <a:t> </a:t>
            </a:r>
            <a:r>
              <a:rPr lang="en-US" i="1" dirty="0" err="1">
                <a:solidFill>
                  <a:srgbClr val="000000"/>
                </a:solidFill>
                <a:latin typeface="Arial"/>
                <a:ea typeface="Arial"/>
                <a:cs typeface="Arial"/>
                <a:sym typeface="Arial"/>
              </a:rPr>
              <a:t>Gynecol</a:t>
            </a:r>
            <a:r>
              <a:rPr lang="en-US" i="1"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vol</a:t>
            </a:r>
            <a:r>
              <a:rPr lang="en-US" dirty="0">
                <a:solidFill>
                  <a:srgbClr val="000000"/>
                </a:solidFill>
              </a:rPr>
              <a:t>. 132, no. 5</a:t>
            </a:r>
            <a:r>
              <a:rPr lang="en-US" dirty="0">
                <a:solidFill>
                  <a:srgbClr val="000000"/>
                </a:solidFill>
                <a:latin typeface="Arial"/>
                <a:ea typeface="Arial"/>
                <a:cs typeface="Arial"/>
                <a:sym typeface="Arial"/>
              </a:rPr>
              <a:t> (</a:t>
            </a:r>
            <a:r>
              <a:rPr lang="en-US" dirty="0">
                <a:solidFill>
                  <a:srgbClr val="000000"/>
                </a:solidFill>
              </a:rPr>
              <a:t>2018</a:t>
            </a:r>
            <a:r>
              <a:rPr lang="en-US" dirty="0">
                <a:solidFill>
                  <a:srgbClr val="000000"/>
                </a:solidFill>
                <a:latin typeface="Arial"/>
                <a:ea typeface="Arial"/>
                <a:cs typeface="Arial"/>
                <a:sym typeface="Arial"/>
              </a:rPr>
              <a:t>): </a:t>
            </a:r>
            <a:r>
              <a:rPr lang="en-US" dirty="0">
                <a:solidFill>
                  <a:srgbClr val="000000"/>
                </a:solidFill>
              </a:rPr>
              <a:t>e197-207</a:t>
            </a:r>
            <a:r>
              <a:rPr lang="en-US" dirty="0">
                <a:solidFill>
                  <a:srgbClr val="000000"/>
                </a:solidFill>
                <a:latin typeface="Arial"/>
                <a:ea typeface="Arial"/>
                <a:cs typeface="Arial"/>
                <a:sym typeface="Arial"/>
              </a:rPr>
              <a:t>.</a:t>
            </a:r>
            <a:endParaRPr lang="en-US" dirty="0"/>
          </a:p>
          <a:p>
            <a:pPr marL="0" lvl="0" indent="0" algn="l" rtl="0">
              <a:spcBef>
                <a:spcPts val="0"/>
              </a:spcBef>
              <a:spcAft>
                <a:spcPts val="0"/>
              </a:spcAft>
              <a:buClr>
                <a:schemeClr val="dk1"/>
              </a:buClr>
              <a:buSzPts val="1400"/>
              <a:buFont typeface="Arial"/>
              <a:buNone/>
            </a:pPr>
            <a:endParaRPr lang="en-US"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400"/>
              <a:buFont typeface="Arial"/>
              <a:buNone/>
            </a:pPr>
            <a:r>
              <a:rPr lang="en-US" dirty="0">
                <a:solidFill>
                  <a:srgbClr val="000000"/>
                </a:solidFill>
                <a:latin typeface="Arial"/>
                <a:ea typeface="Arial"/>
                <a:cs typeface="Arial"/>
                <a:sym typeface="Arial"/>
              </a:rPr>
              <a:t>Discuss: the term that is most patient-centered is pregnancy loss.  Spontaneous abortion has an association for </a:t>
            </a:r>
            <a:r>
              <a:rPr lang="en-US" dirty="0">
                <a:solidFill>
                  <a:srgbClr val="000000"/>
                </a:solidFill>
              </a:rPr>
              <a:t>patients</a:t>
            </a:r>
            <a:r>
              <a:rPr lang="en-US" dirty="0">
                <a:solidFill>
                  <a:srgbClr val="000000"/>
                </a:solidFill>
                <a:latin typeface="Arial"/>
                <a:ea typeface="Arial"/>
                <a:cs typeface="Arial"/>
                <a:sym typeface="Arial"/>
              </a:rPr>
              <a:t> with a choice to stop a pregnancy and miscarriage sounds like they somehow “miss- carried” or did something wrong.</a:t>
            </a:r>
            <a:endParaRPr lang="en-US" dirty="0"/>
          </a:p>
          <a:p>
            <a:endParaRPr lang="en-US" dirty="0"/>
          </a:p>
          <a:p>
            <a:pPr fontAlgn="base"/>
            <a:r>
              <a:rPr lang="en-US" sz="1200" b="1" i="0" kern="1200" dirty="0">
                <a:solidFill>
                  <a:schemeClr val="tx1"/>
                </a:solidFill>
                <a:effectLst/>
                <a:latin typeface="+mn-lt"/>
                <a:ea typeface="+mn-ea"/>
                <a:cs typeface="+mn-cs"/>
              </a:rPr>
              <a:t>Abortion</a:t>
            </a:r>
          </a:p>
          <a:p>
            <a:pPr fontAlgn="base"/>
            <a:r>
              <a:rPr lang="en-US" sz="1200" b="0" i="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A clinical term often used by providers to describe a pregnancy ending. It does not only refer to when individuals choose to end a pregnancy, but also encompasses pregnancies that are nonviable or end due to natural causes.  Providers may also refer to this presentation using sub-categories such as:</a:t>
            </a:r>
          </a:p>
          <a:p>
            <a:pPr fontAlgn="base"/>
            <a:r>
              <a:rPr lang="en-US" sz="1200" b="1" kern="1200" dirty="0">
                <a:solidFill>
                  <a:schemeClr val="tx1"/>
                </a:solidFill>
                <a:effectLst/>
                <a:latin typeface="+mn-lt"/>
                <a:ea typeface="+mn-ea"/>
                <a:cs typeface="+mn-cs"/>
              </a:rPr>
              <a:t>Spontaneous abortion</a:t>
            </a:r>
            <a:r>
              <a:rPr lang="en-US" sz="1200" kern="1200" dirty="0">
                <a:solidFill>
                  <a:schemeClr val="tx1"/>
                </a:solidFill>
                <a:effectLst/>
                <a:latin typeface="+mn-lt"/>
                <a:ea typeface="+mn-ea"/>
                <a:cs typeface="+mn-cs"/>
              </a:rPr>
              <a:t> is the loss and expulsion of pregnancy without intervention. The loss can be incomplete (with retained tissue) or completed (with no retained tissue).</a:t>
            </a:r>
          </a:p>
          <a:p>
            <a:pPr fontAlgn="base"/>
            <a:r>
              <a:rPr lang="en-US" sz="1200" b="1" kern="1200" dirty="0">
                <a:solidFill>
                  <a:schemeClr val="tx1"/>
                </a:solidFill>
                <a:effectLst/>
                <a:latin typeface="+mn-lt"/>
                <a:ea typeface="+mn-ea"/>
                <a:cs typeface="+mn-cs"/>
              </a:rPr>
              <a:t>Missed abortion</a:t>
            </a:r>
            <a:r>
              <a:rPr lang="en-US" sz="1200" kern="1200" dirty="0">
                <a:solidFill>
                  <a:schemeClr val="tx1"/>
                </a:solidFill>
                <a:effectLst/>
                <a:latin typeface="+mn-lt"/>
                <a:ea typeface="+mn-ea"/>
                <a:cs typeface="+mn-cs"/>
              </a:rPr>
              <a:t> means the embryo or fetus lacks a heartbeat, but the pregnancy remains in the uterus (the cervix is typically closed).</a:t>
            </a:r>
          </a:p>
          <a:p>
            <a:pPr fontAlgn="base"/>
            <a:r>
              <a:rPr lang="en-US" sz="1200" b="1" kern="1200" dirty="0">
                <a:solidFill>
                  <a:schemeClr val="tx1"/>
                </a:solidFill>
                <a:effectLst/>
                <a:latin typeface="+mn-lt"/>
                <a:ea typeface="+mn-ea"/>
                <a:cs typeface="+mn-cs"/>
              </a:rPr>
              <a:t>Inevitable abortion</a:t>
            </a:r>
            <a:r>
              <a:rPr lang="en-US" sz="1200" kern="1200" dirty="0">
                <a:solidFill>
                  <a:schemeClr val="tx1"/>
                </a:solidFill>
                <a:effectLst/>
                <a:latin typeface="+mn-lt"/>
                <a:ea typeface="+mn-ea"/>
                <a:cs typeface="+mn-cs"/>
              </a:rPr>
              <a:t> means the client’s cervix is open and vaginal bleeding is present, but the pregnancy tissue has not yet passed from the uterus.</a:t>
            </a:r>
          </a:p>
          <a:p>
            <a:pPr fontAlgn="base"/>
            <a:r>
              <a:rPr lang="en-US" sz="1200" b="1" kern="1200" dirty="0">
                <a:solidFill>
                  <a:schemeClr val="tx1"/>
                </a:solidFill>
                <a:effectLst/>
                <a:latin typeface="+mn-lt"/>
                <a:ea typeface="+mn-ea"/>
                <a:cs typeface="+mn-cs"/>
              </a:rPr>
              <a:t>Threatened abortion</a:t>
            </a:r>
            <a:r>
              <a:rPr lang="en-US" sz="1200" kern="1200" dirty="0">
                <a:solidFill>
                  <a:schemeClr val="tx1"/>
                </a:solidFill>
                <a:effectLst/>
                <a:latin typeface="+mn-lt"/>
                <a:ea typeface="+mn-ea"/>
                <a:cs typeface="+mn-cs"/>
              </a:rPr>
              <a:t> refers to a presumed viable pregnancy with bleeding</a:t>
            </a:r>
          </a:p>
          <a:p>
            <a:endParaRPr lang="en-US" dirty="0"/>
          </a:p>
        </p:txBody>
      </p:sp>
    </p:spTree>
    <p:extLst>
      <p:ext uri="{BB962C8B-B14F-4D97-AF65-F5344CB8AC3E}">
        <p14:creationId xmlns:p14="http://schemas.microsoft.com/office/powerpoint/2010/main" val="4042883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14</a:t>
            </a:fld>
            <a:endParaRPr lang="en-US"/>
          </a:p>
        </p:txBody>
      </p:sp>
    </p:spTree>
    <p:extLst>
      <p:ext uri="{BB962C8B-B14F-4D97-AF65-F5344CB8AC3E}">
        <p14:creationId xmlns:p14="http://schemas.microsoft.com/office/powerpoint/2010/main" val="288837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15</a:t>
            </a:fld>
            <a:endParaRPr lang="en-US"/>
          </a:p>
        </p:txBody>
      </p:sp>
    </p:spTree>
    <p:extLst>
      <p:ext uri="{BB962C8B-B14F-4D97-AF65-F5344CB8AC3E}">
        <p14:creationId xmlns:p14="http://schemas.microsoft.com/office/powerpoint/2010/main" val="179438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16</a:t>
            </a:fld>
            <a:endParaRPr lang="en-US"/>
          </a:p>
        </p:txBody>
      </p:sp>
    </p:spTree>
    <p:extLst>
      <p:ext uri="{BB962C8B-B14F-4D97-AF65-F5344CB8AC3E}">
        <p14:creationId xmlns:p14="http://schemas.microsoft.com/office/powerpoint/2010/main" val="96121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17</a:t>
            </a:fld>
            <a:endParaRPr lang="en-US"/>
          </a:p>
        </p:txBody>
      </p:sp>
    </p:spTree>
    <p:extLst>
      <p:ext uri="{BB962C8B-B14F-4D97-AF65-F5344CB8AC3E}">
        <p14:creationId xmlns:p14="http://schemas.microsoft.com/office/powerpoint/2010/main" val="152164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r>
              <a:rPr lang="en-US" dirty="0"/>
              <a:t> </a:t>
            </a:r>
          </a:p>
          <a:p>
            <a:endParaRPr lang="en-US" dirty="0"/>
          </a:p>
          <a:p>
            <a:endParaRPr lang="en-US" dirty="0"/>
          </a:p>
          <a:p>
            <a:r>
              <a:rPr lang="en-US" dirty="0"/>
              <a:t>Without</a:t>
            </a:r>
            <a:r>
              <a:rPr lang="en-US" baseline="0" dirty="0"/>
              <a:t> immediate ultrasound assessment, triaging your next steps is very dependent on your physical exam</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18</a:t>
            </a:fld>
            <a:endParaRPr lang="en-US"/>
          </a:p>
        </p:txBody>
      </p:sp>
    </p:spTree>
    <p:extLst>
      <p:ext uri="{BB962C8B-B14F-4D97-AF65-F5344CB8AC3E}">
        <p14:creationId xmlns:p14="http://schemas.microsoft.com/office/powerpoint/2010/main" val="131053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r>
              <a:rPr lang="en-US" dirty="0"/>
              <a:t> </a:t>
            </a:r>
          </a:p>
          <a:p>
            <a:r>
              <a:rPr lang="en-US" dirty="0"/>
              <a:t>Ideally,</a:t>
            </a:r>
            <a:r>
              <a:rPr lang="en-US" baseline="0" dirty="0"/>
              <a:t> access to low sensitivity pregnancy tests and in office ultrasound would help triage the best. </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19</a:t>
            </a:fld>
            <a:endParaRPr lang="en-US"/>
          </a:p>
        </p:txBody>
      </p:sp>
    </p:spTree>
    <p:extLst>
      <p:ext uri="{BB962C8B-B14F-4D97-AF65-F5344CB8AC3E}">
        <p14:creationId xmlns:p14="http://schemas.microsoft.com/office/powerpoint/2010/main" val="274191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20</a:t>
            </a:fld>
            <a:endParaRPr lang="en-US"/>
          </a:p>
        </p:txBody>
      </p:sp>
    </p:spTree>
    <p:extLst>
      <p:ext uri="{BB962C8B-B14F-4D97-AF65-F5344CB8AC3E}">
        <p14:creationId xmlns:p14="http://schemas.microsoft.com/office/powerpoint/2010/main" val="276912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a:t>
            </a:fld>
            <a:endParaRPr lang="en-US"/>
          </a:p>
        </p:txBody>
      </p:sp>
    </p:spTree>
    <p:extLst>
      <p:ext uri="{BB962C8B-B14F-4D97-AF65-F5344CB8AC3E}">
        <p14:creationId xmlns:p14="http://schemas.microsoft.com/office/powerpoint/2010/main" val="766287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21</a:t>
            </a:fld>
            <a:endParaRPr lang="en-US"/>
          </a:p>
        </p:txBody>
      </p:sp>
    </p:spTree>
    <p:extLst>
      <p:ext uri="{BB962C8B-B14F-4D97-AF65-F5344CB8AC3E}">
        <p14:creationId xmlns:p14="http://schemas.microsoft.com/office/powerpoint/2010/main" val="357622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ectopic precautions?  </a:t>
            </a:r>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22</a:t>
            </a:fld>
            <a:endParaRPr lang="en-US"/>
          </a:p>
        </p:txBody>
      </p:sp>
    </p:spTree>
    <p:extLst>
      <p:ext uri="{BB962C8B-B14F-4D97-AF65-F5344CB8AC3E}">
        <p14:creationId xmlns:p14="http://schemas.microsoft.com/office/powerpoint/2010/main" val="163717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23</a:t>
            </a:fld>
            <a:endParaRPr lang="en-US"/>
          </a:p>
        </p:txBody>
      </p:sp>
    </p:spTree>
    <p:extLst>
      <p:ext uri="{BB962C8B-B14F-4D97-AF65-F5344CB8AC3E}">
        <p14:creationId xmlns:p14="http://schemas.microsoft.com/office/powerpoint/2010/main" val="88101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24</a:t>
            </a:fld>
            <a:endParaRPr lang="en-US"/>
          </a:p>
        </p:txBody>
      </p:sp>
    </p:spTree>
    <p:extLst>
      <p:ext uri="{BB962C8B-B14F-4D97-AF65-F5344CB8AC3E}">
        <p14:creationId xmlns:p14="http://schemas.microsoft.com/office/powerpoint/2010/main" val="1570747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25</a:t>
            </a:fld>
            <a:endParaRPr lang="en-US"/>
          </a:p>
        </p:txBody>
      </p:sp>
    </p:spTree>
    <p:extLst>
      <p:ext uri="{BB962C8B-B14F-4D97-AF65-F5344CB8AC3E}">
        <p14:creationId xmlns:p14="http://schemas.microsoft.com/office/powerpoint/2010/main" val="355821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26</a:t>
            </a:fld>
            <a:endParaRPr lang="en-US"/>
          </a:p>
        </p:txBody>
      </p:sp>
    </p:spTree>
    <p:extLst>
      <p:ext uri="{BB962C8B-B14F-4D97-AF65-F5344CB8AC3E}">
        <p14:creationId xmlns:p14="http://schemas.microsoft.com/office/powerpoint/2010/main" val="113483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27</a:t>
            </a:fld>
            <a:endParaRPr lang="en-US"/>
          </a:p>
        </p:txBody>
      </p:sp>
    </p:spTree>
    <p:extLst>
      <p:ext uri="{BB962C8B-B14F-4D97-AF65-F5344CB8AC3E}">
        <p14:creationId xmlns:p14="http://schemas.microsoft.com/office/powerpoint/2010/main" val="288208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28</a:t>
            </a:fld>
            <a:endParaRPr lang="en-US"/>
          </a:p>
        </p:txBody>
      </p:sp>
    </p:spTree>
    <p:extLst>
      <p:ext uri="{BB962C8B-B14F-4D97-AF65-F5344CB8AC3E}">
        <p14:creationId xmlns:p14="http://schemas.microsoft.com/office/powerpoint/2010/main" val="187241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29</a:t>
            </a:fld>
            <a:endParaRPr lang="en-US"/>
          </a:p>
        </p:txBody>
      </p:sp>
    </p:spTree>
    <p:extLst>
      <p:ext uri="{BB962C8B-B14F-4D97-AF65-F5344CB8AC3E}">
        <p14:creationId xmlns:p14="http://schemas.microsoft.com/office/powerpoint/2010/main" val="3641897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30</a:t>
            </a:fld>
            <a:endParaRPr lang="en-US"/>
          </a:p>
        </p:txBody>
      </p:sp>
    </p:spTree>
    <p:extLst>
      <p:ext uri="{BB962C8B-B14F-4D97-AF65-F5344CB8AC3E}">
        <p14:creationId xmlns:p14="http://schemas.microsoft.com/office/powerpoint/2010/main" val="88256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4</a:t>
            </a:fld>
            <a:endParaRPr lang="en-US"/>
          </a:p>
        </p:txBody>
      </p:sp>
    </p:spTree>
    <p:extLst>
      <p:ext uri="{BB962C8B-B14F-4D97-AF65-F5344CB8AC3E}">
        <p14:creationId xmlns:p14="http://schemas.microsoft.com/office/powerpoint/2010/main" val="3005320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Misha</a:t>
            </a:r>
          </a:p>
        </p:txBody>
      </p:sp>
      <p:sp>
        <p:nvSpPr>
          <p:cNvPr id="4" name="Slide Number Placeholder 3"/>
          <p:cNvSpPr>
            <a:spLocks noGrp="1"/>
          </p:cNvSpPr>
          <p:nvPr>
            <p:ph type="sldNum" sz="quarter" idx="5"/>
          </p:nvPr>
        </p:nvSpPr>
        <p:spPr/>
        <p:txBody>
          <a:bodyPr/>
          <a:lstStyle/>
          <a:p>
            <a:fld id="{3208A219-99D5-48A0-AF7F-2159B3AAFB8B}" type="slidenum">
              <a:rPr lang="en-US" smtClean="0"/>
              <a:t>31</a:t>
            </a:fld>
            <a:endParaRPr lang="en-US"/>
          </a:p>
        </p:txBody>
      </p:sp>
    </p:spTree>
    <p:extLst>
      <p:ext uri="{BB962C8B-B14F-4D97-AF65-F5344CB8AC3E}">
        <p14:creationId xmlns:p14="http://schemas.microsoft.com/office/powerpoint/2010/main" val="177767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32</a:t>
            </a:fld>
            <a:endParaRPr lang="en-US"/>
          </a:p>
        </p:txBody>
      </p:sp>
    </p:spTree>
    <p:extLst>
      <p:ext uri="{BB962C8B-B14F-4D97-AF65-F5344CB8AC3E}">
        <p14:creationId xmlns:p14="http://schemas.microsoft.com/office/powerpoint/2010/main" val="928706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33</a:t>
            </a:fld>
            <a:endParaRPr lang="en-US"/>
          </a:p>
        </p:txBody>
      </p:sp>
    </p:spTree>
    <p:extLst>
      <p:ext uri="{BB962C8B-B14F-4D97-AF65-F5344CB8AC3E}">
        <p14:creationId xmlns:p14="http://schemas.microsoft.com/office/powerpoint/2010/main" val="133772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34</a:t>
            </a:fld>
            <a:endParaRPr lang="en-US"/>
          </a:p>
        </p:txBody>
      </p:sp>
    </p:spTree>
    <p:extLst>
      <p:ext uri="{BB962C8B-B14F-4D97-AF65-F5344CB8AC3E}">
        <p14:creationId xmlns:p14="http://schemas.microsoft.com/office/powerpoint/2010/main" val="468369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35</a:t>
            </a:fld>
            <a:endParaRPr lang="en-US"/>
          </a:p>
        </p:txBody>
      </p:sp>
    </p:spTree>
    <p:extLst>
      <p:ext uri="{BB962C8B-B14F-4D97-AF65-F5344CB8AC3E}">
        <p14:creationId xmlns:p14="http://schemas.microsoft.com/office/powerpoint/2010/main" val="1895517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36</a:t>
            </a:fld>
            <a:endParaRPr lang="en-US"/>
          </a:p>
        </p:txBody>
      </p:sp>
    </p:spTree>
    <p:extLst>
      <p:ext uri="{BB962C8B-B14F-4D97-AF65-F5344CB8AC3E}">
        <p14:creationId xmlns:p14="http://schemas.microsoft.com/office/powerpoint/2010/main" val="421135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a:p>
            <a:endParaRPr lang="en-US" dirty="0"/>
          </a:p>
          <a:p>
            <a:r>
              <a:rPr lang="en-US" dirty="0"/>
              <a:t>Pregnancy of unknown location</a:t>
            </a:r>
          </a:p>
          <a:p>
            <a:endParaRPr lang="en-US" dirty="0"/>
          </a:p>
          <a:p>
            <a:r>
              <a:rPr lang="en-US" dirty="0"/>
              <a:t>Use physical exam</a:t>
            </a:r>
          </a:p>
          <a:p>
            <a:r>
              <a:rPr lang="en-US" dirty="0"/>
              <a:t>Point of care</a:t>
            </a:r>
            <a:r>
              <a:rPr lang="en-US" baseline="0" dirty="0"/>
              <a:t> testing</a:t>
            </a:r>
          </a:p>
          <a:p>
            <a:r>
              <a:rPr lang="en-US" baseline="0" dirty="0"/>
              <a:t>Serial quantitative </a:t>
            </a:r>
            <a:r>
              <a:rPr lang="en-US" baseline="0" dirty="0" err="1"/>
              <a:t>hcg</a:t>
            </a:r>
            <a:r>
              <a:rPr lang="en-US" baseline="0" dirty="0"/>
              <a:t> to make diagnosis</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37</a:t>
            </a:fld>
            <a:endParaRPr lang="en-US"/>
          </a:p>
        </p:txBody>
      </p:sp>
    </p:spTree>
    <p:extLst>
      <p:ext uri="{BB962C8B-B14F-4D97-AF65-F5344CB8AC3E}">
        <p14:creationId xmlns:p14="http://schemas.microsoft.com/office/powerpoint/2010/main" val="1563651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38</a:t>
            </a:fld>
            <a:endParaRPr lang="en-US"/>
          </a:p>
        </p:txBody>
      </p:sp>
    </p:spTree>
    <p:extLst>
      <p:ext uri="{BB962C8B-B14F-4D97-AF65-F5344CB8AC3E}">
        <p14:creationId xmlns:p14="http://schemas.microsoft.com/office/powerpoint/2010/main" val="2896651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39</a:t>
            </a:fld>
            <a:endParaRPr lang="en-US"/>
          </a:p>
        </p:txBody>
      </p:sp>
    </p:spTree>
    <p:extLst>
      <p:ext uri="{BB962C8B-B14F-4D97-AF65-F5344CB8AC3E}">
        <p14:creationId xmlns:p14="http://schemas.microsoft.com/office/powerpoint/2010/main" val="374005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40</a:t>
            </a:fld>
            <a:endParaRPr lang="en-US"/>
          </a:p>
        </p:txBody>
      </p:sp>
    </p:spTree>
    <p:extLst>
      <p:ext uri="{BB962C8B-B14F-4D97-AF65-F5344CB8AC3E}">
        <p14:creationId xmlns:p14="http://schemas.microsoft.com/office/powerpoint/2010/main" val="114609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5</a:t>
            </a:fld>
            <a:endParaRPr lang="en-US"/>
          </a:p>
        </p:txBody>
      </p:sp>
    </p:spTree>
    <p:extLst>
      <p:ext uri="{BB962C8B-B14F-4D97-AF65-F5344CB8AC3E}">
        <p14:creationId xmlns:p14="http://schemas.microsoft.com/office/powerpoint/2010/main" val="216252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3208A219-99D5-48A0-AF7F-2159B3AAFB8B}" type="slidenum">
              <a:rPr lang="en-US" smtClean="0"/>
              <a:t>41</a:t>
            </a:fld>
            <a:endParaRPr lang="en-US"/>
          </a:p>
        </p:txBody>
      </p:sp>
    </p:spTree>
    <p:extLst>
      <p:ext uri="{BB962C8B-B14F-4D97-AF65-F5344CB8AC3E}">
        <p14:creationId xmlns:p14="http://schemas.microsoft.com/office/powerpoint/2010/main" val="284342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a:p>
            <a:endParaRPr lang="en-US" dirty="0"/>
          </a:p>
          <a:p>
            <a:r>
              <a:rPr lang="en-US" dirty="0"/>
              <a:t>We’ll talk about how</a:t>
            </a:r>
            <a:r>
              <a:rPr lang="en-US" baseline="0" dirty="0"/>
              <a:t> to rule out an ectopic pregnancy and recognize a septic incomplete early pregnancy loss. When it comes to surgical emergencies, this is often clinicians trusting their gut.  If the patient looks really unwell, has a fever, or has significant abdominal tenderness, particularly associated with other symptoms, these pathologies should be kept in mind, and referrals to the emergency room are warranted. </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6</a:t>
            </a:fld>
            <a:endParaRPr lang="en-US"/>
          </a:p>
        </p:txBody>
      </p:sp>
    </p:spTree>
    <p:extLst>
      <p:ext uri="{BB962C8B-B14F-4D97-AF65-F5344CB8AC3E}">
        <p14:creationId xmlns:p14="http://schemas.microsoft.com/office/powerpoint/2010/main" val="53335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a:p>
            <a:endParaRPr lang="en-US" dirty="0"/>
          </a:p>
          <a:p>
            <a:r>
              <a:rPr lang="en-US" dirty="0"/>
              <a:t>Bleeding, pain, and other medical issues happen commonly in early pregnancy for many reasons. My primary goal is to make sure you are safe.  Everything you tell me is confidential, and doesn’t necessarily need to be documented in your record. </a:t>
            </a:r>
          </a:p>
          <a:p>
            <a:endParaRPr lang="en-US" dirty="0"/>
          </a:p>
          <a:p>
            <a:r>
              <a:rPr lang="en-US" dirty="0"/>
              <a:t>Is this a pregnancy you are/were intending to continue? </a:t>
            </a:r>
          </a:p>
          <a:p>
            <a:endParaRPr lang="en-US" dirty="0"/>
          </a:p>
          <a:p>
            <a:endParaRPr lang="en-US" dirty="0"/>
          </a:p>
          <a:p>
            <a:r>
              <a:rPr lang="en-US" dirty="0"/>
              <a:t>How did you feel when you found out</a:t>
            </a:r>
            <a:r>
              <a:rPr lang="en-US" baseline="0" dirty="0"/>
              <a:t> you were pregnant? </a:t>
            </a:r>
          </a:p>
          <a:p>
            <a:endParaRPr lang="en-US" baseline="0" dirty="0"/>
          </a:p>
          <a:p>
            <a:r>
              <a:rPr lang="en-US" baseline="0" dirty="0"/>
              <a:t>**saturating 1-2 pads per hour should warrant concern**</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7</a:t>
            </a:fld>
            <a:endParaRPr lang="en-US"/>
          </a:p>
        </p:txBody>
      </p:sp>
    </p:spTree>
    <p:extLst>
      <p:ext uri="{BB962C8B-B14F-4D97-AF65-F5344CB8AC3E}">
        <p14:creationId xmlns:p14="http://schemas.microsoft.com/office/powerpoint/2010/main" val="225921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a:p>
            <a:endParaRPr lang="en-US" dirty="0"/>
          </a:p>
          <a:p>
            <a:r>
              <a:rPr lang="en-US" dirty="0" err="1"/>
              <a:t>Socialhx</a:t>
            </a:r>
            <a:r>
              <a:rPr lang="en-US" dirty="0"/>
              <a:t>:</a:t>
            </a:r>
            <a:r>
              <a:rPr lang="en-US" baseline="0" dirty="0"/>
              <a:t>  “what do you do in the daytime when you’re not hanging out at the doctors office?”  “who do you live with?”</a:t>
            </a:r>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8</a:t>
            </a:fld>
            <a:endParaRPr lang="en-US"/>
          </a:p>
        </p:txBody>
      </p:sp>
    </p:spTree>
    <p:extLst>
      <p:ext uri="{BB962C8B-B14F-4D97-AF65-F5344CB8AC3E}">
        <p14:creationId xmlns:p14="http://schemas.microsoft.com/office/powerpoint/2010/main" val="345626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Misha</a:t>
            </a:r>
            <a:endParaRPr lang="en-US" dirty="0"/>
          </a:p>
          <a:p>
            <a:endParaRPr lang="en-US" dirty="0"/>
          </a:p>
          <a:p>
            <a:r>
              <a:rPr lang="en-US" dirty="0"/>
              <a:t>Any hemodynamic instability (hypotension,</a:t>
            </a:r>
            <a:r>
              <a:rPr lang="en-US" baseline="0" dirty="0"/>
              <a:t> tachycardia) in an unwell patient should warrant higher level of care</a:t>
            </a:r>
          </a:p>
          <a:p>
            <a:r>
              <a:rPr lang="en-US" baseline="0" dirty="0"/>
              <a:t>Fever &gt;100.4 should also prompt concern</a:t>
            </a:r>
          </a:p>
          <a:p>
            <a:endParaRPr lang="en-US" baseline="0" dirty="0"/>
          </a:p>
          <a:p>
            <a:r>
              <a:rPr lang="en-US" baseline="0" dirty="0"/>
              <a:t>If office imaging is immediately available, that will usually help triage the plan better than a pelvic exam.  If however, ultrasound is NOT available, your pelvic exam will help triage next steps. </a:t>
            </a:r>
          </a:p>
        </p:txBody>
      </p:sp>
      <p:sp>
        <p:nvSpPr>
          <p:cNvPr id="4" name="Slide Number Placeholder 3"/>
          <p:cNvSpPr>
            <a:spLocks noGrp="1"/>
          </p:cNvSpPr>
          <p:nvPr>
            <p:ph type="sldNum" sz="quarter" idx="10"/>
          </p:nvPr>
        </p:nvSpPr>
        <p:spPr/>
        <p:txBody>
          <a:bodyPr/>
          <a:lstStyle/>
          <a:p>
            <a:fld id="{3208A219-99D5-48A0-AF7F-2159B3AAFB8B}" type="slidenum">
              <a:rPr lang="en-US" smtClean="0"/>
              <a:t>9</a:t>
            </a:fld>
            <a:endParaRPr lang="en-US"/>
          </a:p>
        </p:txBody>
      </p:sp>
    </p:spTree>
    <p:extLst>
      <p:ext uri="{BB962C8B-B14F-4D97-AF65-F5344CB8AC3E}">
        <p14:creationId xmlns:p14="http://schemas.microsoft.com/office/powerpoint/2010/main" val="272299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8A219-99D5-48A0-AF7F-2159B3AAFB8B}" type="slidenum">
              <a:rPr lang="en-US" smtClean="0"/>
              <a:t>10</a:t>
            </a:fld>
            <a:endParaRPr lang="en-US"/>
          </a:p>
        </p:txBody>
      </p:sp>
    </p:spTree>
    <p:extLst>
      <p:ext uri="{BB962C8B-B14F-4D97-AF65-F5344CB8AC3E}">
        <p14:creationId xmlns:p14="http://schemas.microsoft.com/office/powerpoint/2010/main" val="380857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CB719B-DD08-7006-3B9D-A312F8F4271D}"/>
              </a:ext>
            </a:extLst>
          </p:cNvPr>
          <p:cNvPicPr>
            <a:picLocks noChangeAspect="1"/>
          </p:cNvPicPr>
          <p:nvPr userDrawn="1"/>
        </p:nvPicPr>
        <p:blipFill>
          <a:blip r:embed="rId2"/>
          <a:stretch>
            <a:fillRect/>
          </a:stretch>
        </p:blipFill>
        <p:spPr>
          <a:xfrm>
            <a:off x="0" y="7137"/>
            <a:ext cx="12192000" cy="6850863"/>
          </a:xfrm>
          <a:prstGeom prst="rect">
            <a:avLst/>
          </a:prstGeom>
        </p:spPr>
      </p:pic>
      <p:sp>
        <p:nvSpPr>
          <p:cNvPr id="2" name="Title 1"/>
          <p:cNvSpPr>
            <a:spLocks noGrp="1"/>
          </p:cNvSpPr>
          <p:nvPr>
            <p:ph type="ctrTitle"/>
          </p:nvPr>
        </p:nvSpPr>
        <p:spPr>
          <a:xfrm>
            <a:off x="451514" y="2615046"/>
            <a:ext cx="10572000" cy="2609897"/>
          </a:xfrm>
        </p:spPr>
        <p:txBody>
          <a:bodyPr>
            <a:normAutofit/>
          </a:bodyPr>
          <a:lstStyle>
            <a:lvl1pPr>
              <a:defRPr sz="5400">
                <a:solidFill>
                  <a:schemeClr val="tx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451514" y="5841119"/>
            <a:ext cx="11288972" cy="434974"/>
          </a:xfrm>
        </p:spPr>
        <p:txBody>
          <a:bodyPr anchor="t"/>
          <a:lstStyle>
            <a:lvl1pPr marL="0" indent="0" algn="l">
              <a:buNone/>
              <a:defRPr>
                <a:solidFill>
                  <a:srgbClr val="264D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282464"/>
            <a:ext cx="1343706" cy="365125"/>
          </a:xfrm>
        </p:spPr>
        <p:txBody>
          <a:bodyPr/>
          <a:lstStyle>
            <a:lvl1pPr>
              <a:defRPr b="0" i="0">
                <a:solidFill>
                  <a:schemeClr val="tx1">
                    <a:lumMod val="95000"/>
                  </a:schemeClr>
                </a:solidFill>
                <a:latin typeface="Halyard Display" pitchFamily="2" charset="77"/>
              </a:defRPr>
            </a:lvl1pPr>
          </a:lstStyle>
          <a:p>
            <a:fld id="{08B9EBBA-996F-894A-B54A-D6246ED52CEA}" type="datetimeFigureOut">
              <a:rPr lang="en-US" smtClean="0"/>
              <a:pPr/>
              <a:t>6/8/2023</a:t>
            </a:fld>
            <a:endParaRPr lang="en-US" dirty="0"/>
          </a:p>
        </p:txBody>
      </p:sp>
      <p:sp>
        <p:nvSpPr>
          <p:cNvPr id="5" name="Footer Placeholder 4"/>
          <p:cNvSpPr>
            <a:spLocks noGrp="1"/>
          </p:cNvSpPr>
          <p:nvPr>
            <p:ph type="ftr" sz="quarter" idx="11"/>
          </p:nvPr>
        </p:nvSpPr>
        <p:spPr>
          <a:xfrm>
            <a:off x="451514" y="6282464"/>
            <a:ext cx="8644320" cy="365125"/>
          </a:xfrm>
        </p:spPr>
        <p:txBody>
          <a:bodyPr/>
          <a:lstStyle>
            <a:lvl1pPr>
              <a:defRPr b="0" i="0">
                <a:solidFill>
                  <a:schemeClr val="tx1">
                    <a:lumMod val="95000"/>
                  </a:schemeClr>
                </a:solidFill>
                <a:latin typeface="Halyard Display" pitchFamily="2" charset="77"/>
              </a:defRPr>
            </a:lvl1pPr>
          </a:lstStyle>
          <a:p>
            <a:endParaRPr lang="en-US" dirty="0"/>
          </a:p>
        </p:txBody>
      </p:sp>
      <p:sp>
        <p:nvSpPr>
          <p:cNvPr id="6" name="Slide Number Placeholder 5"/>
          <p:cNvSpPr>
            <a:spLocks noGrp="1"/>
          </p:cNvSpPr>
          <p:nvPr>
            <p:ph type="sldNum" sz="quarter" idx="12"/>
          </p:nvPr>
        </p:nvSpPr>
        <p:spPr>
          <a:xfrm>
            <a:off x="10678331" y="6156990"/>
            <a:ext cx="1062155" cy="490599"/>
          </a:xfrm>
        </p:spPr>
        <p:txBody>
          <a:bodyPr/>
          <a:lstStyle>
            <a:lvl1pPr>
              <a:defRPr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81797A78-705B-B392-E7A0-D7D5E3168797}"/>
              </a:ext>
            </a:extLst>
          </p:cNvPr>
          <p:cNvPicPr>
            <a:picLocks noChangeAspect="1"/>
          </p:cNvPicPr>
          <p:nvPr userDrawn="1"/>
        </p:nvPicPr>
        <p:blipFill>
          <a:blip r:embed="rId3"/>
          <a:stretch>
            <a:fillRect/>
          </a:stretch>
        </p:blipFill>
        <p:spPr>
          <a:xfrm>
            <a:off x="440633" y="395920"/>
            <a:ext cx="3017520" cy="548640"/>
          </a:xfrm>
          <a:prstGeom prst="rect">
            <a:avLst/>
          </a:prstGeom>
        </p:spPr>
      </p:pic>
    </p:spTree>
    <p:extLst>
      <p:ext uri="{BB962C8B-B14F-4D97-AF65-F5344CB8AC3E}">
        <p14:creationId xmlns:p14="http://schemas.microsoft.com/office/powerpoint/2010/main" val="151189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99367D-A6BF-5DE0-8FDF-E689DA69A2E2}"/>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444EE0EA-9AD0-EA2E-064D-1FE7766E73F6}"/>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13" name="Picture Placeholder 12">
            <a:extLst>
              <a:ext uri="{FF2B5EF4-FFF2-40B4-BE49-F238E27FC236}">
                <a16:creationId xmlns:a16="http://schemas.microsoft.com/office/drawing/2014/main" id="{1FB659D1-7037-9A5B-A923-33EEAC62D67D}"/>
              </a:ext>
            </a:extLst>
          </p:cNvPr>
          <p:cNvSpPr>
            <a:spLocks noGrp="1"/>
          </p:cNvSpPr>
          <p:nvPr>
            <p:ph type="pic" sz="quarter" idx="13" hasCustomPrompt="1"/>
          </p:nvPr>
        </p:nvSpPr>
        <p:spPr>
          <a:xfrm>
            <a:off x="0" y="0"/>
            <a:ext cx="12192000" cy="4606925"/>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151492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39A83-C429-C595-A9E7-A98F249B3AC8}"/>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A57502A8-087D-FCA2-4521-747FFF445C26}"/>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rgbClr val="277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4130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F81EC9-E249-0C7B-12D2-2323B199D211}"/>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a:extLst>
              <a:ext uri="{FF2B5EF4-FFF2-40B4-BE49-F238E27FC236}">
                <a16:creationId xmlns:a16="http://schemas.microsoft.com/office/drawing/2014/main" id="{3338B62F-AE4A-E8AF-CF73-DDF9C7E4A364}"/>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803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40A62-44FF-CADB-2893-5AB2F9C242E9}"/>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A058E7F4-4A6D-CDB4-6F1E-6A2DD23632E9}"/>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1513" y="1826180"/>
            <a:ext cx="11288973" cy="367439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0799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76A00F-AAAE-2867-ED22-59DCAAD85894}"/>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8A199052-2D2D-71DB-DCAB-4054F8669352}"/>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Vertical Title 1"/>
          <p:cNvSpPr>
            <a:spLocks noGrp="1"/>
          </p:cNvSpPr>
          <p:nvPr>
            <p:ph type="title" orient="vert"/>
          </p:nvPr>
        </p:nvSpPr>
        <p:spPr>
          <a:xfrm>
            <a:off x="8183540" y="446089"/>
            <a:ext cx="2494791" cy="51498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14987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9695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C42F-3406-5FA7-A49B-C08639B0D77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79A4333-C62F-5E23-0F73-605E3FDC42E9}"/>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2F35505E-A54F-B478-67B2-E07D8211E1BA}"/>
              </a:ext>
            </a:extLst>
          </p:cNvPr>
          <p:cNvSpPr>
            <a:spLocks noGrp="1"/>
          </p:cNvSpPr>
          <p:nvPr>
            <p:ph type="dt" sz="half" idx="11"/>
          </p:nvPr>
        </p:nvSpPr>
        <p:spPr/>
        <p:txBody>
          <a:bodyPr/>
          <a:lstStyle/>
          <a:p>
            <a:fld id="{09B482E8-6E0E-1B4F-B1FD-C69DB9E858D9}" type="datetimeFigureOut">
              <a:rPr lang="en-US" smtClean="0"/>
              <a:pPr/>
              <a:t>6/8/2023</a:t>
            </a:fld>
            <a:endParaRPr lang="en-US" dirty="0"/>
          </a:p>
        </p:txBody>
      </p:sp>
      <p:sp>
        <p:nvSpPr>
          <p:cNvPr id="5" name="Slide Number Placeholder 4">
            <a:extLst>
              <a:ext uri="{FF2B5EF4-FFF2-40B4-BE49-F238E27FC236}">
                <a16:creationId xmlns:a16="http://schemas.microsoft.com/office/drawing/2014/main" id="{B6AFBD4F-BF3A-C5F6-6F74-6710A6AC7A1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582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Title Text"/>
          <p:cNvSpPr txBox="1">
            <a:spLocks noGrp="1"/>
          </p:cNvSpPr>
          <p:nvPr>
            <p:ph type="title" hasCustomPrompt="1"/>
          </p:nvPr>
        </p:nvSpPr>
        <p:spPr>
          <a:xfrm>
            <a:off x="5950857" y="1611086"/>
            <a:ext cx="5196115" cy="1429659"/>
          </a:xfrm>
          <a:prstGeom prst="rect">
            <a:avLst/>
          </a:prstGeom>
        </p:spPr>
        <p:txBody>
          <a:bodyPr/>
          <a:lstStyle>
            <a:lvl1pPr>
              <a:defRPr sz="4000" b="0">
                <a:solidFill>
                  <a:schemeClr val="bg2"/>
                </a:solidFill>
              </a:defRPr>
            </a:lvl1pPr>
          </a:lstStyle>
          <a:p>
            <a:r>
              <a:rPr lang="en-US" dirty="0"/>
              <a:t>TITLE TEXT</a:t>
            </a:r>
          </a:p>
        </p:txBody>
      </p:sp>
      <p:sp>
        <p:nvSpPr>
          <p:cNvPr id="44" name="Picture Placeholder 7"/>
          <p:cNvSpPr>
            <a:spLocks noGrp="1"/>
          </p:cNvSpPr>
          <p:nvPr>
            <p:ph type="pic" sz="half" idx="13"/>
          </p:nvPr>
        </p:nvSpPr>
        <p:spPr>
          <a:xfrm>
            <a:off x="1238250" y="841828"/>
            <a:ext cx="4114802" cy="6016172"/>
          </a:xfrm>
          <a:prstGeom prst="rect">
            <a:avLst/>
          </a:prstGeom>
          <a:ln w="12700"/>
        </p:spPr>
        <p:txBody>
          <a:bodyPr tIns="45719" bIns="45719">
            <a:noAutofit/>
          </a:bodyPr>
          <a:lstStyle/>
          <a:p>
            <a:endParaRPr/>
          </a:p>
        </p:txBody>
      </p:sp>
    </p:spTree>
    <p:extLst>
      <p:ext uri="{BB962C8B-B14F-4D97-AF65-F5344CB8AC3E}">
        <p14:creationId xmlns:p14="http://schemas.microsoft.com/office/powerpoint/2010/main" val="38429963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46F61F-CC75-0CDB-6E55-4D5807AAF962}"/>
              </a:ext>
            </a:extLst>
          </p:cNvPr>
          <p:cNvPicPr>
            <a:picLocks noChangeAspect="1"/>
          </p:cNvPicPr>
          <p:nvPr userDrawn="1"/>
        </p:nvPicPr>
        <p:blipFill>
          <a:blip r:embed="rId2"/>
          <a:stretch>
            <a:fillRect/>
          </a:stretch>
        </p:blipFill>
        <p:spPr>
          <a:xfrm>
            <a:off x="0" y="10994"/>
            <a:ext cx="12192000" cy="6850863"/>
          </a:xfrm>
          <a:prstGeom prst="rect">
            <a:avLst/>
          </a:prstGeom>
        </p:spPr>
      </p:pic>
      <p:sp>
        <p:nvSpPr>
          <p:cNvPr id="2" name="Title 1"/>
          <p:cNvSpPr>
            <a:spLocks noGrp="1"/>
          </p:cNvSpPr>
          <p:nvPr>
            <p:ph type="ctrTitle"/>
          </p:nvPr>
        </p:nvSpPr>
        <p:spPr>
          <a:xfrm>
            <a:off x="451514" y="2615046"/>
            <a:ext cx="10572000" cy="2609897"/>
          </a:xfrm>
        </p:spPr>
        <p:txBody>
          <a:bodyPr>
            <a:normAutofit/>
          </a:bodyPr>
          <a:lstStyle>
            <a:lvl1pPr>
              <a:defRPr sz="5400">
                <a:solidFill>
                  <a:schemeClr val="tx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451514" y="5841119"/>
            <a:ext cx="11288972" cy="434974"/>
          </a:xfrm>
        </p:spPr>
        <p:txBody>
          <a:bodyPr anchor="t"/>
          <a:lstStyle>
            <a:lvl1pPr marL="0" indent="0" algn="l">
              <a:buNone/>
              <a:defRPr>
                <a:solidFill>
                  <a:srgbClr val="264D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282464"/>
            <a:ext cx="1343706" cy="365125"/>
          </a:xfrm>
        </p:spPr>
        <p:txBody>
          <a:bodyPr/>
          <a:lstStyle>
            <a:lvl1pPr>
              <a:defRPr b="0" i="0">
                <a:solidFill>
                  <a:schemeClr val="tx1">
                    <a:lumMod val="95000"/>
                  </a:schemeClr>
                </a:solidFill>
                <a:latin typeface="Halyard Display" pitchFamily="2" charset="77"/>
              </a:defRPr>
            </a:lvl1pPr>
          </a:lstStyle>
          <a:p>
            <a:fld id="{08B9EBBA-996F-894A-B54A-D6246ED52CEA}" type="datetimeFigureOut">
              <a:rPr lang="en-US" smtClean="0"/>
              <a:pPr/>
              <a:t>6/8/2023</a:t>
            </a:fld>
            <a:endParaRPr lang="en-US" dirty="0"/>
          </a:p>
        </p:txBody>
      </p:sp>
      <p:sp>
        <p:nvSpPr>
          <p:cNvPr id="5" name="Footer Placeholder 4"/>
          <p:cNvSpPr>
            <a:spLocks noGrp="1"/>
          </p:cNvSpPr>
          <p:nvPr>
            <p:ph type="ftr" sz="quarter" idx="11"/>
          </p:nvPr>
        </p:nvSpPr>
        <p:spPr>
          <a:xfrm>
            <a:off x="451514" y="6282464"/>
            <a:ext cx="8644320" cy="365125"/>
          </a:xfrm>
        </p:spPr>
        <p:txBody>
          <a:bodyPr/>
          <a:lstStyle>
            <a:lvl1pPr>
              <a:defRPr b="0" i="0">
                <a:solidFill>
                  <a:schemeClr val="tx1">
                    <a:lumMod val="95000"/>
                  </a:schemeClr>
                </a:solidFill>
                <a:latin typeface="Halyard Display" pitchFamily="2" charset="77"/>
              </a:defRPr>
            </a:lvl1pPr>
          </a:lstStyle>
          <a:p>
            <a:endParaRPr lang="en-US" dirty="0"/>
          </a:p>
        </p:txBody>
      </p:sp>
      <p:sp>
        <p:nvSpPr>
          <p:cNvPr id="6" name="Slide Number Placeholder 5"/>
          <p:cNvSpPr>
            <a:spLocks noGrp="1"/>
          </p:cNvSpPr>
          <p:nvPr>
            <p:ph type="sldNum" sz="quarter" idx="12"/>
          </p:nvPr>
        </p:nvSpPr>
        <p:spPr>
          <a:xfrm>
            <a:off x="10678331" y="6156990"/>
            <a:ext cx="1062155" cy="490599"/>
          </a:xfrm>
        </p:spPr>
        <p:txBody>
          <a:bodyPr/>
          <a:lstStyle>
            <a:lvl1pPr>
              <a:defRPr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4908610C-1B79-5368-95F1-813BB9B24648}"/>
              </a:ext>
            </a:extLst>
          </p:cNvPr>
          <p:cNvPicPr>
            <a:picLocks noChangeAspect="1"/>
          </p:cNvPicPr>
          <p:nvPr userDrawn="1"/>
        </p:nvPicPr>
        <p:blipFill>
          <a:blip r:embed="rId3"/>
          <a:stretch>
            <a:fillRect/>
          </a:stretch>
        </p:blipFill>
        <p:spPr>
          <a:xfrm>
            <a:off x="440633" y="395920"/>
            <a:ext cx="3017520" cy="548640"/>
          </a:xfrm>
          <a:prstGeom prst="rect">
            <a:avLst/>
          </a:prstGeom>
        </p:spPr>
      </p:pic>
    </p:spTree>
    <p:extLst>
      <p:ext uri="{BB962C8B-B14F-4D97-AF65-F5344CB8AC3E}">
        <p14:creationId xmlns:p14="http://schemas.microsoft.com/office/powerpoint/2010/main" val="29689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2E4C2-2A8C-E9CE-9E43-0E866F37AF48}"/>
              </a:ext>
            </a:extLst>
          </p:cNvPr>
          <p:cNvGrpSpPr/>
          <p:nvPr userDrawn="1"/>
        </p:nvGrpSpPr>
        <p:grpSpPr>
          <a:xfrm>
            <a:off x="0" y="5913379"/>
            <a:ext cx="12192000" cy="994195"/>
            <a:chOff x="0" y="5913379"/>
            <a:chExt cx="12192000" cy="994195"/>
          </a:xfrm>
        </p:grpSpPr>
        <p:sp>
          <p:nvSpPr>
            <p:cNvPr id="12" name="Rectangle 11">
              <a:extLst>
                <a:ext uri="{FF2B5EF4-FFF2-40B4-BE49-F238E27FC236}">
                  <a16:creationId xmlns:a16="http://schemas.microsoft.com/office/drawing/2014/main" id="{1078BE1A-1EEA-9658-29FB-00A08C5FA08E}"/>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7" name="Picture 6">
              <a:extLst>
                <a:ext uri="{FF2B5EF4-FFF2-40B4-BE49-F238E27FC236}">
                  <a16:creationId xmlns:a16="http://schemas.microsoft.com/office/drawing/2014/main" id="{18D61B60-FB10-9DA8-20DB-04EFD273B578}"/>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a:xfrm>
            <a:off x="451514" y="457138"/>
            <a:ext cx="10278547" cy="970450"/>
          </a:xfrm>
        </p:spPr>
        <p:txBody>
          <a:bodyPr/>
          <a:lstStyle>
            <a:lvl1pPr>
              <a:defRPr>
                <a:solidFill>
                  <a:srgbClr val="E06446"/>
                </a:solidFill>
              </a:defRPr>
            </a:lvl1pPr>
          </a:lstStyle>
          <a:p>
            <a:r>
              <a:rPr lang="en-US" dirty="0"/>
              <a:t>Click to edit Master title style</a:t>
            </a:r>
          </a:p>
        </p:txBody>
      </p:sp>
      <p:sp>
        <p:nvSpPr>
          <p:cNvPr id="3" name="Content Placeholder 2"/>
          <p:cNvSpPr>
            <a:spLocks noGrp="1"/>
          </p:cNvSpPr>
          <p:nvPr>
            <p:ph idx="1"/>
          </p:nvPr>
        </p:nvSpPr>
        <p:spPr>
          <a:xfrm>
            <a:off x="451514" y="1919362"/>
            <a:ext cx="11288972" cy="3636511"/>
          </a:xfrm>
        </p:spPr>
        <p:txBody>
          <a:bodyPr/>
          <a:lstStyle>
            <a:lvl1pPr>
              <a:defRPr>
                <a:solidFill>
                  <a:srgbClr val="264D80"/>
                </a:solidFill>
              </a:defRPr>
            </a:lvl1pPr>
            <a:lvl2pPr>
              <a:defRPr>
                <a:solidFill>
                  <a:srgbClr val="264D80"/>
                </a:solidFill>
              </a:defRPr>
            </a:lvl2pPr>
            <a:lvl3pPr>
              <a:defRPr>
                <a:solidFill>
                  <a:srgbClr val="264D80"/>
                </a:solidFill>
              </a:defRPr>
            </a:lvl3pPr>
            <a:lvl4pPr>
              <a:defRPr>
                <a:solidFill>
                  <a:srgbClr val="264D80"/>
                </a:solidFill>
              </a:defRPr>
            </a:lvl4pPr>
            <a:lvl5pPr>
              <a:defRPr>
                <a:solidFill>
                  <a:srgbClr val="264D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D23B17"/>
                </a:solidFill>
              </a:defRPr>
            </a:lvl1pPr>
          </a:lstStyle>
          <a:p>
            <a:fld id="{9B3A1323-8D79-1946-B0D7-40001CF92E9D}"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a:solidFill>
                  <a:srgbClr val="D23B17"/>
                </a:solidFill>
              </a:defRPr>
            </a:lvl1pPr>
          </a:lstStyle>
          <a:p>
            <a:r>
              <a:rPr lang="en-US" dirty="0"/>
              <a:t>Footer</a:t>
            </a:r>
          </a:p>
        </p:txBody>
      </p:sp>
      <p:sp>
        <p:nvSpPr>
          <p:cNvPr id="6" name="Slide Number Placeholder 5"/>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023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CB8E6C-FC76-6A7D-18ED-E0900A23BA6E}"/>
              </a:ext>
            </a:extLst>
          </p:cNvPr>
          <p:cNvPicPr>
            <a:picLocks noChangeAspect="1"/>
          </p:cNvPicPr>
          <p:nvPr userDrawn="1"/>
        </p:nvPicPr>
        <p:blipFill>
          <a:blip r:embed="rId2"/>
          <a:stretch>
            <a:fillRect/>
          </a:stretch>
        </p:blipFill>
        <p:spPr>
          <a:xfrm>
            <a:off x="0" y="10994"/>
            <a:ext cx="12192000" cy="6850863"/>
          </a:xfrm>
          <a:prstGeom prst="rect">
            <a:avLst/>
          </a:prstGeom>
        </p:spPr>
      </p:pic>
      <p:sp>
        <p:nvSpPr>
          <p:cNvPr id="2" name="Title 1"/>
          <p:cNvSpPr>
            <a:spLocks noGrp="1"/>
          </p:cNvSpPr>
          <p:nvPr>
            <p:ph type="title"/>
          </p:nvPr>
        </p:nvSpPr>
        <p:spPr>
          <a:xfrm>
            <a:off x="810000" y="3880030"/>
            <a:ext cx="10930486" cy="1468800"/>
          </a:xfrm>
        </p:spPr>
        <p:txBody>
          <a:bodyPr anchor="b"/>
          <a:lstStyle>
            <a:lvl1pPr algn="r">
              <a:defRPr sz="4800" b="1" cap="none">
                <a:solidFill>
                  <a:schemeClr val="tx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451514" y="5814734"/>
            <a:ext cx="11288972" cy="433955"/>
          </a:xfrm>
        </p:spPr>
        <p:txBody>
          <a:bodyPr anchor="t">
            <a:noAutofit/>
          </a:bodyPr>
          <a:lstStyle>
            <a:lvl1pPr marL="0" indent="0" algn="r">
              <a:buNone/>
              <a:defRPr sz="1800">
                <a:solidFill>
                  <a:srgbClr val="264D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334626" y="6322805"/>
            <a:ext cx="1343706" cy="365125"/>
          </a:xfrm>
        </p:spPr>
        <p:txBody>
          <a:bodyPr/>
          <a:lstStyle>
            <a:lvl1pPr>
              <a:defRPr>
                <a:solidFill>
                  <a:schemeClr val="tx1">
                    <a:lumMod val="95000"/>
                  </a:schemeClr>
                </a:solidFill>
              </a:defRPr>
            </a:lvl1pPr>
          </a:lstStyle>
          <a:p>
            <a:fld id="{8DFA1846-DA80-1C48-A609-854EA85C59AD}" type="datetimeFigureOut">
              <a:rPr lang="en-US" smtClean="0"/>
              <a:pPr/>
              <a:t>6/8/2023</a:t>
            </a:fld>
            <a:endParaRPr lang="en-US" dirty="0"/>
          </a:p>
        </p:txBody>
      </p:sp>
      <p:sp>
        <p:nvSpPr>
          <p:cNvPr id="5" name="Footer Placeholder 4"/>
          <p:cNvSpPr>
            <a:spLocks noGrp="1"/>
          </p:cNvSpPr>
          <p:nvPr>
            <p:ph type="ftr" sz="quarter" idx="11"/>
          </p:nvPr>
        </p:nvSpPr>
        <p:spPr>
          <a:xfrm>
            <a:off x="451514" y="6322805"/>
            <a:ext cx="8644320" cy="365125"/>
          </a:xfrm>
        </p:spPr>
        <p:txBody>
          <a:bodyPr/>
          <a:lstStyle>
            <a:lvl1pPr>
              <a:defRPr>
                <a:solidFill>
                  <a:schemeClr val="tx1">
                    <a:lumMod val="95000"/>
                  </a:schemeClr>
                </a:solidFill>
              </a:defRPr>
            </a:lvl1pPr>
          </a:lstStyle>
          <a:p>
            <a:endParaRPr lang="en-US" dirty="0"/>
          </a:p>
        </p:txBody>
      </p:sp>
      <p:sp>
        <p:nvSpPr>
          <p:cNvPr id="6" name="Slide Number Placeholder 5"/>
          <p:cNvSpPr>
            <a:spLocks noGrp="1"/>
          </p:cNvSpPr>
          <p:nvPr>
            <p:ph type="sldNum" sz="quarter" idx="12"/>
          </p:nvPr>
        </p:nvSpPr>
        <p:spPr>
          <a:xfrm>
            <a:off x="10678331" y="6197331"/>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5" name="TextBox 14">
            <a:extLst>
              <a:ext uri="{FF2B5EF4-FFF2-40B4-BE49-F238E27FC236}">
                <a16:creationId xmlns:a16="http://schemas.microsoft.com/office/drawing/2014/main" id="{5F301EAB-4B05-B16B-A8EC-6182315A401C}"/>
              </a:ext>
            </a:extLst>
          </p:cNvPr>
          <p:cNvSpPr txBox="1"/>
          <p:nvPr userDrawn="1"/>
        </p:nvSpPr>
        <p:spPr>
          <a:xfrm>
            <a:off x="-159026" y="854765"/>
            <a:ext cx="24878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80742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78BE1A-1EEA-9658-29FB-00A08C5FA08E}"/>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64BB0159-B2AE-6467-0DCA-8461AC1C6C5F}"/>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a:xfrm>
            <a:off x="451514" y="457138"/>
            <a:ext cx="10278547" cy="970450"/>
          </a:xfrm>
        </p:spPr>
        <p:txBody>
          <a:bodyPr/>
          <a:lstStyle/>
          <a:p>
            <a:r>
              <a:rPr lang="en-US" dirty="0"/>
              <a:t>Click to edit Master title style</a:t>
            </a:r>
          </a:p>
        </p:txBody>
      </p:sp>
      <p:sp>
        <p:nvSpPr>
          <p:cNvPr id="3" name="Content Placeholder 2"/>
          <p:cNvSpPr>
            <a:spLocks noGrp="1"/>
          </p:cNvSpPr>
          <p:nvPr>
            <p:ph idx="1"/>
          </p:nvPr>
        </p:nvSpPr>
        <p:spPr>
          <a:xfrm>
            <a:off x="451514" y="1919362"/>
            <a:ext cx="11288972" cy="363651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FEFEFE"/>
                </a:solidFill>
              </a:defRPr>
            </a:lvl1pPr>
          </a:lstStyle>
          <a:p>
            <a:fld id="{9B3A1323-8D79-1946-B0D7-40001CF92E9D}"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a:solidFill>
                  <a:srgbClr val="FEFEFE"/>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EFEFE"/>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0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0B05C5-1989-9D38-5EE4-C70775610249}"/>
              </a:ext>
            </a:extLst>
          </p:cNvPr>
          <p:cNvGrpSpPr/>
          <p:nvPr userDrawn="1"/>
        </p:nvGrpSpPr>
        <p:grpSpPr>
          <a:xfrm>
            <a:off x="0" y="5913379"/>
            <a:ext cx="12192000" cy="994195"/>
            <a:chOff x="0" y="5913379"/>
            <a:chExt cx="12192000" cy="994195"/>
          </a:xfrm>
        </p:grpSpPr>
        <p:sp>
          <p:nvSpPr>
            <p:cNvPr id="13" name="Rectangle 12">
              <a:extLst>
                <a:ext uri="{FF2B5EF4-FFF2-40B4-BE49-F238E27FC236}">
                  <a16:creationId xmlns:a16="http://schemas.microsoft.com/office/drawing/2014/main" id="{52F008D4-6774-31C9-6EA8-561677C7F160}"/>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4" name="Picture 13">
              <a:extLst>
                <a:ext uri="{FF2B5EF4-FFF2-40B4-BE49-F238E27FC236}">
                  <a16:creationId xmlns:a16="http://schemas.microsoft.com/office/drawing/2014/main" id="{EC3AC218-B433-787B-E1F4-1DE6569DE134}"/>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1514" y="1965615"/>
            <a:ext cx="5553071" cy="36387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1965615"/>
            <a:ext cx="5553071"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6928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76731D8-B783-B64C-178C-CE86F17B5CD9}"/>
              </a:ext>
            </a:extLst>
          </p:cNvPr>
          <p:cNvGrpSpPr/>
          <p:nvPr userDrawn="1"/>
        </p:nvGrpSpPr>
        <p:grpSpPr>
          <a:xfrm>
            <a:off x="0" y="5913379"/>
            <a:ext cx="12192000" cy="994195"/>
            <a:chOff x="0" y="5913379"/>
            <a:chExt cx="12192000" cy="994195"/>
          </a:xfrm>
        </p:grpSpPr>
        <p:sp>
          <p:nvSpPr>
            <p:cNvPr id="13" name="Rectangle 12">
              <a:extLst>
                <a:ext uri="{FF2B5EF4-FFF2-40B4-BE49-F238E27FC236}">
                  <a16:creationId xmlns:a16="http://schemas.microsoft.com/office/drawing/2014/main" id="{CA1E2919-D7EA-03F8-663F-642027B651A9}"/>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4" name="Picture 13">
              <a:extLst>
                <a:ext uri="{FF2B5EF4-FFF2-40B4-BE49-F238E27FC236}">
                  <a16:creationId xmlns:a16="http://schemas.microsoft.com/office/drawing/2014/main" id="{BF41847E-FA43-1FF0-28A2-446D3850866D}"/>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1514" y="1902161"/>
            <a:ext cx="5553071" cy="576262"/>
          </a:xfrm>
        </p:spPr>
        <p:txBody>
          <a:bodyPr anchor="b">
            <a:noAutofit/>
          </a:bodyPr>
          <a:lstStyle>
            <a:lvl1pPr marL="0" indent="0" algn="l">
              <a:buNone/>
              <a:defRPr sz="16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1514"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1902161"/>
            <a:ext cx="5553071" cy="576262"/>
          </a:xfrm>
        </p:spPr>
        <p:txBody>
          <a:bodyPr anchor="b">
            <a:noAutofit/>
          </a:bodyPr>
          <a:lstStyle>
            <a:lvl1pPr marL="0" indent="0" algn="l">
              <a:buNone/>
              <a:defRPr sz="18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rgbClr val="D23B17"/>
                </a:solidFill>
              </a:defRPr>
            </a:lvl1pPr>
          </a:lstStyle>
          <a:p>
            <a:fld id="{02640F58-564D-2B4F-AE67-E407BA4FCF45}" type="datetimeFigureOut">
              <a:rPr lang="en-US" smtClean="0"/>
              <a:pPr/>
              <a:t>6/8/2023</a:t>
            </a:fld>
            <a:endParaRPr lang="en-US" dirty="0"/>
          </a:p>
        </p:txBody>
      </p:sp>
      <p:sp>
        <p:nvSpPr>
          <p:cNvPr id="8" name="Footer Placeholder 7"/>
          <p:cNvSpPr>
            <a:spLocks noGrp="1"/>
          </p:cNvSpPr>
          <p:nvPr>
            <p:ph type="ftr" sz="quarter" idx="11"/>
          </p:nvPr>
        </p:nvSpPr>
        <p:spPr/>
        <p:txBody>
          <a:bodyPr/>
          <a:lstStyle>
            <a:lvl1pPr>
              <a:defRPr>
                <a:solidFill>
                  <a:srgbClr val="D23B17"/>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81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5FBE74F-12C9-5148-D449-86C160F60F81}"/>
              </a:ext>
            </a:extLst>
          </p:cNvPr>
          <p:cNvGrpSpPr/>
          <p:nvPr userDrawn="1"/>
        </p:nvGrpSpPr>
        <p:grpSpPr>
          <a:xfrm>
            <a:off x="0" y="5913379"/>
            <a:ext cx="12192000" cy="994195"/>
            <a:chOff x="0" y="5913379"/>
            <a:chExt cx="12192000" cy="994195"/>
          </a:xfrm>
        </p:grpSpPr>
        <p:sp>
          <p:nvSpPr>
            <p:cNvPr id="9" name="Rectangle 8">
              <a:extLst>
                <a:ext uri="{FF2B5EF4-FFF2-40B4-BE49-F238E27FC236}">
                  <a16:creationId xmlns:a16="http://schemas.microsoft.com/office/drawing/2014/main" id="{826B2365-C230-3B00-D21F-85106897BB84}"/>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0" name="Picture 9">
              <a:extLst>
                <a:ext uri="{FF2B5EF4-FFF2-40B4-BE49-F238E27FC236}">
                  <a16:creationId xmlns:a16="http://schemas.microsoft.com/office/drawing/2014/main" id="{3D3E065F-8542-B764-7896-56C3950B5F55}"/>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71220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AE27C17-EC78-59F4-1779-12E8D765C4FC}"/>
              </a:ext>
            </a:extLst>
          </p:cNvPr>
          <p:cNvGrpSpPr/>
          <p:nvPr userDrawn="1"/>
        </p:nvGrpSpPr>
        <p:grpSpPr>
          <a:xfrm>
            <a:off x="0" y="5913379"/>
            <a:ext cx="12192000" cy="994195"/>
            <a:chOff x="0" y="5913379"/>
            <a:chExt cx="12192000" cy="994195"/>
          </a:xfrm>
        </p:grpSpPr>
        <p:sp>
          <p:nvSpPr>
            <p:cNvPr id="8" name="Rectangle 7">
              <a:extLst>
                <a:ext uri="{FF2B5EF4-FFF2-40B4-BE49-F238E27FC236}">
                  <a16:creationId xmlns:a16="http://schemas.microsoft.com/office/drawing/2014/main" id="{AF67B6F6-B0BE-B12F-1F40-5852D5BA30F8}"/>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9" name="Picture 8">
              <a:extLst>
                <a:ext uri="{FF2B5EF4-FFF2-40B4-BE49-F238E27FC236}">
                  <a16:creationId xmlns:a16="http://schemas.microsoft.com/office/drawing/2014/main" id="{944E903A-3238-4D85-F781-C0632C04C53B}"/>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Date Placeholder 1"/>
          <p:cNvSpPr>
            <a:spLocks noGrp="1"/>
          </p:cNvSpPr>
          <p:nvPr>
            <p:ph type="dt" sz="half" idx="10"/>
          </p:nvPr>
        </p:nvSpPr>
        <p:spPr/>
        <p:txBody>
          <a:bodyPr/>
          <a:lstStyle/>
          <a:p>
            <a:fld id="{8818C68F-D26B-8F47-958C-23B49CF8A634}"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20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03C0FB7-5422-8493-5C99-B3936E994C35}"/>
              </a:ext>
            </a:extLst>
          </p:cNvPr>
          <p:cNvGrpSpPr/>
          <p:nvPr userDrawn="1"/>
        </p:nvGrpSpPr>
        <p:grpSpPr>
          <a:xfrm>
            <a:off x="0" y="5913379"/>
            <a:ext cx="12192000" cy="994195"/>
            <a:chOff x="0" y="5913379"/>
            <a:chExt cx="12192000" cy="994195"/>
          </a:xfrm>
        </p:grpSpPr>
        <p:sp>
          <p:nvSpPr>
            <p:cNvPr id="11" name="Rectangle 10">
              <a:extLst>
                <a:ext uri="{FF2B5EF4-FFF2-40B4-BE49-F238E27FC236}">
                  <a16:creationId xmlns:a16="http://schemas.microsoft.com/office/drawing/2014/main" id="{0A50CA95-BF9A-CD44-A060-233F5FCC3530}"/>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2" name="Picture 11">
              <a:extLst>
                <a:ext uri="{FF2B5EF4-FFF2-40B4-BE49-F238E27FC236}">
                  <a16:creationId xmlns:a16="http://schemas.microsoft.com/office/drawing/2014/main" id="{37E90814-7097-B238-8752-191E5A7EDADF}"/>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63216" cy="51503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9"/>
            <a:ext cx="3547533" cy="33352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38870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9EB6C5A-A95A-92D6-5FE9-8CE25A468821}"/>
              </a:ext>
            </a:extLst>
          </p:cNvPr>
          <p:cNvGrpSpPr/>
          <p:nvPr userDrawn="1"/>
        </p:nvGrpSpPr>
        <p:grpSpPr>
          <a:xfrm>
            <a:off x="0" y="5913379"/>
            <a:ext cx="12192000" cy="994195"/>
            <a:chOff x="0" y="5913379"/>
            <a:chExt cx="12192000" cy="994195"/>
          </a:xfrm>
        </p:grpSpPr>
        <p:sp>
          <p:nvSpPr>
            <p:cNvPr id="10" name="Rectangle 9">
              <a:extLst>
                <a:ext uri="{FF2B5EF4-FFF2-40B4-BE49-F238E27FC236}">
                  <a16:creationId xmlns:a16="http://schemas.microsoft.com/office/drawing/2014/main" id="{3CCE7421-A75A-921E-C6ED-A701913BE573}"/>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C6520ABA-EEF8-4600-59D3-43EE7A21E6D3}"/>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4728" y="2344684"/>
            <a:ext cx="4852988" cy="31955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249908"/>
            <a:ext cx="976879" cy="365125"/>
          </a:xfrm>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a:xfrm>
            <a:off x="590396" y="6249908"/>
            <a:ext cx="3295413" cy="365125"/>
          </a:xfrm>
        </p:spPr>
        <p:txBody>
          <a:bodyPr/>
          <a:lstStyle/>
          <a:p>
            <a:endParaRPr lang="en-US" dirty="0"/>
          </a:p>
        </p:txBody>
      </p:sp>
      <p:sp>
        <p:nvSpPr>
          <p:cNvPr id="7" name="Slide Number Placeholder 6"/>
          <p:cNvSpPr>
            <a:spLocks noGrp="1"/>
          </p:cNvSpPr>
          <p:nvPr>
            <p:ph type="sldNum" sz="quarter" idx="12"/>
          </p:nvPr>
        </p:nvSpPr>
        <p:spPr>
          <a:xfrm>
            <a:off x="4862689" y="6124434"/>
            <a:ext cx="1062155" cy="490599"/>
          </a:xfrm>
        </p:spPr>
        <p:txBody>
          <a:bodyPr/>
          <a:lstStyle>
            <a:lvl1pPr>
              <a:defRPr>
                <a:solidFill>
                  <a:srgbClr val="D23B17"/>
                </a:solidFill>
              </a:defRPr>
            </a:lvl1pPr>
          </a:lstStyle>
          <a:p>
            <a:fld id="{D57F1E4F-1CFF-5643-939E-217C01CDF565}" type="slidenum">
              <a:rPr lang="en-US" smtClean="0"/>
              <a:pPr/>
              <a:t>‹#›</a:t>
            </a:fld>
            <a:endParaRPr lang="en-US" dirty="0"/>
          </a:p>
        </p:txBody>
      </p:sp>
      <p:sp>
        <p:nvSpPr>
          <p:cNvPr id="14" name="Picture Placeholder 13">
            <a:extLst>
              <a:ext uri="{FF2B5EF4-FFF2-40B4-BE49-F238E27FC236}">
                <a16:creationId xmlns:a16="http://schemas.microsoft.com/office/drawing/2014/main" id="{C7E0BFA9-B95B-07EB-655E-77A2577D62BF}"/>
              </a:ext>
            </a:extLst>
          </p:cNvPr>
          <p:cNvSpPr>
            <a:spLocks noGrp="1"/>
          </p:cNvSpPr>
          <p:nvPr>
            <p:ph type="pic" sz="quarter" idx="13" hasCustomPrompt="1"/>
          </p:nvPr>
        </p:nvSpPr>
        <p:spPr>
          <a:xfrm>
            <a:off x="6524286" y="0"/>
            <a:ext cx="5699464" cy="5915888"/>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3056824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A95A873-2509-732F-034C-20CAB6EC826F}"/>
              </a:ext>
            </a:extLst>
          </p:cNvPr>
          <p:cNvGrpSpPr/>
          <p:nvPr userDrawn="1"/>
        </p:nvGrpSpPr>
        <p:grpSpPr>
          <a:xfrm>
            <a:off x="0" y="5913379"/>
            <a:ext cx="12192000" cy="994195"/>
            <a:chOff x="0" y="5913379"/>
            <a:chExt cx="12192000" cy="994195"/>
          </a:xfrm>
        </p:grpSpPr>
        <p:sp>
          <p:nvSpPr>
            <p:cNvPr id="10" name="Rectangle 9">
              <a:extLst>
                <a:ext uri="{FF2B5EF4-FFF2-40B4-BE49-F238E27FC236}">
                  <a16:creationId xmlns:a16="http://schemas.microsoft.com/office/drawing/2014/main" id="{F5110F14-7A04-911B-3184-B33E55247E10}"/>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6718BD23-4DB9-9D3A-176F-4BB1D4DA467C}"/>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
        <p:nvSpPr>
          <p:cNvPr id="13" name="Picture Placeholder 12">
            <a:extLst>
              <a:ext uri="{FF2B5EF4-FFF2-40B4-BE49-F238E27FC236}">
                <a16:creationId xmlns:a16="http://schemas.microsoft.com/office/drawing/2014/main" id="{1FB659D1-7037-9A5B-A923-33EEAC62D67D}"/>
              </a:ext>
            </a:extLst>
          </p:cNvPr>
          <p:cNvSpPr>
            <a:spLocks noGrp="1"/>
          </p:cNvSpPr>
          <p:nvPr>
            <p:ph type="pic" sz="quarter" idx="13" hasCustomPrompt="1"/>
          </p:nvPr>
        </p:nvSpPr>
        <p:spPr>
          <a:xfrm>
            <a:off x="0" y="0"/>
            <a:ext cx="12192000" cy="4606925"/>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1546253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3A821B-5906-E373-0436-60FC7F8B2763}"/>
              </a:ext>
            </a:extLst>
          </p:cNvPr>
          <p:cNvGrpSpPr/>
          <p:nvPr userDrawn="1"/>
        </p:nvGrpSpPr>
        <p:grpSpPr>
          <a:xfrm>
            <a:off x="0" y="5913379"/>
            <a:ext cx="12192000" cy="994195"/>
            <a:chOff x="0" y="5913379"/>
            <a:chExt cx="12192000" cy="994195"/>
          </a:xfrm>
        </p:grpSpPr>
        <p:sp>
          <p:nvSpPr>
            <p:cNvPr id="11" name="Rectangle 10">
              <a:extLst>
                <a:ext uri="{FF2B5EF4-FFF2-40B4-BE49-F238E27FC236}">
                  <a16:creationId xmlns:a16="http://schemas.microsoft.com/office/drawing/2014/main" id="{ED38F9F3-E55D-4D83-6C03-BFFE9A854F5D}"/>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2" name="Picture 11">
              <a:extLst>
                <a:ext uri="{FF2B5EF4-FFF2-40B4-BE49-F238E27FC236}">
                  <a16:creationId xmlns:a16="http://schemas.microsoft.com/office/drawing/2014/main" id="{9D95DAD3-3BA3-4089-35CA-DEE13A927455}"/>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rgbClr val="277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1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B0C6AE6-D4D7-B9BD-7E49-F96FDC98EDAE}"/>
              </a:ext>
            </a:extLst>
          </p:cNvPr>
          <p:cNvGrpSpPr/>
          <p:nvPr userDrawn="1"/>
        </p:nvGrpSpPr>
        <p:grpSpPr>
          <a:xfrm>
            <a:off x="0" y="5913379"/>
            <a:ext cx="12192000" cy="994195"/>
            <a:chOff x="0" y="5913379"/>
            <a:chExt cx="12192000" cy="994195"/>
          </a:xfrm>
        </p:grpSpPr>
        <p:sp>
          <p:nvSpPr>
            <p:cNvPr id="9" name="Rectangle 8">
              <a:extLst>
                <a:ext uri="{FF2B5EF4-FFF2-40B4-BE49-F238E27FC236}">
                  <a16:creationId xmlns:a16="http://schemas.microsoft.com/office/drawing/2014/main" id="{85F0CADA-E611-17FD-F0A4-DA1429972D38}"/>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0" name="Picture 9">
              <a:extLst>
                <a:ext uri="{FF2B5EF4-FFF2-40B4-BE49-F238E27FC236}">
                  <a16:creationId xmlns:a16="http://schemas.microsoft.com/office/drawing/2014/main" id="{2B166730-5C98-4EDA-ACC1-0BF52381A06B}"/>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615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A6770F-7019-3F38-6D3A-36E74CB05933}"/>
              </a:ext>
            </a:extLst>
          </p:cNvPr>
          <p:cNvGrpSpPr/>
          <p:nvPr userDrawn="1"/>
        </p:nvGrpSpPr>
        <p:grpSpPr>
          <a:xfrm>
            <a:off x="0" y="5913379"/>
            <a:ext cx="12192000" cy="994195"/>
            <a:chOff x="0" y="5913379"/>
            <a:chExt cx="12192000" cy="994195"/>
          </a:xfrm>
        </p:grpSpPr>
        <p:sp>
          <p:nvSpPr>
            <p:cNvPr id="10" name="Rectangle 9">
              <a:extLst>
                <a:ext uri="{FF2B5EF4-FFF2-40B4-BE49-F238E27FC236}">
                  <a16:creationId xmlns:a16="http://schemas.microsoft.com/office/drawing/2014/main" id="{9F329B76-510E-F169-C51E-D2CA79AA3568}"/>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3693305F-B1E6-9D93-9CD9-403B90F91EE1}"/>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1513" y="1826180"/>
            <a:ext cx="11288973" cy="367439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56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EBA51E-185E-78D0-0264-C2CDA3F01259}"/>
              </a:ext>
            </a:extLst>
          </p:cNvPr>
          <p:cNvPicPr>
            <a:picLocks noChangeAspect="1"/>
          </p:cNvPicPr>
          <p:nvPr userDrawn="1"/>
        </p:nvPicPr>
        <p:blipFill>
          <a:blip r:embed="rId2"/>
          <a:stretch>
            <a:fillRect/>
          </a:stretch>
        </p:blipFill>
        <p:spPr>
          <a:xfrm>
            <a:off x="0" y="7137"/>
            <a:ext cx="12192000" cy="6850863"/>
          </a:xfrm>
          <a:prstGeom prst="rect">
            <a:avLst/>
          </a:prstGeom>
        </p:spPr>
      </p:pic>
      <p:sp>
        <p:nvSpPr>
          <p:cNvPr id="2" name="Title 1"/>
          <p:cNvSpPr>
            <a:spLocks noGrp="1"/>
          </p:cNvSpPr>
          <p:nvPr>
            <p:ph type="title"/>
          </p:nvPr>
        </p:nvSpPr>
        <p:spPr>
          <a:xfrm>
            <a:off x="810000" y="3880030"/>
            <a:ext cx="10930486" cy="1468800"/>
          </a:xfrm>
        </p:spPr>
        <p:txBody>
          <a:bodyPr anchor="b"/>
          <a:lstStyle>
            <a:lvl1pPr algn="r">
              <a:defRPr sz="4800" b="1" cap="none">
                <a:solidFill>
                  <a:schemeClr val="tx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451514" y="5814734"/>
            <a:ext cx="11288972" cy="433955"/>
          </a:xfrm>
        </p:spPr>
        <p:txBody>
          <a:bodyPr anchor="t">
            <a:noAutofit/>
          </a:bodyPr>
          <a:lstStyle>
            <a:lvl1pPr marL="0" indent="0" algn="r">
              <a:buNone/>
              <a:defRPr sz="1800">
                <a:solidFill>
                  <a:srgbClr val="264D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334626" y="6322805"/>
            <a:ext cx="1343706" cy="365125"/>
          </a:xfrm>
        </p:spPr>
        <p:txBody>
          <a:bodyPr/>
          <a:lstStyle>
            <a:lvl1pPr>
              <a:defRPr>
                <a:solidFill>
                  <a:srgbClr val="277CBE"/>
                </a:solidFill>
              </a:defRPr>
            </a:lvl1pPr>
          </a:lstStyle>
          <a:p>
            <a:fld id="{8DFA1846-DA80-1C48-A609-854EA85C59AD}" type="datetimeFigureOut">
              <a:rPr lang="en-US" smtClean="0"/>
              <a:pPr/>
              <a:t>6/8/2023</a:t>
            </a:fld>
            <a:endParaRPr lang="en-US" dirty="0"/>
          </a:p>
        </p:txBody>
      </p:sp>
      <p:sp>
        <p:nvSpPr>
          <p:cNvPr id="5" name="Footer Placeholder 4"/>
          <p:cNvSpPr>
            <a:spLocks noGrp="1"/>
          </p:cNvSpPr>
          <p:nvPr>
            <p:ph type="ftr" sz="quarter" idx="11"/>
          </p:nvPr>
        </p:nvSpPr>
        <p:spPr>
          <a:xfrm>
            <a:off x="451514" y="6322805"/>
            <a:ext cx="8644320" cy="365125"/>
          </a:xfrm>
        </p:spPr>
        <p:txBody>
          <a:bodyPr/>
          <a:lstStyle>
            <a:lvl1pPr>
              <a:defRPr>
                <a:solidFill>
                  <a:srgbClr val="277CBE"/>
                </a:solidFill>
              </a:defRPr>
            </a:lvl1pPr>
          </a:lstStyle>
          <a:p>
            <a:endParaRPr lang="en-US" dirty="0"/>
          </a:p>
        </p:txBody>
      </p:sp>
      <p:sp>
        <p:nvSpPr>
          <p:cNvPr id="6" name="Slide Number Placeholder 5"/>
          <p:cNvSpPr>
            <a:spLocks noGrp="1"/>
          </p:cNvSpPr>
          <p:nvPr>
            <p:ph type="sldNum" sz="quarter" idx="12"/>
          </p:nvPr>
        </p:nvSpPr>
        <p:spPr>
          <a:xfrm>
            <a:off x="10678331" y="6197331"/>
            <a:ext cx="1062155" cy="490599"/>
          </a:xfrm>
        </p:spPr>
        <p:txBody>
          <a:bodyPr/>
          <a:lstStyle>
            <a:lvl1pPr>
              <a:defRPr>
                <a:solidFill>
                  <a:srgbClr val="277CBE"/>
                </a:solidFill>
              </a:defRPr>
            </a:lvl1pPr>
          </a:lstStyle>
          <a:p>
            <a:fld id="{D57F1E4F-1CFF-5643-939E-217C01CDF565}" type="slidenum">
              <a:rPr lang="en-US" smtClean="0"/>
              <a:pPr/>
              <a:t>‹#›</a:t>
            </a:fld>
            <a:endParaRPr lang="en-US" dirty="0"/>
          </a:p>
        </p:txBody>
      </p:sp>
      <p:sp>
        <p:nvSpPr>
          <p:cNvPr id="15" name="TextBox 14">
            <a:extLst>
              <a:ext uri="{FF2B5EF4-FFF2-40B4-BE49-F238E27FC236}">
                <a16:creationId xmlns:a16="http://schemas.microsoft.com/office/drawing/2014/main" id="{5F301EAB-4B05-B16B-A8EC-6182315A401C}"/>
              </a:ext>
            </a:extLst>
          </p:cNvPr>
          <p:cNvSpPr txBox="1"/>
          <p:nvPr userDrawn="1"/>
        </p:nvSpPr>
        <p:spPr>
          <a:xfrm>
            <a:off x="-159026" y="854765"/>
            <a:ext cx="24878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89595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0CCC2C-1D39-C6A1-201B-3638D6CF8964}"/>
              </a:ext>
            </a:extLst>
          </p:cNvPr>
          <p:cNvGrpSpPr/>
          <p:nvPr userDrawn="1"/>
        </p:nvGrpSpPr>
        <p:grpSpPr>
          <a:xfrm>
            <a:off x="0" y="5913379"/>
            <a:ext cx="12192000" cy="994195"/>
            <a:chOff x="0" y="5913379"/>
            <a:chExt cx="12192000" cy="994195"/>
          </a:xfrm>
        </p:grpSpPr>
        <p:sp>
          <p:nvSpPr>
            <p:cNvPr id="10" name="Rectangle 9">
              <a:extLst>
                <a:ext uri="{FF2B5EF4-FFF2-40B4-BE49-F238E27FC236}">
                  <a16:creationId xmlns:a16="http://schemas.microsoft.com/office/drawing/2014/main" id="{FA4F68CE-06FE-3346-E350-6F228AE008F8}"/>
                </a:ext>
              </a:extLst>
            </p:cNvPr>
            <p:cNvSpPr/>
            <p:nvPr userDrawn="1"/>
          </p:nvSpPr>
          <p:spPr>
            <a:xfrm>
              <a:off x="0" y="5937124"/>
              <a:ext cx="12192000" cy="970450"/>
            </a:xfrm>
            <a:prstGeom prst="rect">
              <a:avLst/>
            </a:prstGeom>
            <a:solidFill>
              <a:srgbClr val="EEB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97BB7BA9-E630-D288-6B16-2299B14D7810}"/>
                </a:ext>
              </a:extLst>
            </p:cNvPr>
            <p:cNvPicPr>
              <a:picLocks noChangeAspect="1"/>
            </p:cNvPicPr>
            <p:nvPr userDrawn="1"/>
          </p:nvPicPr>
          <p:blipFill>
            <a:blip r:embed="rId2"/>
            <a:stretch>
              <a:fillRect/>
            </a:stretch>
          </p:blipFill>
          <p:spPr>
            <a:xfrm>
              <a:off x="1" y="5913379"/>
              <a:ext cx="807914" cy="994195"/>
            </a:xfrm>
            <a:prstGeom prst="rect">
              <a:avLst/>
            </a:prstGeom>
          </p:spPr>
        </p:pic>
      </p:grpSp>
      <p:sp>
        <p:nvSpPr>
          <p:cNvPr id="2" name="Vertical Title 1"/>
          <p:cNvSpPr>
            <a:spLocks noGrp="1"/>
          </p:cNvSpPr>
          <p:nvPr>
            <p:ph type="title" orient="vert"/>
          </p:nvPr>
        </p:nvSpPr>
        <p:spPr>
          <a:xfrm>
            <a:off x="8183540" y="446089"/>
            <a:ext cx="2494791" cy="51498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14987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69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405E-488D-A588-B97A-51CE17AB4AA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4B485C7-7863-6CA1-DE67-4278A77E284B}"/>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97BA382D-9656-9E36-A6EF-00F616F30FE6}"/>
              </a:ext>
            </a:extLst>
          </p:cNvPr>
          <p:cNvSpPr>
            <a:spLocks noGrp="1"/>
          </p:cNvSpPr>
          <p:nvPr>
            <p:ph type="dt" sz="half" idx="11"/>
          </p:nvPr>
        </p:nvSpPr>
        <p:spPr/>
        <p:txBody>
          <a:bodyPr/>
          <a:lstStyle/>
          <a:p>
            <a:fld id="{09B482E8-6E0E-1B4F-B1FD-C69DB9E858D9}" type="datetimeFigureOut">
              <a:rPr lang="en-US" smtClean="0"/>
              <a:pPr/>
              <a:t>6/8/2023</a:t>
            </a:fld>
            <a:endParaRPr lang="en-US" dirty="0"/>
          </a:p>
        </p:txBody>
      </p:sp>
      <p:sp>
        <p:nvSpPr>
          <p:cNvPr id="5" name="Slide Number Placeholder 4">
            <a:extLst>
              <a:ext uri="{FF2B5EF4-FFF2-40B4-BE49-F238E27FC236}">
                <a16:creationId xmlns:a16="http://schemas.microsoft.com/office/drawing/2014/main" id="{85EB62C3-73CB-B45A-AE70-224D89E5935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75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22DBEA-70D2-0801-2E0F-0634CFF13ADF}"/>
              </a:ext>
            </a:extLst>
          </p:cNvPr>
          <p:cNvPicPr>
            <a:picLocks noChangeAspect="1"/>
          </p:cNvPicPr>
          <p:nvPr userDrawn="1"/>
        </p:nvPicPr>
        <p:blipFill>
          <a:blip r:embed="rId2"/>
          <a:stretch>
            <a:fillRect/>
          </a:stretch>
        </p:blipFill>
        <p:spPr>
          <a:xfrm>
            <a:off x="0" y="0"/>
            <a:ext cx="12204702" cy="6858000"/>
          </a:xfrm>
          <a:prstGeom prst="rect">
            <a:avLst/>
          </a:prstGeom>
        </p:spPr>
      </p:pic>
      <p:sp>
        <p:nvSpPr>
          <p:cNvPr id="2" name="Title 1"/>
          <p:cNvSpPr>
            <a:spLocks noGrp="1"/>
          </p:cNvSpPr>
          <p:nvPr>
            <p:ph type="ctrTitle"/>
          </p:nvPr>
        </p:nvSpPr>
        <p:spPr>
          <a:xfrm>
            <a:off x="451514" y="2615046"/>
            <a:ext cx="10572000" cy="2609897"/>
          </a:xfrm>
        </p:spPr>
        <p:txBody>
          <a:bodyPr>
            <a:normAutofit/>
          </a:bodyPr>
          <a:lstStyle>
            <a:lvl1pPr>
              <a:defRPr sz="5400">
                <a:solidFill>
                  <a:schemeClr val="tx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451514" y="5841119"/>
            <a:ext cx="11288972" cy="434974"/>
          </a:xfrm>
        </p:spPr>
        <p:txBody>
          <a:bodyPr anchor="t"/>
          <a:lstStyle>
            <a:lvl1pPr marL="0" indent="0" algn="l">
              <a:buNone/>
              <a:defRPr>
                <a:solidFill>
                  <a:srgbClr val="0097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282464"/>
            <a:ext cx="1343706" cy="365125"/>
          </a:xfrm>
        </p:spPr>
        <p:txBody>
          <a:bodyPr/>
          <a:lstStyle>
            <a:lvl1pPr>
              <a:defRPr b="0" i="0">
                <a:solidFill>
                  <a:schemeClr val="tx1">
                    <a:lumMod val="95000"/>
                  </a:schemeClr>
                </a:solidFill>
                <a:latin typeface="Halyard Display" pitchFamily="2" charset="77"/>
              </a:defRPr>
            </a:lvl1pPr>
          </a:lstStyle>
          <a:p>
            <a:fld id="{08B9EBBA-996F-894A-B54A-D6246ED52CEA}" type="datetimeFigureOut">
              <a:rPr lang="en-US" smtClean="0"/>
              <a:pPr/>
              <a:t>6/8/2023</a:t>
            </a:fld>
            <a:endParaRPr lang="en-US" dirty="0"/>
          </a:p>
        </p:txBody>
      </p:sp>
      <p:sp>
        <p:nvSpPr>
          <p:cNvPr id="5" name="Footer Placeholder 4"/>
          <p:cNvSpPr>
            <a:spLocks noGrp="1"/>
          </p:cNvSpPr>
          <p:nvPr>
            <p:ph type="ftr" sz="quarter" idx="11"/>
          </p:nvPr>
        </p:nvSpPr>
        <p:spPr>
          <a:xfrm>
            <a:off x="451514" y="6282464"/>
            <a:ext cx="8644320" cy="365125"/>
          </a:xfrm>
        </p:spPr>
        <p:txBody>
          <a:bodyPr/>
          <a:lstStyle>
            <a:lvl1pPr>
              <a:defRPr b="0" i="0">
                <a:solidFill>
                  <a:schemeClr val="tx1">
                    <a:lumMod val="95000"/>
                  </a:schemeClr>
                </a:solidFill>
                <a:latin typeface="Halyard Display" pitchFamily="2" charset="77"/>
              </a:defRPr>
            </a:lvl1pPr>
          </a:lstStyle>
          <a:p>
            <a:endParaRPr lang="en-US" dirty="0"/>
          </a:p>
        </p:txBody>
      </p:sp>
      <p:sp>
        <p:nvSpPr>
          <p:cNvPr id="6" name="Slide Number Placeholder 5"/>
          <p:cNvSpPr>
            <a:spLocks noGrp="1"/>
          </p:cNvSpPr>
          <p:nvPr>
            <p:ph type="sldNum" sz="quarter" idx="12"/>
          </p:nvPr>
        </p:nvSpPr>
        <p:spPr>
          <a:xfrm>
            <a:off x="10678331" y="6156990"/>
            <a:ext cx="1062155" cy="490599"/>
          </a:xfrm>
        </p:spPr>
        <p:txBody>
          <a:bodyPr/>
          <a:lstStyle>
            <a:lvl1pPr>
              <a:defRPr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576ECE13-DF44-0BB1-30A2-5E567BE22067}"/>
              </a:ext>
            </a:extLst>
          </p:cNvPr>
          <p:cNvPicPr>
            <a:picLocks noChangeAspect="1"/>
          </p:cNvPicPr>
          <p:nvPr userDrawn="1"/>
        </p:nvPicPr>
        <p:blipFill>
          <a:blip r:embed="rId3"/>
          <a:stretch>
            <a:fillRect/>
          </a:stretch>
        </p:blipFill>
        <p:spPr>
          <a:xfrm>
            <a:off x="440633" y="395920"/>
            <a:ext cx="3017520" cy="548640"/>
          </a:xfrm>
          <a:prstGeom prst="rect">
            <a:avLst/>
          </a:prstGeom>
        </p:spPr>
      </p:pic>
    </p:spTree>
    <p:extLst>
      <p:ext uri="{BB962C8B-B14F-4D97-AF65-F5344CB8AC3E}">
        <p14:creationId xmlns:p14="http://schemas.microsoft.com/office/powerpoint/2010/main" val="229599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48BA1A-A834-3F79-939A-30DA37F68674}"/>
              </a:ext>
            </a:extLst>
          </p:cNvPr>
          <p:cNvGrpSpPr/>
          <p:nvPr userDrawn="1"/>
        </p:nvGrpSpPr>
        <p:grpSpPr>
          <a:xfrm>
            <a:off x="0" y="5937124"/>
            <a:ext cx="12192000" cy="970593"/>
            <a:chOff x="0" y="5937124"/>
            <a:chExt cx="12192000" cy="970593"/>
          </a:xfrm>
        </p:grpSpPr>
        <p:sp>
          <p:nvSpPr>
            <p:cNvPr id="12" name="Rectangle 11">
              <a:extLst>
                <a:ext uri="{FF2B5EF4-FFF2-40B4-BE49-F238E27FC236}">
                  <a16:creationId xmlns:a16="http://schemas.microsoft.com/office/drawing/2014/main" id="{1078BE1A-1EEA-9658-29FB-00A08C5FA08E}"/>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0" name="Picture 9">
              <a:extLst>
                <a:ext uri="{FF2B5EF4-FFF2-40B4-BE49-F238E27FC236}">
                  <a16:creationId xmlns:a16="http://schemas.microsoft.com/office/drawing/2014/main" id="{8165A455-2B5F-E084-3E3E-2E4E4BDF2AAD}"/>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a:xfrm>
            <a:off x="451514" y="457138"/>
            <a:ext cx="10278547" cy="970450"/>
          </a:xfrm>
        </p:spPr>
        <p:txBody>
          <a:bodyPr/>
          <a:lstStyle>
            <a:lvl1pPr>
              <a:defRPr>
                <a:solidFill>
                  <a:srgbClr val="009795"/>
                </a:solidFill>
              </a:defRPr>
            </a:lvl1pPr>
          </a:lstStyle>
          <a:p>
            <a:r>
              <a:rPr lang="en-US" dirty="0"/>
              <a:t>Click to edit Master title style</a:t>
            </a:r>
          </a:p>
        </p:txBody>
      </p:sp>
      <p:sp>
        <p:nvSpPr>
          <p:cNvPr id="3" name="Content Placeholder 2"/>
          <p:cNvSpPr>
            <a:spLocks noGrp="1"/>
          </p:cNvSpPr>
          <p:nvPr>
            <p:ph idx="1"/>
          </p:nvPr>
        </p:nvSpPr>
        <p:spPr>
          <a:xfrm>
            <a:off x="451514" y="1919362"/>
            <a:ext cx="11288972" cy="3636511"/>
          </a:xfrm>
        </p:spPr>
        <p:txBody>
          <a:bodyPr/>
          <a:lstStyle>
            <a:lvl1pPr>
              <a:defRPr>
                <a:solidFill>
                  <a:srgbClr val="264D80"/>
                </a:solidFill>
              </a:defRPr>
            </a:lvl1pPr>
            <a:lvl2pPr>
              <a:defRPr>
                <a:solidFill>
                  <a:srgbClr val="264D80"/>
                </a:solidFill>
              </a:defRPr>
            </a:lvl2pPr>
            <a:lvl3pPr>
              <a:defRPr>
                <a:solidFill>
                  <a:srgbClr val="264D80"/>
                </a:solidFill>
              </a:defRPr>
            </a:lvl3pPr>
            <a:lvl4pPr>
              <a:defRPr>
                <a:solidFill>
                  <a:srgbClr val="264D80"/>
                </a:solidFill>
              </a:defRPr>
            </a:lvl4pPr>
            <a:lvl5pPr>
              <a:defRPr>
                <a:solidFill>
                  <a:srgbClr val="264D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lumMod val="95000"/>
                  </a:schemeClr>
                </a:solidFill>
              </a:defRPr>
            </a:lvl1pPr>
          </a:lstStyle>
          <a:p>
            <a:fld id="{9B3A1323-8D79-1946-B0D7-40001CF92E9D}"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a:solidFill>
                  <a:schemeClr val="tx1">
                    <a:lumMod val="95000"/>
                  </a:schemeClr>
                </a:solidFill>
              </a:defRPr>
            </a:lvl1pPr>
          </a:lstStyle>
          <a:p>
            <a:r>
              <a:rPr lang="en-US" dirty="0"/>
              <a:t>Footer</a:t>
            </a:r>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2611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470EB-DA44-9DD0-05E1-CD41FBBD82E4}"/>
              </a:ext>
            </a:extLst>
          </p:cNvPr>
          <p:cNvPicPr>
            <a:picLocks noChangeAspect="1"/>
          </p:cNvPicPr>
          <p:nvPr userDrawn="1"/>
        </p:nvPicPr>
        <p:blipFill>
          <a:blip r:embed="rId2"/>
          <a:stretch>
            <a:fillRect/>
          </a:stretch>
        </p:blipFill>
        <p:spPr>
          <a:xfrm>
            <a:off x="0" y="0"/>
            <a:ext cx="12204702" cy="6858000"/>
          </a:xfrm>
          <a:prstGeom prst="rect">
            <a:avLst/>
          </a:prstGeom>
        </p:spPr>
      </p:pic>
      <p:sp>
        <p:nvSpPr>
          <p:cNvPr id="2" name="Title 1"/>
          <p:cNvSpPr>
            <a:spLocks noGrp="1"/>
          </p:cNvSpPr>
          <p:nvPr>
            <p:ph type="title"/>
          </p:nvPr>
        </p:nvSpPr>
        <p:spPr>
          <a:xfrm>
            <a:off x="810000" y="3880030"/>
            <a:ext cx="10930486" cy="1468800"/>
          </a:xfrm>
        </p:spPr>
        <p:txBody>
          <a:bodyPr anchor="b"/>
          <a:lstStyle>
            <a:lvl1pPr algn="r">
              <a:defRPr sz="4800" b="1" cap="none">
                <a:solidFill>
                  <a:schemeClr val="tx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451514" y="5814734"/>
            <a:ext cx="11288972" cy="433955"/>
          </a:xfrm>
        </p:spPr>
        <p:txBody>
          <a:bodyPr anchor="t">
            <a:noAutofit/>
          </a:bodyPr>
          <a:lstStyle>
            <a:lvl1pPr marL="0" indent="0" algn="r">
              <a:buNone/>
              <a:defRPr sz="1800">
                <a:solidFill>
                  <a:srgbClr val="264D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334626" y="6322805"/>
            <a:ext cx="1343706" cy="365125"/>
          </a:xfrm>
        </p:spPr>
        <p:txBody>
          <a:bodyPr/>
          <a:lstStyle>
            <a:lvl1pPr>
              <a:defRPr>
                <a:solidFill>
                  <a:schemeClr val="tx1">
                    <a:lumMod val="95000"/>
                  </a:schemeClr>
                </a:solidFill>
              </a:defRPr>
            </a:lvl1pPr>
          </a:lstStyle>
          <a:p>
            <a:fld id="{8DFA1846-DA80-1C48-A609-854EA85C59AD}" type="datetimeFigureOut">
              <a:rPr lang="en-US" smtClean="0"/>
              <a:pPr/>
              <a:t>6/8/2023</a:t>
            </a:fld>
            <a:endParaRPr lang="en-US" dirty="0"/>
          </a:p>
        </p:txBody>
      </p:sp>
      <p:sp>
        <p:nvSpPr>
          <p:cNvPr id="5" name="Footer Placeholder 4"/>
          <p:cNvSpPr>
            <a:spLocks noGrp="1"/>
          </p:cNvSpPr>
          <p:nvPr>
            <p:ph type="ftr" sz="quarter" idx="11"/>
          </p:nvPr>
        </p:nvSpPr>
        <p:spPr>
          <a:xfrm>
            <a:off x="451514" y="6322805"/>
            <a:ext cx="8644320" cy="365125"/>
          </a:xfrm>
        </p:spPr>
        <p:txBody>
          <a:bodyPr/>
          <a:lstStyle>
            <a:lvl1pPr>
              <a:defRPr>
                <a:solidFill>
                  <a:schemeClr val="tx1">
                    <a:lumMod val="95000"/>
                  </a:schemeClr>
                </a:solidFill>
              </a:defRPr>
            </a:lvl1pPr>
          </a:lstStyle>
          <a:p>
            <a:endParaRPr lang="en-US" dirty="0"/>
          </a:p>
        </p:txBody>
      </p:sp>
      <p:sp>
        <p:nvSpPr>
          <p:cNvPr id="6" name="Slide Number Placeholder 5"/>
          <p:cNvSpPr>
            <a:spLocks noGrp="1"/>
          </p:cNvSpPr>
          <p:nvPr>
            <p:ph type="sldNum" sz="quarter" idx="12"/>
          </p:nvPr>
        </p:nvSpPr>
        <p:spPr>
          <a:xfrm>
            <a:off x="10678331" y="6197331"/>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5" name="TextBox 14">
            <a:extLst>
              <a:ext uri="{FF2B5EF4-FFF2-40B4-BE49-F238E27FC236}">
                <a16:creationId xmlns:a16="http://schemas.microsoft.com/office/drawing/2014/main" id="{5F301EAB-4B05-B16B-A8EC-6182315A401C}"/>
              </a:ext>
            </a:extLst>
          </p:cNvPr>
          <p:cNvSpPr txBox="1"/>
          <p:nvPr userDrawn="1"/>
        </p:nvSpPr>
        <p:spPr>
          <a:xfrm>
            <a:off x="-159026" y="854765"/>
            <a:ext cx="24878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576219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ABA345-6CCF-FC8D-52A6-6B7D51B804DB}"/>
              </a:ext>
            </a:extLst>
          </p:cNvPr>
          <p:cNvGrpSpPr/>
          <p:nvPr userDrawn="1"/>
        </p:nvGrpSpPr>
        <p:grpSpPr>
          <a:xfrm>
            <a:off x="0" y="5937124"/>
            <a:ext cx="12192000" cy="970593"/>
            <a:chOff x="0" y="5937124"/>
            <a:chExt cx="12192000" cy="970593"/>
          </a:xfrm>
        </p:grpSpPr>
        <p:sp>
          <p:nvSpPr>
            <p:cNvPr id="10" name="Rectangle 9">
              <a:extLst>
                <a:ext uri="{FF2B5EF4-FFF2-40B4-BE49-F238E27FC236}">
                  <a16:creationId xmlns:a16="http://schemas.microsoft.com/office/drawing/2014/main" id="{5A9044EE-E95F-9C5F-1CB4-E892E507A381}"/>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6599799D-46AF-63EE-9CE5-1FDF7462AE83}"/>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1514" y="1965615"/>
            <a:ext cx="5553071" cy="36387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1965615"/>
            <a:ext cx="5553071"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8427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C567F86-523A-D2CE-5D31-726FF94E747E}"/>
              </a:ext>
            </a:extLst>
          </p:cNvPr>
          <p:cNvGrpSpPr/>
          <p:nvPr userDrawn="1"/>
        </p:nvGrpSpPr>
        <p:grpSpPr>
          <a:xfrm>
            <a:off x="0" y="5937124"/>
            <a:ext cx="12192000" cy="970593"/>
            <a:chOff x="0" y="5937124"/>
            <a:chExt cx="12192000" cy="970593"/>
          </a:xfrm>
        </p:grpSpPr>
        <p:sp>
          <p:nvSpPr>
            <p:cNvPr id="11" name="Rectangle 10">
              <a:extLst>
                <a:ext uri="{FF2B5EF4-FFF2-40B4-BE49-F238E27FC236}">
                  <a16:creationId xmlns:a16="http://schemas.microsoft.com/office/drawing/2014/main" id="{99482E30-F8F2-3AF5-C260-D17F2ACDC6F6}"/>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5" name="Picture 14">
              <a:extLst>
                <a:ext uri="{FF2B5EF4-FFF2-40B4-BE49-F238E27FC236}">
                  <a16:creationId xmlns:a16="http://schemas.microsoft.com/office/drawing/2014/main" id="{80C89C18-FDC8-B827-C907-CC5379D79EF8}"/>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1514" y="1902161"/>
            <a:ext cx="5553071" cy="576262"/>
          </a:xfrm>
        </p:spPr>
        <p:txBody>
          <a:bodyPr anchor="b">
            <a:noAutofit/>
          </a:bodyPr>
          <a:lstStyle>
            <a:lvl1pPr marL="0" indent="0" algn="l">
              <a:buNone/>
              <a:defRPr sz="16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1514"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1902161"/>
            <a:ext cx="5553071" cy="576262"/>
          </a:xfrm>
        </p:spPr>
        <p:txBody>
          <a:bodyPr anchor="b">
            <a:noAutofit/>
          </a:bodyPr>
          <a:lstStyle>
            <a:lvl1pPr marL="0" indent="0" algn="l">
              <a:buNone/>
              <a:defRPr sz="18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1">
                    <a:lumMod val="95000"/>
                  </a:schemeClr>
                </a:solidFill>
              </a:defRPr>
            </a:lvl1pPr>
          </a:lstStyle>
          <a:p>
            <a:fld id="{02640F58-564D-2B4F-AE67-E407BA4FCF45}" type="datetimeFigureOut">
              <a:rPr lang="en-US" smtClean="0"/>
              <a:pPr/>
              <a:t>6/8/2023</a:t>
            </a:fld>
            <a:endParaRPr lang="en-US" dirty="0"/>
          </a:p>
        </p:txBody>
      </p:sp>
      <p:sp>
        <p:nvSpPr>
          <p:cNvPr id="8" name="Footer Placeholder 7"/>
          <p:cNvSpPr>
            <a:spLocks noGrp="1"/>
          </p:cNvSpPr>
          <p:nvPr>
            <p:ph type="ftr" sz="quarter" idx="11"/>
          </p:nvPr>
        </p:nvSpPr>
        <p:spPr/>
        <p:txBody>
          <a:bodyPr/>
          <a:lstStyle>
            <a:lvl1pPr>
              <a:defRPr>
                <a:solidFill>
                  <a:schemeClr val="tx1">
                    <a:lumMod val="95000"/>
                  </a:schemeClr>
                </a:solidFill>
              </a:defRPr>
            </a:lvl1pPr>
          </a:lstStyle>
          <a:p>
            <a:r>
              <a:rPr lang="en-US" dirty="0"/>
              <a:t>Footer</a:t>
            </a:r>
          </a:p>
        </p:txBody>
      </p:sp>
      <p:sp>
        <p:nvSpPr>
          <p:cNvPr id="9" name="Slide Number Placeholder 8"/>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855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EABF04F-1416-5276-1397-F2BB50A47318}"/>
              </a:ext>
            </a:extLst>
          </p:cNvPr>
          <p:cNvGrpSpPr/>
          <p:nvPr userDrawn="1"/>
        </p:nvGrpSpPr>
        <p:grpSpPr>
          <a:xfrm>
            <a:off x="0" y="5937124"/>
            <a:ext cx="12192000" cy="970593"/>
            <a:chOff x="0" y="5937124"/>
            <a:chExt cx="12192000" cy="970593"/>
          </a:xfrm>
        </p:grpSpPr>
        <p:sp>
          <p:nvSpPr>
            <p:cNvPr id="7" name="Rectangle 6">
              <a:extLst>
                <a:ext uri="{FF2B5EF4-FFF2-40B4-BE49-F238E27FC236}">
                  <a16:creationId xmlns:a16="http://schemas.microsoft.com/office/drawing/2014/main" id="{365EF4A1-02A3-05AC-0282-D8C6200E9390}"/>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1" name="Picture 10">
              <a:extLst>
                <a:ext uri="{FF2B5EF4-FFF2-40B4-BE49-F238E27FC236}">
                  <a16:creationId xmlns:a16="http://schemas.microsoft.com/office/drawing/2014/main" id="{D5833270-72F1-D288-1A72-5EF9857C3CF2}"/>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47081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F1DCB-2B64-8A4E-7506-8EAC7DE844ED}"/>
              </a:ext>
            </a:extLst>
          </p:cNvPr>
          <p:cNvGrpSpPr/>
          <p:nvPr userDrawn="1"/>
        </p:nvGrpSpPr>
        <p:grpSpPr>
          <a:xfrm>
            <a:off x="0" y="5937124"/>
            <a:ext cx="12192000" cy="970593"/>
            <a:chOff x="0" y="5937124"/>
            <a:chExt cx="12192000" cy="970593"/>
          </a:xfrm>
        </p:grpSpPr>
        <p:sp>
          <p:nvSpPr>
            <p:cNvPr id="6" name="Rectangle 5">
              <a:extLst>
                <a:ext uri="{FF2B5EF4-FFF2-40B4-BE49-F238E27FC236}">
                  <a16:creationId xmlns:a16="http://schemas.microsoft.com/office/drawing/2014/main" id="{1E91AC78-C11F-1F4F-BD5B-A06AD723F19A}"/>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0" name="Picture 9">
              <a:extLst>
                <a:ext uri="{FF2B5EF4-FFF2-40B4-BE49-F238E27FC236}">
                  <a16:creationId xmlns:a16="http://schemas.microsoft.com/office/drawing/2014/main" id="{3EBBF7B7-91AC-C39F-6D03-7364634AEB05}"/>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Date Placeholder 1"/>
          <p:cNvSpPr>
            <a:spLocks noGrp="1"/>
          </p:cNvSpPr>
          <p:nvPr>
            <p:ph type="dt" sz="half" idx="10"/>
          </p:nvPr>
        </p:nvSpPr>
        <p:spPr/>
        <p:txBody>
          <a:bodyPr/>
          <a:lstStyle/>
          <a:p>
            <a:fld id="{8818C68F-D26B-8F47-958C-23B49CF8A634}"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44822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E6A5BE-69B9-30B9-4B47-271E40EADD30}"/>
              </a:ext>
            </a:extLst>
          </p:cNvPr>
          <p:cNvGrpSpPr/>
          <p:nvPr userDrawn="1"/>
        </p:nvGrpSpPr>
        <p:grpSpPr>
          <a:xfrm>
            <a:off x="0" y="5937124"/>
            <a:ext cx="12192000" cy="970593"/>
            <a:chOff x="0" y="5937124"/>
            <a:chExt cx="12192000" cy="970593"/>
          </a:xfrm>
        </p:grpSpPr>
        <p:sp>
          <p:nvSpPr>
            <p:cNvPr id="9" name="Rectangle 8">
              <a:extLst>
                <a:ext uri="{FF2B5EF4-FFF2-40B4-BE49-F238E27FC236}">
                  <a16:creationId xmlns:a16="http://schemas.microsoft.com/office/drawing/2014/main" id="{D238AA4E-8BE8-0423-1F65-C5E8781E8D45}"/>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3" name="Picture 12">
              <a:extLst>
                <a:ext uri="{FF2B5EF4-FFF2-40B4-BE49-F238E27FC236}">
                  <a16:creationId xmlns:a16="http://schemas.microsoft.com/office/drawing/2014/main" id="{5F90060B-DD32-337A-C521-3250F124710F}"/>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63216" cy="51503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9"/>
            <a:ext cx="3547533" cy="33352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6061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78AD27-08C5-85F8-45BC-46FCC7005E2F}"/>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a:extLst>
              <a:ext uri="{FF2B5EF4-FFF2-40B4-BE49-F238E27FC236}">
                <a16:creationId xmlns:a16="http://schemas.microsoft.com/office/drawing/2014/main" id="{26388F9A-B511-DB73-2A59-0945B8602819}"/>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1514" y="1965615"/>
            <a:ext cx="5553071"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1965615"/>
            <a:ext cx="5553071"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20387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809713D-EAE1-C422-6775-4D339DB9256F}"/>
              </a:ext>
            </a:extLst>
          </p:cNvPr>
          <p:cNvGrpSpPr/>
          <p:nvPr userDrawn="1"/>
        </p:nvGrpSpPr>
        <p:grpSpPr>
          <a:xfrm>
            <a:off x="0" y="5937124"/>
            <a:ext cx="12192000" cy="970593"/>
            <a:chOff x="0" y="5937124"/>
            <a:chExt cx="12192000" cy="970593"/>
          </a:xfrm>
        </p:grpSpPr>
        <p:sp>
          <p:nvSpPr>
            <p:cNvPr id="8" name="Rectangle 7">
              <a:extLst>
                <a:ext uri="{FF2B5EF4-FFF2-40B4-BE49-F238E27FC236}">
                  <a16:creationId xmlns:a16="http://schemas.microsoft.com/office/drawing/2014/main" id="{56C9F8A8-B375-490D-D23D-47C79544C458}"/>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2" name="Picture 11">
              <a:extLst>
                <a:ext uri="{FF2B5EF4-FFF2-40B4-BE49-F238E27FC236}">
                  <a16:creationId xmlns:a16="http://schemas.microsoft.com/office/drawing/2014/main" id="{EE5C1DC9-652D-6BB8-BC73-0C8FC3285837}"/>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4728" y="2344684"/>
            <a:ext cx="4852988" cy="31955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249908"/>
            <a:ext cx="976879" cy="365125"/>
          </a:xfrm>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a:xfrm>
            <a:off x="590396" y="6249908"/>
            <a:ext cx="3295413" cy="365125"/>
          </a:xfrm>
        </p:spPr>
        <p:txBody>
          <a:bodyPr/>
          <a:lstStyle/>
          <a:p>
            <a:endParaRPr lang="en-US" dirty="0"/>
          </a:p>
        </p:txBody>
      </p:sp>
      <p:sp>
        <p:nvSpPr>
          <p:cNvPr id="7" name="Slide Number Placeholder 6"/>
          <p:cNvSpPr>
            <a:spLocks noGrp="1"/>
          </p:cNvSpPr>
          <p:nvPr>
            <p:ph type="sldNum" sz="quarter" idx="12"/>
          </p:nvPr>
        </p:nvSpPr>
        <p:spPr>
          <a:xfrm>
            <a:off x="4862689" y="6124434"/>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4" name="Picture Placeholder 13">
            <a:extLst>
              <a:ext uri="{FF2B5EF4-FFF2-40B4-BE49-F238E27FC236}">
                <a16:creationId xmlns:a16="http://schemas.microsoft.com/office/drawing/2014/main" id="{C7E0BFA9-B95B-07EB-655E-77A2577D62BF}"/>
              </a:ext>
            </a:extLst>
          </p:cNvPr>
          <p:cNvSpPr>
            <a:spLocks noGrp="1"/>
          </p:cNvSpPr>
          <p:nvPr>
            <p:ph type="pic" sz="quarter" idx="13" hasCustomPrompt="1"/>
          </p:nvPr>
        </p:nvSpPr>
        <p:spPr>
          <a:xfrm>
            <a:off x="6524286" y="0"/>
            <a:ext cx="5699464" cy="5915888"/>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234001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629093-C69C-9871-38D5-2A62BA6F7F6D}"/>
              </a:ext>
            </a:extLst>
          </p:cNvPr>
          <p:cNvGrpSpPr/>
          <p:nvPr userDrawn="1"/>
        </p:nvGrpSpPr>
        <p:grpSpPr>
          <a:xfrm>
            <a:off x="0" y="5937124"/>
            <a:ext cx="12192000" cy="970593"/>
            <a:chOff x="0" y="5937124"/>
            <a:chExt cx="12192000" cy="970593"/>
          </a:xfrm>
        </p:grpSpPr>
        <p:sp>
          <p:nvSpPr>
            <p:cNvPr id="8" name="Rectangle 7">
              <a:extLst>
                <a:ext uri="{FF2B5EF4-FFF2-40B4-BE49-F238E27FC236}">
                  <a16:creationId xmlns:a16="http://schemas.microsoft.com/office/drawing/2014/main" id="{FC1BB505-1138-F6D7-C9D6-DBD649425EB8}"/>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2" name="Picture 11">
              <a:extLst>
                <a:ext uri="{FF2B5EF4-FFF2-40B4-BE49-F238E27FC236}">
                  <a16:creationId xmlns:a16="http://schemas.microsoft.com/office/drawing/2014/main" id="{39C1D97E-9424-DF68-6A91-3B99D8A37F45}"/>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3" name="Picture Placeholder 12">
            <a:extLst>
              <a:ext uri="{FF2B5EF4-FFF2-40B4-BE49-F238E27FC236}">
                <a16:creationId xmlns:a16="http://schemas.microsoft.com/office/drawing/2014/main" id="{1FB659D1-7037-9A5B-A923-33EEAC62D67D}"/>
              </a:ext>
            </a:extLst>
          </p:cNvPr>
          <p:cNvSpPr>
            <a:spLocks noGrp="1"/>
          </p:cNvSpPr>
          <p:nvPr>
            <p:ph type="pic" sz="quarter" idx="13" hasCustomPrompt="1"/>
          </p:nvPr>
        </p:nvSpPr>
        <p:spPr>
          <a:xfrm>
            <a:off x="0" y="0"/>
            <a:ext cx="12192000" cy="4606925"/>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3639514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662853-6C71-39C0-7D1C-A9AD386522B0}"/>
              </a:ext>
            </a:extLst>
          </p:cNvPr>
          <p:cNvGrpSpPr/>
          <p:nvPr userDrawn="1"/>
        </p:nvGrpSpPr>
        <p:grpSpPr>
          <a:xfrm>
            <a:off x="0" y="5937124"/>
            <a:ext cx="12192000" cy="970593"/>
            <a:chOff x="0" y="5937124"/>
            <a:chExt cx="12192000" cy="970593"/>
          </a:xfrm>
        </p:grpSpPr>
        <p:sp>
          <p:nvSpPr>
            <p:cNvPr id="8" name="Rectangle 7">
              <a:extLst>
                <a:ext uri="{FF2B5EF4-FFF2-40B4-BE49-F238E27FC236}">
                  <a16:creationId xmlns:a16="http://schemas.microsoft.com/office/drawing/2014/main" id="{51EBFF61-0B60-64D0-491D-090843C38DD7}"/>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3" name="Picture 12">
              <a:extLst>
                <a:ext uri="{FF2B5EF4-FFF2-40B4-BE49-F238E27FC236}">
                  <a16:creationId xmlns:a16="http://schemas.microsoft.com/office/drawing/2014/main" id="{1AB493AE-DA5C-7196-1EDC-0F8E276DF743}"/>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rgbClr val="277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79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59AEB69-884D-06D1-B057-CFAB58757BD1}"/>
              </a:ext>
            </a:extLst>
          </p:cNvPr>
          <p:cNvGrpSpPr/>
          <p:nvPr userDrawn="1"/>
        </p:nvGrpSpPr>
        <p:grpSpPr>
          <a:xfrm>
            <a:off x="0" y="5937124"/>
            <a:ext cx="12192000" cy="970593"/>
            <a:chOff x="0" y="5937124"/>
            <a:chExt cx="12192000" cy="970593"/>
          </a:xfrm>
        </p:grpSpPr>
        <p:sp>
          <p:nvSpPr>
            <p:cNvPr id="13" name="Rectangle 12">
              <a:extLst>
                <a:ext uri="{FF2B5EF4-FFF2-40B4-BE49-F238E27FC236}">
                  <a16:creationId xmlns:a16="http://schemas.microsoft.com/office/drawing/2014/main" id="{B451EA4C-36FE-DC7A-D104-C5EE110821DB}"/>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4" name="Picture 13">
              <a:extLst>
                <a:ext uri="{FF2B5EF4-FFF2-40B4-BE49-F238E27FC236}">
                  <a16:creationId xmlns:a16="http://schemas.microsoft.com/office/drawing/2014/main" id="{268A381F-97AE-121E-C0E0-678E569521AD}"/>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11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4C6B65-4206-92EF-0125-923A1D114434}"/>
              </a:ext>
            </a:extLst>
          </p:cNvPr>
          <p:cNvGrpSpPr/>
          <p:nvPr userDrawn="1"/>
        </p:nvGrpSpPr>
        <p:grpSpPr>
          <a:xfrm>
            <a:off x="0" y="5937124"/>
            <a:ext cx="12192000" cy="970593"/>
            <a:chOff x="0" y="5937124"/>
            <a:chExt cx="12192000" cy="970593"/>
          </a:xfrm>
        </p:grpSpPr>
        <p:sp>
          <p:nvSpPr>
            <p:cNvPr id="8" name="Rectangle 7">
              <a:extLst>
                <a:ext uri="{FF2B5EF4-FFF2-40B4-BE49-F238E27FC236}">
                  <a16:creationId xmlns:a16="http://schemas.microsoft.com/office/drawing/2014/main" id="{812A863D-9230-9CA4-B802-D0C6C3FAA9F5}"/>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06446"/>
                </a:solidFill>
              </a:endParaRPr>
            </a:p>
          </p:txBody>
        </p:sp>
        <p:pic>
          <p:nvPicPr>
            <p:cNvPr id="12" name="Picture 11">
              <a:extLst>
                <a:ext uri="{FF2B5EF4-FFF2-40B4-BE49-F238E27FC236}">
                  <a16:creationId xmlns:a16="http://schemas.microsoft.com/office/drawing/2014/main" id="{2A89F89A-E02A-B102-1846-1F17C174E9CC}"/>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1513" y="1826180"/>
            <a:ext cx="11288973" cy="367439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971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53598F-63F3-12B8-8962-09BCCA4D64C0}"/>
              </a:ext>
            </a:extLst>
          </p:cNvPr>
          <p:cNvGrpSpPr/>
          <p:nvPr userDrawn="1"/>
        </p:nvGrpSpPr>
        <p:grpSpPr>
          <a:xfrm>
            <a:off x="0" y="5937124"/>
            <a:ext cx="12192000" cy="970593"/>
            <a:chOff x="0" y="5937124"/>
            <a:chExt cx="12192000" cy="970593"/>
          </a:xfrm>
        </p:grpSpPr>
        <p:sp>
          <p:nvSpPr>
            <p:cNvPr id="8" name="Rectangle 7">
              <a:extLst>
                <a:ext uri="{FF2B5EF4-FFF2-40B4-BE49-F238E27FC236}">
                  <a16:creationId xmlns:a16="http://schemas.microsoft.com/office/drawing/2014/main" id="{48E78648-7B2C-1938-B75A-A27E71883320}"/>
                </a:ext>
              </a:extLst>
            </p:cNvPr>
            <p:cNvSpPr/>
            <p:nvPr userDrawn="1"/>
          </p:nvSpPr>
          <p:spPr>
            <a:xfrm>
              <a:off x="0" y="5937124"/>
              <a:ext cx="12192000" cy="970450"/>
            </a:xfrm>
            <a:prstGeom prst="rect">
              <a:avLst/>
            </a:prstGeom>
            <a:solidFill>
              <a:srgbClr val="00A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E06446"/>
                </a:solidFill>
              </a:endParaRPr>
            </a:p>
          </p:txBody>
        </p:sp>
        <p:pic>
          <p:nvPicPr>
            <p:cNvPr id="12" name="Picture 11">
              <a:extLst>
                <a:ext uri="{FF2B5EF4-FFF2-40B4-BE49-F238E27FC236}">
                  <a16:creationId xmlns:a16="http://schemas.microsoft.com/office/drawing/2014/main" id="{CB3F6EEC-8E9F-C236-5534-C1BBF169BBAB}"/>
                </a:ext>
              </a:extLst>
            </p:cNvPr>
            <p:cNvPicPr>
              <a:picLocks noChangeAspect="1"/>
            </p:cNvPicPr>
            <p:nvPr userDrawn="1"/>
          </p:nvPicPr>
          <p:blipFill>
            <a:blip r:embed="rId2"/>
            <a:stretch>
              <a:fillRect/>
            </a:stretch>
          </p:blipFill>
          <p:spPr>
            <a:xfrm>
              <a:off x="0" y="5953405"/>
              <a:ext cx="775504" cy="954312"/>
            </a:xfrm>
            <a:prstGeom prst="rect">
              <a:avLst/>
            </a:prstGeom>
          </p:spPr>
        </p:pic>
      </p:grpSp>
      <p:sp>
        <p:nvSpPr>
          <p:cNvPr id="2" name="Vertical Title 1"/>
          <p:cNvSpPr>
            <a:spLocks noGrp="1"/>
          </p:cNvSpPr>
          <p:nvPr>
            <p:ph type="title" orient="vert"/>
          </p:nvPr>
        </p:nvSpPr>
        <p:spPr>
          <a:xfrm>
            <a:off x="8183540" y="446089"/>
            <a:ext cx="2494791" cy="51498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14987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608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4ECE-56B6-6151-0635-181C8E21E7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4491000-F8DD-142B-A08D-86028493CA2C}"/>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D8A2024-3F43-E50D-03E1-3E91EDC31208}"/>
              </a:ext>
            </a:extLst>
          </p:cNvPr>
          <p:cNvSpPr>
            <a:spLocks noGrp="1"/>
          </p:cNvSpPr>
          <p:nvPr>
            <p:ph type="dt" sz="half" idx="11"/>
          </p:nvPr>
        </p:nvSpPr>
        <p:spPr/>
        <p:txBody>
          <a:bodyPr/>
          <a:lstStyle/>
          <a:p>
            <a:fld id="{09B482E8-6E0E-1B4F-B1FD-C69DB9E858D9}" type="datetimeFigureOut">
              <a:rPr lang="en-US" smtClean="0"/>
              <a:pPr/>
              <a:t>6/8/2023</a:t>
            </a:fld>
            <a:endParaRPr lang="en-US" dirty="0"/>
          </a:p>
        </p:txBody>
      </p:sp>
      <p:sp>
        <p:nvSpPr>
          <p:cNvPr id="5" name="Slide Number Placeholder 4">
            <a:extLst>
              <a:ext uri="{FF2B5EF4-FFF2-40B4-BE49-F238E27FC236}">
                <a16:creationId xmlns:a16="http://schemas.microsoft.com/office/drawing/2014/main" id="{BF29117A-9049-C740-F195-1C9A603A3D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763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56F9B-900F-2D60-C40F-94D20F89123A}"/>
              </a:ext>
            </a:extLst>
          </p:cNvPr>
          <p:cNvPicPr>
            <a:picLocks noChangeAspect="1"/>
          </p:cNvPicPr>
          <p:nvPr userDrawn="1"/>
        </p:nvPicPr>
        <p:blipFill>
          <a:blip r:embed="rId2"/>
          <a:stretch>
            <a:fillRect/>
          </a:stretch>
        </p:blipFill>
        <p:spPr>
          <a:xfrm>
            <a:off x="0" y="0"/>
            <a:ext cx="12204702" cy="6858000"/>
          </a:xfrm>
          <a:prstGeom prst="rect">
            <a:avLst/>
          </a:prstGeom>
        </p:spPr>
      </p:pic>
      <p:sp>
        <p:nvSpPr>
          <p:cNvPr id="2" name="Title 1"/>
          <p:cNvSpPr>
            <a:spLocks noGrp="1"/>
          </p:cNvSpPr>
          <p:nvPr>
            <p:ph type="ctrTitle"/>
          </p:nvPr>
        </p:nvSpPr>
        <p:spPr>
          <a:xfrm>
            <a:off x="451514" y="2615046"/>
            <a:ext cx="10572000" cy="2609897"/>
          </a:xfrm>
        </p:spPr>
        <p:txBody>
          <a:bodyPr>
            <a:normAutofit/>
          </a:bodyPr>
          <a:lstStyle>
            <a:lvl1pPr>
              <a:defRPr sz="5400">
                <a:solidFill>
                  <a:schemeClr val="tx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451514" y="5841119"/>
            <a:ext cx="11288972" cy="434974"/>
          </a:xfrm>
        </p:spPr>
        <p:txBody>
          <a:bodyPr anchor="t"/>
          <a:lstStyle>
            <a:lvl1pPr marL="0" indent="0" algn="l">
              <a:buNone/>
              <a:defRPr>
                <a:solidFill>
                  <a:srgbClr val="264D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282464"/>
            <a:ext cx="1343706" cy="365125"/>
          </a:xfrm>
        </p:spPr>
        <p:txBody>
          <a:bodyPr/>
          <a:lstStyle>
            <a:lvl1pPr>
              <a:defRPr b="0" i="0">
                <a:solidFill>
                  <a:schemeClr val="tx1">
                    <a:lumMod val="95000"/>
                  </a:schemeClr>
                </a:solidFill>
                <a:latin typeface="Halyard Display" pitchFamily="2" charset="77"/>
              </a:defRPr>
            </a:lvl1pPr>
          </a:lstStyle>
          <a:p>
            <a:fld id="{08B9EBBA-996F-894A-B54A-D6246ED52CEA}" type="datetimeFigureOut">
              <a:rPr lang="en-US" smtClean="0"/>
              <a:pPr/>
              <a:t>6/8/2023</a:t>
            </a:fld>
            <a:endParaRPr lang="en-US" dirty="0"/>
          </a:p>
        </p:txBody>
      </p:sp>
      <p:sp>
        <p:nvSpPr>
          <p:cNvPr id="5" name="Footer Placeholder 4"/>
          <p:cNvSpPr>
            <a:spLocks noGrp="1"/>
          </p:cNvSpPr>
          <p:nvPr>
            <p:ph type="ftr" sz="quarter" idx="11"/>
          </p:nvPr>
        </p:nvSpPr>
        <p:spPr>
          <a:xfrm>
            <a:off x="451514" y="6282464"/>
            <a:ext cx="8644320" cy="365125"/>
          </a:xfrm>
        </p:spPr>
        <p:txBody>
          <a:bodyPr/>
          <a:lstStyle>
            <a:lvl1pPr>
              <a:defRPr b="0" i="0">
                <a:solidFill>
                  <a:schemeClr val="tx1">
                    <a:lumMod val="95000"/>
                  </a:schemeClr>
                </a:solidFill>
                <a:latin typeface="Halyard Display" pitchFamily="2" charset="77"/>
              </a:defRPr>
            </a:lvl1pPr>
          </a:lstStyle>
          <a:p>
            <a:endParaRPr lang="en-US" dirty="0"/>
          </a:p>
        </p:txBody>
      </p:sp>
      <p:sp>
        <p:nvSpPr>
          <p:cNvPr id="6" name="Slide Number Placeholder 5"/>
          <p:cNvSpPr>
            <a:spLocks noGrp="1"/>
          </p:cNvSpPr>
          <p:nvPr>
            <p:ph type="sldNum" sz="quarter" idx="12"/>
          </p:nvPr>
        </p:nvSpPr>
        <p:spPr>
          <a:xfrm>
            <a:off x="10678331" y="6156990"/>
            <a:ext cx="1062155" cy="490599"/>
          </a:xfrm>
        </p:spPr>
        <p:txBody>
          <a:bodyPr/>
          <a:lstStyle>
            <a:lvl1pPr>
              <a:defRPr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E23DBD9D-55DA-CBA1-51EB-434920979AF8}"/>
              </a:ext>
            </a:extLst>
          </p:cNvPr>
          <p:cNvPicPr>
            <a:picLocks noChangeAspect="1"/>
          </p:cNvPicPr>
          <p:nvPr userDrawn="1"/>
        </p:nvPicPr>
        <p:blipFill>
          <a:blip r:embed="rId3"/>
          <a:stretch>
            <a:fillRect/>
          </a:stretch>
        </p:blipFill>
        <p:spPr>
          <a:xfrm>
            <a:off x="440633" y="395920"/>
            <a:ext cx="3017520" cy="548640"/>
          </a:xfrm>
          <a:prstGeom prst="rect">
            <a:avLst/>
          </a:prstGeom>
        </p:spPr>
      </p:pic>
    </p:spTree>
    <p:extLst>
      <p:ext uri="{BB962C8B-B14F-4D97-AF65-F5344CB8AC3E}">
        <p14:creationId xmlns:p14="http://schemas.microsoft.com/office/powerpoint/2010/main" val="2041103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EEC3AB2-1BD4-859D-0CF0-DF4B733E6058}"/>
              </a:ext>
            </a:extLst>
          </p:cNvPr>
          <p:cNvGrpSpPr/>
          <p:nvPr userDrawn="1"/>
        </p:nvGrpSpPr>
        <p:grpSpPr>
          <a:xfrm>
            <a:off x="0" y="5913379"/>
            <a:ext cx="12192000" cy="994196"/>
            <a:chOff x="0" y="5913379"/>
            <a:chExt cx="12192000" cy="994196"/>
          </a:xfrm>
        </p:grpSpPr>
        <p:sp>
          <p:nvSpPr>
            <p:cNvPr id="8" name="Rectangle 7">
              <a:extLst>
                <a:ext uri="{FF2B5EF4-FFF2-40B4-BE49-F238E27FC236}">
                  <a16:creationId xmlns:a16="http://schemas.microsoft.com/office/drawing/2014/main" id="{0FDBA52D-BA0E-A499-15F5-9A1B746F35C5}"/>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9" name="Picture 8">
              <a:extLst>
                <a:ext uri="{FF2B5EF4-FFF2-40B4-BE49-F238E27FC236}">
                  <a16:creationId xmlns:a16="http://schemas.microsoft.com/office/drawing/2014/main" id="{70B9ADEA-98E3-91B5-6421-6F588CBA6A65}"/>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a:xfrm>
            <a:off x="451514" y="457138"/>
            <a:ext cx="10278547" cy="970450"/>
          </a:xfrm>
        </p:spPr>
        <p:txBody>
          <a:bodyPr/>
          <a:lstStyle>
            <a:lvl1pPr>
              <a:defRPr>
                <a:solidFill>
                  <a:srgbClr val="264D80"/>
                </a:solidFill>
              </a:defRPr>
            </a:lvl1pPr>
          </a:lstStyle>
          <a:p>
            <a:r>
              <a:rPr lang="en-US" dirty="0"/>
              <a:t>Click to edit Master title style</a:t>
            </a:r>
          </a:p>
        </p:txBody>
      </p:sp>
      <p:sp>
        <p:nvSpPr>
          <p:cNvPr id="3" name="Content Placeholder 2"/>
          <p:cNvSpPr>
            <a:spLocks noGrp="1"/>
          </p:cNvSpPr>
          <p:nvPr>
            <p:ph idx="1"/>
          </p:nvPr>
        </p:nvSpPr>
        <p:spPr>
          <a:xfrm>
            <a:off x="451514" y="1919362"/>
            <a:ext cx="11288972" cy="3636511"/>
          </a:xfrm>
        </p:spPr>
        <p:txBody>
          <a:bodyPr/>
          <a:lstStyle>
            <a:lvl1pPr>
              <a:defRPr>
                <a:solidFill>
                  <a:srgbClr val="264D80"/>
                </a:solidFill>
              </a:defRPr>
            </a:lvl1pPr>
            <a:lvl2pPr>
              <a:defRPr>
                <a:solidFill>
                  <a:srgbClr val="264D80"/>
                </a:solidFill>
              </a:defRPr>
            </a:lvl2pPr>
            <a:lvl3pPr>
              <a:defRPr>
                <a:solidFill>
                  <a:srgbClr val="264D80"/>
                </a:solidFill>
              </a:defRPr>
            </a:lvl3pPr>
            <a:lvl4pPr>
              <a:defRPr>
                <a:solidFill>
                  <a:srgbClr val="264D80"/>
                </a:solidFill>
              </a:defRPr>
            </a:lvl4pPr>
            <a:lvl5pPr>
              <a:defRPr>
                <a:solidFill>
                  <a:srgbClr val="264D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lumMod val="95000"/>
                  </a:schemeClr>
                </a:solidFill>
              </a:defRPr>
            </a:lvl1pPr>
          </a:lstStyle>
          <a:p>
            <a:fld id="{9B3A1323-8D79-1946-B0D7-40001CF92E9D}"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a:solidFill>
                  <a:schemeClr val="tx1">
                    <a:lumMod val="95000"/>
                  </a:schemeClr>
                </a:solidFill>
              </a:defRPr>
            </a:lvl1pPr>
          </a:lstStyle>
          <a:p>
            <a:r>
              <a:rPr lang="en-US" dirty="0"/>
              <a:t>Footer</a:t>
            </a:r>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2381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B855CB-481B-F298-DF84-BC04D0090DFE}"/>
              </a:ext>
            </a:extLst>
          </p:cNvPr>
          <p:cNvPicPr>
            <a:picLocks noChangeAspect="1"/>
          </p:cNvPicPr>
          <p:nvPr userDrawn="1"/>
        </p:nvPicPr>
        <p:blipFill>
          <a:blip r:embed="rId2"/>
          <a:stretch>
            <a:fillRect/>
          </a:stretch>
        </p:blipFill>
        <p:spPr>
          <a:xfrm>
            <a:off x="0" y="0"/>
            <a:ext cx="12204702" cy="6858000"/>
          </a:xfrm>
          <a:prstGeom prst="rect">
            <a:avLst/>
          </a:prstGeom>
        </p:spPr>
      </p:pic>
      <p:sp>
        <p:nvSpPr>
          <p:cNvPr id="2" name="Title 1"/>
          <p:cNvSpPr>
            <a:spLocks noGrp="1"/>
          </p:cNvSpPr>
          <p:nvPr>
            <p:ph type="title"/>
          </p:nvPr>
        </p:nvSpPr>
        <p:spPr>
          <a:xfrm>
            <a:off x="810000" y="3880030"/>
            <a:ext cx="10930486" cy="1468800"/>
          </a:xfrm>
        </p:spPr>
        <p:txBody>
          <a:bodyPr anchor="b"/>
          <a:lstStyle>
            <a:lvl1pPr algn="r">
              <a:defRPr sz="4800" b="1" cap="none">
                <a:solidFill>
                  <a:schemeClr val="tx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451514" y="5814734"/>
            <a:ext cx="11288972" cy="433955"/>
          </a:xfrm>
        </p:spPr>
        <p:txBody>
          <a:bodyPr anchor="t">
            <a:noAutofit/>
          </a:bodyPr>
          <a:lstStyle>
            <a:lvl1pPr marL="0" indent="0" algn="r">
              <a:buNone/>
              <a:defRPr sz="1800">
                <a:solidFill>
                  <a:srgbClr val="264D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334626" y="6322805"/>
            <a:ext cx="1343706" cy="365125"/>
          </a:xfrm>
        </p:spPr>
        <p:txBody>
          <a:bodyPr/>
          <a:lstStyle>
            <a:lvl1pPr>
              <a:defRPr>
                <a:solidFill>
                  <a:schemeClr val="tx1">
                    <a:lumMod val="95000"/>
                  </a:schemeClr>
                </a:solidFill>
              </a:defRPr>
            </a:lvl1pPr>
          </a:lstStyle>
          <a:p>
            <a:fld id="{8DFA1846-DA80-1C48-A609-854EA85C59AD}" type="datetimeFigureOut">
              <a:rPr lang="en-US" smtClean="0"/>
              <a:pPr/>
              <a:t>6/8/2023</a:t>
            </a:fld>
            <a:endParaRPr lang="en-US" dirty="0"/>
          </a:p>
        </p:txBody>
      </p:sp>
      <p:sp>
        <p:nvSpPr>
          <p:cNvPr id="5" name="Footer Placeholder 4"/>
          <p:cNvSpPr>
            <a:spLocks noGrp="1"/>
          </p:cNvSpPr>
          <p:nvPr>
            <p:ph type="ftr" sz="quarter" idx="11"/>
          </p:nvPr>
        </p:nvSpPr>
        <p:spPr>
          <a:xfrm>
            <a:off x="451514" y="6322805"/>
            <a:ext cx="8644320" cy="365125"/>
          </a:xfrm>
        </p:spPr>
        <p:txBody>
          <a:bodyPr/>
          <a:lstStyle>
            <a:lvl1pPr>
              <a:defRPr>
                <a:solidFill>
                  <a:schemeClr val="tx1">
                    <a:lumMod val="95000"/>
                  </a:schemeClr>
                </a:solidFill>
              </a:defRPr>
            </a:lvl1pPr>
          </a:lstStyle>
          <a:p>
            <a:endParaRPr lang="en-US" dirty="0"/>
          </a:p>
        </p:txBody>
      </p:sp>
      <p:sp>
        <p:nvSpPr>
          <p:cNvPr id="6" name="Slide Number Placeholder 5"/>
          <p:cNvSpPr>
            <a:spLocks noGrp="1"/>
          </p:cNvSpPr>
          <p:nvPr>
            <p:ph type="sldNum" sz="quarter" idx="12"/>
          </p:nvPr>
        </p:nvSpPr>
        <p:spPr>
          <a:xfrm>
            <a:off x="10678331" y="6197331"/>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5" name="TextBox 14">
            <a:extLst>
              <a:ext uri="{FF2B5EF4-FFF2-40B4-BE49-F238E27FC236}">
                <a16:creationId xmlns:a16="http://schemas.microsoft.com/office/drawing/2014/main" id="{5F301EAB-4B05-B16B-A8EC-6182315A401C}"/>
              </a:ext>
            </a:extLst>
          </p:cNvPr>
          <p:cNvSpPr txBox="1"/>
          <p:nvPr userDrawn="1"/>
        </p:nvSpPr>
        <p:spPr>
          <a:xfrm>
            <a:off x="-159026" y="854765"/>
            <a:ext cx="24878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403843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2675A-0410-46B6-E35F-10EE8CE82071}"/>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a:extLst>
              <a:ext uri="{FF2B5EF4-FFF2-40B4-BE49-F238E27FC236}">
                <a16:creationId xmlns:a16="http://schemas.microsoft.com/office/drawing/2014/main" id="{217935DD-BE57-AAB8-6BBE-7BEFDBF219A0}"/>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1514" y="1902161"/>
            <a:ext cx="5553071" cy="576262"/>
          </a:xfrm>
        </p:spPr>
        <p:txBody>
          <a:bodyPr anchor="b">
            <a:noAutofit/>
          </a:bodyPr>
          <a:lstStyle>
            <a:lvl1pPr marL="0" indent="0" algn="l">
              <a:buNone/>
              <a:defRPr sz="16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1514"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1902161"/>
            <a:ext cx="5553071" cy="576262"/>
          </a:xfrm>
        </p:spPr>
        <p:txBody>
          <a:bodyPr anchor="b">
            <a:noAutofit/>
          </a:bodyPr>
          <a:lstStyle>
            <a:lvl1pPr marL="0" indent="0" algn="l">
              <a:buNone/>
              <a:defRPr sz="18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6007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2DD9A6-F8DB-E65B-58DF-CF3F12B4FF92}"/>
              </a:ext>
            </a:extLst>
          </p:cNvPr>
          <p:cNvGrpSpPr/>
          <p:nvPr userDrawn="1"/>
        </p:nvGrpSpPr>
        <p:grpSpPr>
          <a:xfrm>
            <a:off x="0" y="5913379"/>
            <a:ext cx="12192000" cy="994196"/>
            <a:chOff x="0" y="5913379"/>
            <a:chExt cx="12192000" cy="994196"/>
          </a:xfrm>
        </p:grpSpPr>
        <p:sp>
          <p:nvSpPr>
            <p:cNvPr id="10" name="Rectangle 9">
              <a:extLst>
                <a:ext uri="{FF2B5EF4-FFF2-40B4-BE49-F238E27FC236}">
                  <a16:creationId xmlns:a16="http://schemas.microsoft.com/office/drawing/2014/main" id="{5A9044EE-E95F-9C5F-1CB4-E892E507A381}"/>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8" name="Picture 7">
              <a:extLst>
                <a:ext uri="{FF2B5EF4-FFF2-40B4-BE49-F238E27FC236}">
                  <a16:creationId xmlns:a16="http://schemas.microsoft.com/office/drawing/2014/main" id="{98EF4D21-FD3D-459C-F803-0533765142B3}"/>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1514" y="1965615"/>
            <a:ext cx="5553071" cy="36387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1965615"/>
            <a:ext cx="5553071"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3512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608AF82-00D7-FEE8-7CCE-1CA9174E8CF5}"/>
              </a:ext>
            </a:extLst>
          </p:cNvPr>
          <p:cNvGrpSpPr/>
          <p:nvPr userDrawn="1"/>
        </p:nvGrpSpPr>
        <p:grpSpPr>
          <a:xfrm>
            <a:off x="0" y="5913379"/>
            <a:ext cx="12192000" cy="994196"/>
            <a:chOff x="0" y="5913379"/>
            <a:chExt cx="12192000" cy="994196"/>
          </a:xfrm>
        </p:grpSpPr>
        <p:sp>
          <p:nvSpPr>
            <p:cNvPr id="13" name="Rectangle 12">
              <a:extLst>
                <a:ext uri="{FF2B5EF4-FFF2-40B4-BE49-F238E27FC236}">
                  <a16:creationId xmlns:a16="http://schemas.microsoft.com/office/drawing/2014/main" id="{5894F909-8E98-6D19-3E4D-C86E068D5B82}"/>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4" name="Picture 13">
              <a:extLst>
                <a:ext uri="{FF2B5EF4-FFF2-40B4-BE49-F238E27FC236}">
                  <a16:creationId xmlns:a16="http://schemas.microsoft.com/office/drawing/2014/main" id="{79C22B12-87CE-E43E-99B2-AA5B083DEA15}"/>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1514" y="1902161"/>
            <a:ext cx="5553071" cy="576262"/>
          </a:xfrm>
        </p:spPr>
        <p:txBody>
          <a:bodyPr anchor="b">
            <a:noAutofit/>
          </a:bodyPr>
          <a:lstStyle>
            <a:lvl1pPr marL="0" indent="0" algn="l">
              <a:buNone/>
              <a:defRPr sz="16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1514"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1902161"/>
            <a:ext cx="5553071" cy="576262"/>
          </a:xfrm>
        </p:spPr>
        <p:txBody>
          <a:bodyPr anchor="b">
            <a:noAutofit/>
          </a:bodyPr>
          <a:lstStyle>
            <a:lvl1pPr marL="0" indent="0" algn="l">
              <a:buNone/>
              <a:defRPr sz="18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rgbClr val="D23B17"/>
                </a:solidFill>
              </a:defRPr>
            </a:lvl1pPr>
          </a:lstStyle>
          <a:p>
            <a:fld id="{02640F58-564D-2B4F-AE67-E407BA4FCF45}" type="datetimeFigureOut">
              <a:rPr lang="en-US" smtClean="0"/>
              <a:pPr/>
              <a:t>6/8/2023</a:t>
            </a:fld>
            <a:endParaRPr lang="en-US" dirty="0"/>
          </a:p>
        </p:txBody>
      </p:sp>
      <p:sp>
        <p:nvSpPr>
          <p:cNvPr id="8" name="Footer Placeholder 7"/>
          <p:cNvSpPr>
            <a:spLocks noGrp="1"/>
          </p:cNvSpPr>
          <p:nvPr>
            <p:ph type="ftr" sz="quarter" idx="11"/>
          </p:nvPr>
        </p:nvSpPr>
        <p:spPr/>
        <p:txBody>
          <a:bodyPr/>
          <a:lstStyle>
            <a:lvl1pPr>
              <a:defRPr>
                <a:solidFill>
                  <a:schemeClr val="tx1">
                    <a:lumMod val="9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920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ADF642-9A8E-8643-7FA4-7FF7CA17EDE1}"/>
              </a:ext>
            </a:extLst>
          </p:cNvPr>
          <p:cNvGrpSpPr/>
          <p:nvPr userDrawn="1"/>
        </p:nvGrpSpPr>
        <p:grpSpPr>
          <a:xfrm>
            <a:off x="0" y="5913379"/>
            <a:ext cx="12192000" cy="994196"/>
            <a:chOff x="0" y="5913379"/>
            <a:chExt cx="12192000" cy="994196"/>
          </a:xfrm>
        </p:grpSpPr>
        <p:sp>
          <p:nvSpPr>
            <p:cNvPr id="9" name="Rectangle 8">
              <a:extLst>
                <a:ext uri="{FF2B5EF4-FFF2-40B4-BE49-F238E27FC236}">
                  <a16:creationId xmlns:a16="http://schemas.microsoft.com/office/drawing/2014/main" id="{E8BF0F2F-1158-E83B-0113-7DA273C5F2BB}"/>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0" name="Picture 9">
              <a:extLst>
                <a:ext uri="{FF2B5EF4-FFF2-40B4-BE49-F238E27FC236}">
                  <a16:creationId xmlns:a16="http://schemas.microsoft.com/office/drawing/2014/main" id="{62E54A5E-6D0B-7DEB-16A5-7D26F0E50129}"/>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07687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0D803D-6B6F-E45E-4C37-F1AD2A164E48}"/>
              </a:ext>
            </a:extLst>
          </p:cNvPr>
          <p:cNvGrpSpPr/>
          <p:nvPr userDrawn="1"/>
        </p:nvGrpSpPr>
        <p:grpSpPr>
          <a:xfrm>
            <a:off x="0" y="5913379"/>
            <a:ext cx="12192000" cy="994196"/>
            <a:chOff x="0" y="5913379"/>
            <a:chExt cx="12192000" cy="994196"/>
          </a:xfrm>
        </p:grpSpPr>
        <p:sp>
          <p:nvSpPr>
            <p:cNvPr id="8" name="Rectangle 7">
              <a:extLst>
                <a:ext uri="{FF2B5EF4-FFF2-40B4-BE49-F238E27FC236}">
                  <a16:creationId xmlns:a16="http://schemas.microsoft.com/office/drawing/2014/main" id="{BE4EE21E-8A25-3F18-0EF3-0A39993DFE3F}"/>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9" name="Picture 8">
              <a:extLst>
                <a:ext uri="{FF2B5EF4-FFF2-40B4-BE49-F238E27FC236}">
                  <a16:creationId xmlns:a16="http://schemas.microsoft.com/office/drawing/2014/main" id="{555BEEDB-DE51-036D-90C6-E847BF0A2D05}"/>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Date Placeholder 1"/>
          <p:cNvSpPr>
            <a:spLocks noGrp="1"/>
          </p:cNvSpPr>
          <p:nvPr>
            <p:ph type="dt" sz="half" idx="10"/>
          </p:nvPr>
        </p:nvSpPr>
        <p:spPr/>
        <p:txBody>
          <a:bodyPr/>
          <a:lstStyle/>
          <a:p>
            <a:fld id="{8818C68F-D26B-8F47-958C-23B49CF8A634}"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2692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11A534-E09B-0906-B926-B4766DE7ED16}"/>
              </a:ext>
            </a:extLst>
          </p:cNvPr>
          <p:cNvGrpSpPr/>
          <p:nvPr userDrawn="1"/>
        </p:nvGrpSpPr>
        <p:grpSpPr>
          <a:xfrm>
            <a:off x="0" y="5913379"/>
            <a:ext cx="12192000" cy="994196"/>
            <a:chOff x="0" y="5913379"/>
            <a:chExt cx="12192000" cy="994196"/>
          </a:xfrm>
        </p:grpSpPr>
        <p:sp>
          <p:nvSpPr>
            <p:cNvPr id="11" name="Rectangle 10">
              <a:extLst>
                <a:ext uri="{FF2B5EF4-FFF2-40B4-BE49-F238E27FC236}">
                  <a16:creationId xmlns:a16="http://schemas.microsoft.com/office/drawing/2014/main" id="{53F5E3DC-B588-949E-3C47-6C2FDB5E6DDE}"/>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1771888E-9847-EA37-E9F6-7194D0E16938}"/>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63216" cy="51503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9"/>
            <a:ext cx="3547533" cy="33352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64367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CF867E-841E-1F57-F015-EB695C4BD314}"/>
              </a:ext>
            </a:extLst>
          </p:cNvPr>
          <p:cNvGrpSpPr/>
          <p:nvPr userDrawn="1"/>
        </p:nvGrpSpPr>
        <p:grpSpPr>
          <a:xfrm>
            <a:off x="0" y="5913379"/>
            <a:ext cx="12192000" cy="994196"/>
            <a:chOff x="0" y="5913379"/>
            <a:chExt cx="12192000" cy="994196"/>
          </a:xfrm>
        </p:grpSpPr>
        <p:sp>
          <p:nvSpPr>
            <p:cNvPr id="10" name="Rectangle 9">
              <a:extLst>
                <a:ext uri="{FF2B5EF4-FFF2-40B4-BE49-F238E27FC236}">
                  <a16:creationId xmlns:a16="http://schemas.microsoft.com/office/drawing/2014/main" id="{B92A0DE8-3C7B-84D0-2B0A-B1301C69903A}"/>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F50CF9BE-F0E8-8420-B0C0-0B2EEDDB2D04}"/>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4728" y="2344684"/>
            <a:ext cx="4852988" cy="31955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249908"/>
            <a:ext cx="976879" cy="365125"/>
          </a:xfrm>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a:xfrm>
            <a:off x="590396" y="6249908"/>
            <a:ext cx="3295413" cy="365125"/>
          </a:xfrm>
        </p:spPr>
        <p:txBody>
          <a:bodyPr/>
          <a:lstStyle/>
          <a:p>
            <a:endParaRPr lang="en-US" dirty="0"/>
          </a:p>
        </p:txBody>
      </p:sp>
      <p:sp>
        <p:nvSpPr>
          <p:cNvPr id="7" name="Slide Number Placeholder 6"/>
          <p:cNvSpPr>
            <a:spLocks noGrp="1"/>
          </p:cNvSpPr>
          <p:nvPr>
            <p:ph type="sldNum" sz="quarter" idx="12"/>
          </p:nvPr>
        </p:nvSpPr>
        <p:spPr>
          <a:xfrm>
            <a:off x="4862689" y="6124434"/>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4" name="Picture Placeholder 13">
            <a:extLst>
              <a:ext uri="{FF2B5EF4-FFF2-40B4-BE49-F238E27FC236}">
                <a16:creationId xmlns:a16="http://schemas.microsoft.com/office/drawing/2014/main" id="{C7E0BFA9-B95B-07EB-655E-77A2577D62BF}"/>
              </a:ext>
            </a:extLst>
          </p:cNvPr>
          <p:cNvSpPr>
            <a:spLocks noGrp="1"/>
          </p:cNvSpPr>
          <p:nvPr>
            <p:ph type="pic" sz="quarter" idx="13" hasCustomPrompt="1"/>
          </p:nvPr>
        </p:nvSpPr>
        <p:spPr>
          <a:xfrm>
            <a:off x="6524286" y="0"/>
            <a:ext cx="5699464" cy="5915888"/>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1719915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EA44E-89C3-9667-4A59-448F93E12ED2}"/>
              </a:ext>
            </a:extLst>
          </p:cNvPr>
          <p:cNvGrpSpPr/>
          <p:nvPr userDrawn="1"/>
        </p:nvGrpSpPr>
        <p:grpSpPr>
          <a:xfrm>
            <a:off x="0" y="5913379"/>
            <a:ext cx="12192000" cy="994196"/>
            <a:chOff x="0" y="5913379"/>
            <a:chExt cx="12192000" cy="994196"/>
          </a:xfrm>
        </p:grpSpPr>
        <p:sp>
          <p:nvSpPr>
            <p:cNvPr id="10" name="Rectangle 9">
              <a:extLst>
                <a:ext uri="{FF2B5EF4-FFF2-40B4-BE49-F238E27FC236}">
                  <a16:creationId xmlns:a16="http://schemas.microsoft.com/office/drawing/2014/main" id="{11754959-E826-D192-2216-9B529766964B}"/>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5874CA07-957A-1E98-75B3-377265FC9C1B}"/>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3" name="Picture Placeholder 12">
            <a:extLst>
              <a:ext uri="{FF2B5EF4-FFF2-40B4-BE49-F238E27FC236}">
                <a16:creationId xmlns:a16="http://schemas.microsoft.com/office/drawing/2014/main" id="{1FB659D1-7037-9A5B-A923-33EEAC62D67D}"/>
              </a:ext>
            </a:extLst>
          </p:cNvPr>
          <p:cNvSpPr>
            <a:spLocks noGrp="1"/>
          </p:cNvSpPr>
          <p:nvPr>
            <p:ph type="pic" sz="quarter" idx="13" hasCustomPrompt="1"/>
          </p:nvPr>
        </p:nvSpPr>
        <p:spPr>
          <a:xfrm>
            <a:off x="0" y="0"/>
            <a:ext cx="12192000" cy="4606925"/>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2181168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7877C6-F1F7-5069-27DA-589E01D2EAB7}"/>
              </a:ext>
            </a:extLst>
          </p:cNvPr>
          <p:cNvGrpSpPr/>
          <p:nvPr userDrawn="1"/>
        </p:nvGrpSpPr>
        <p:grpSpPr>
          <a:xfrm>
            <a:off x="0" y="5913379"/>
            <a:ext cx="12192000" cy="994196"/>
            <a:chOff x="0" y="5913379"/>
            <a:chExt cx="12192000" cy="994196"/>
          </a:xfrm>
        </p:grpSpPr>
        <p:sp>
          <p:nvSpPr>
            <p:cNvPr id="11" name="Rectangle 10">
              <a:extLst>
                <a:ext uri="{FF2B5EF4-FFF2-40B4-BE49-F238E27FC236}">
                  <a16:creationId xmlns:a16="http://schemas.microsoft.com/office/drawing/2014/main" id="{56CDB738-1113-2BA2-3AA2-AAED51ED220B}"/>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EF46B4DC-7D6A-45D5-C202-F310FDB70776}"/>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rgbClr val="277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0189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82A4AF-BC5C-79E1-3F9D-03603E7FC125}"/>
              </a:ext>
            </a:extLst>
          </p:cNvPr>
          <p:cNvGrpSpPr/>
          <p:nvPr userDrawn="1"/>
        </p:nvGrpSpPr>
        <p:grpSpPr>
          <a:xfrm>
            <a:off x="0" y="5913379"/>
            <a:ext cx="12192000" cy="994196"/>
            <a:chOff x="0" y="5913379"/>
            <a:chExt cx="12192000" cy="994196"/>
          </a:xfrm>
        </p:grpSpPr>
        <p:sp>
          <p:nvSpPr>
            <p:cNvPr id="7" name="Rectangle 6">
              <a:extLst>
                <a:ext uri="{FF2B5EF4-FFF2-40B4-BE49-F238E27FC236}">
                  <a16:creationId xmlns:a16="http://schemas.microsoft.com/office/drawing/2014/main" id="{D2044B55-223C-DD81-21A1-75F0AC78E19C}"/>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8" name="Picture 7">
              <a:extLst>
                <a:ext uri="{FF2B5EF4-FFF2-40B4-BE49-F238E27FC236}">
                  <a16:creationId xmlns:a16="http://schemas.microsoft.com/office/drawing/2014/main" id="{67DFD88C-7663-041F-4625-FCCCE6D0ADCE}"/>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4982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9B11CED-6657-753F-62F2-C3C325BF3EEF}"/>
              </a:ext>
            </a:extLst>
          </p:cNvPr>
          <p:cNvGrpSpPr/>
          <p:nvPr userDrawn="1"/>
        </p:nvGrpSpPr>
        <p:grpSpPr>
          <a:xfrm>
            <a:off x="0" y="5913379"/>
            <a:ext cx="12192000" cy="994196"/>
            <a:chOff x="0" y="5913379"/>
            <a:chExt cx="12192000" cy="994196"/>
          </a:xfrm>
        </p:grpSpPr>
        <p:sp>
          <p:nvSpPr>
            <p:cNvPr id="10" name="Rectangle 9">
              <a:extLst>
                <a:ext uri="{FF2B5EF4-FFF2-40B4-BE49-F238E27FC236}">
                  <a16:creationId xmlns:a16="http://schemas.microsoft.com/office/drawing/2014/main" id="{F43B0BE2-A753-3A9B-8274-3356EA5E52F1}"/>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0545DC84-51F7-46CA-4F87-A1E55F5A2B77}"/>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1513" y="1826180"/>
            <a:ext cx="11288973" cy="367439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02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BA0B6D-458D-0E5D-AC8A-06C27466AC72}"/>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a:extLst>
              <a:ext uri="{FF2B5EF4-FFF2-40B4-BE49-F238E27FC236}">
                <a16:creationId xmlns:a16="http://schemas.microsoft.com/office/drawing/2014/main" id="{848DA7F7-F6A9-AC01-BCC4-80088110D076}"/>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8565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FC2039F-9527-04D3-E925-3FA46ED6E0AF}"/>
              </a:ext>
            </a:extLst>
          </p:cNvPr>
          <p:cNvGrpSpPr/>
          <p:nvPr userDrawn="1"/>
        </p:nvGrpSpPr>
        <p:grpSpPr>
          <a:xfrm>
            <a:off x="0" y="5913379"/>
            <a:ext cx="12192000" cy="994196"/>
            <a:chOff x="0" y="5913379"/>
            <a:chExt cx="12192000" cy="994196"/>
          </a:xfrm>
        </p:grpSpPr>
        <p:sp>
          <p:nvSpPr>
            <p:cNvPr id="10" name="Rectangle 9">
              <a:extLst>
                <a:ext uri="{FF2B5EF4-FFF2-40B4-BE49-F238E27FC236}">
                  <a16:creationId xmlns:a16="http://schemas.microsoft.com/office/drawing/2014/main" id="{41EA67A3-6B3E-8ED6-3284-61A0EFC5C3E0}"/>
                </a:ext>
              </a:extLst>
            </p:cNvPr>
            <p:cNvSpPr/>
            <p:nvPr userDrawn="1"/>
          </p:nvSpPr>
          <p:spPr>
            <a:xfrm>
              <a:off x="0" y="5937124"/>
              <a:ext cx="12192000" cy="970450"/>
            </a:xfrm>
            <a:prstGeom prst="rect">
              <a:avLst/>
            </a:prstGeom>
            <a:solidFill>
              <a:srgbClr val="26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88CE7609-932B-A615-DB77-334C513BC011}"/>
                </a:ext>
              </a:extLst>
            </p:cNvPr>
            <p:cNvPicPr>
              <a:picLocks noChangeAspect="1"/>
            </p:cNvPicPr>
            <p:nvPr userDrawn="1"/>
          </p:nvPicPr>
          <p:blipFill>
            <a:blip r:embed="rId2"/>
            <a:stretch>
              <a:fillRect/>
            </a:stretch>
          </p:blipFill>
          <p:spPr>
            <a:xfrm>
              <a:off x="0" y="5913379"/>
              <a:ext cx="807915" cy="994196"/>
            </a:xfrm>
            <a:prstGeom prst="rect">
              <a:avLst/>
            </a:prstGeom>
          </p:spPr>
        </p:pic>
      </p:grpSp>
      <p:sp>
        <p:nvSpPr>
          <p:cNvPr id="2" name="Vertical Title 1"/>
          <p:cNvSpPr>
            <a:spLocks noGrp="1"/>
          </p:cNvSpPr>
          <p:nvPr>
            <p:ph type="title" orient="vert"/>
          </p:nvPr>
        </p:nvSpPr>
        <p:spPr>
          <a:xfrm>
            <a:off x="8183540" y="446089"/>
            <a:ext cx="2494791" cy="51498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14987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502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E5FF-AD55-3408-ED90-35B8E10AEDA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0293EDC-FA54-A2CD-2B65-9E159FED1118}"/>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99703330-9607-D522-2A93-321C33FCA50C}"/>
              </a:ext>
            </a:extLst>
          </p:cNvPr>
          <p:cNvSpPr>
            <a:spLocks noGrp="1"/>
          </p:cNvSpPr>
          <p:nvPr>
            <p:ph type="dt" sz="half" idx="11"/>
          </p:nvPr>
        </p:nvSpPr>
        <p:spPr/>
        <p:txBody>
          <a:bodyPr/>
          <a:lstStyle/>
          <a:p>
            <a:fld id="{09B482E8-6E0E-1B4F-B1FD-C69DB9E858D9}" type="datetimeFigureOut">
              <a:rPr lang="en-US" smtClean="0"/>
              <a:pPr/>
              <a:t>6/8/2023</a:t>
            </a:fld>
            <a:endParaRPr lang="en-US" dirty="0"/>
          </a:p>
        </p:txBody>
      </p:sp>
      <p:sp>
        <p:nvSpPr>
          <p:cNvPr id="5" name="Slide Number Placeholder 4">
            <a:extLst>
              <a:ext uri="{FF2B5EF4-FFF2-40B4-BE49-F238E27FC236}">
                <a16:creationId xmlns:a16="http://schemas.microsoft.com/office/drawing/2014/main" id="{3FFA8953-4B52-A668-8366-904D5FF2AF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1629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38D18B-296E-FF82-FFC0-A610554561B0}"/>
              </a:ext>
            </a:extLst>
          </p:cNvPr>
          <p:cNvPicPr>
            <a:picLocks noChangeAspect="1"/>
          </p:cNvPicPr>
          <p:nvPr userDrawn="1"/>
        </p:nvPicPr>
        <p:blipFill>
          <a:blip r:embed="rId2"/>
          <a:stretch>
            <a:fillRect/>
          </a:stretch>
        </p:blipFill>
        <p:spPr>
          <a:xfrm>
            <a:off x="0" y="16225"/>
            <a:ext cx="12192000" cy="6850863"/>
          </a:xfrm>
          <a:prstGeom prst="rect">
            <a:avLst/>
          </a:prstGeom>
        </p:spPr>
      </p:pic>
      <p:sp>
        <p:nvSpPr>
          <p:cNvPr id="2" name="Title 1"/>
          <p:cNvSpPr>
            <a:spLocks noGrp="1"/>
          </p:cNvSpPr>
          <p:nvPr>
            <p:ph type="ctrTitle"/>
          </p:nvPr>
        </p:nvSpPr>
        <p:spPr>
          <a:xfrm>
            <a:off x="451514" y="2615046"/>
            <a:ext cx="10572000" cy="2609897"/>
          </a:xfrm>
        </p:spPr>
        <p:txBody>
          <a:bodyPr>
            <a:normAutofit/>
          </a:bodyPr>
          <a:lstStyle>
            <a:lvl1pPr>
              <a:defRPr sz="5400">
                <a:solidFill>
                  <a:srgbClr val="264D80"/>
                </a:solidFill>
              </a:defRPr>
            </a:lvl1pPr>
          </a:lstStyle>
          <a:p>
            <a:r>
              <a:rPr lang="en-US" dirty="0"/>
              <a:t>Click to edit Master title style</a:t>
            </a:r>
          </a:p>
        </p:txBody>
      </p:sp>
      <p:sp>
        <p:nvSpPr>
          <p:cNvPr id="3" name="Subtitle 2"/>
          <p:cNvSpPr>
            <a:spLocks noGrp="1"/>
          </p:cNvSpPr>
          <p:nvPr>
            <p:ph type="subTitle" idx="1"/>
          </p:nvPr>
        </p:nvSpPr>
        <p:spPr>
          <a:xfrm>
            <a:off x="451514" y="5841119"/>
            <a:ext cx="11288972" cy="434974"/>
          </a:xfrm>
        </p:spPr>
        <p:txBody>
          <a:bodyPr anchor="t"/>
          <a:lstStyle>
            <a:lvl1pPr marL="0" indent="0" algn="l">
              <a:buNone/>
              <a:defRPr>
                <a:solidFill>
                  <a:srgbClr val="264D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282464"/>
            <a:ext cx="1343706" cy="365125"/>
          </a:xfrm>
        </p:spPr>
        <p:txBody>
          <a:bodyPr/>
          <a:lstStyle>
            <a:lvl1pPr>
              <a:defRPr b="0" i="0">
                <a:solidFill>
                  <a:schemeClr val="tx1">
                    <a:lumMod val="95000"/>
                  </a:schemeClr>
                </a:solidFill>
                <a:latin typeface="Halyard Display" pitchFamily="2" charset="77"/>
              </a:defRPr>
            </a:lvl1pPr>
          </a:lstStyle>
          <a:p>
            <a:fld id="{08B9EBBA-996F-894A-B54A-D6246ED52CEA}" type="datetimeFigureOut">
              <a:rPr lang="en-US" smtClean="0"/>
              <a:pPr/>
              <a:t>6/8/2023</a:t>
            </a:fld>
            <a:endParaRPr lang="en-US" dirty="0"/>
          </a:p>
        </p:txBody>
      </p:sp>
      <p:sp>
        <p:nvSpPr>
          <p:cNvPr id="5" name="Footer Placeholder 4"/>
          <p:cNvSpPr>
            <a:spLocks noGrp="1"/>
          </p:cNvSpPr>
          <p:nvPr>
            <p:ph type="ftr" sz="quarter" idx="11"/>
          </p:nvPr>
        </p:nvSpPr>
        <p:spPr>
          <a:xfrm>
            <a:off x="451514" y="6282464"/>
            <a:ext cx="8644320" cy="365125"/>
          </a:xfrm>
        </p:spPr>
        <p:txBody>
          <a:bodyPr/>
          <a:lstStyle>
            <a:lvl1pPr>
              <a:defRPr b="0" i="0">
                <a:solidFill>
                  <a:schemeClr val="tx1">
                    <a:lumMod val="95000"/>
                  </a:schemeClr>
                </a:solidFill>
                <a:latin typeface="Halyard Display" pitchFamily="2" charset="77"/>
              </a:defRPr>
            </a:lvl1pPr>
          </a:lstStyle>
          <a:p>
            <a:endParaRPr lang="en-US" dirty="0"/>
          </a:p>
        </p:txBody>
      </p:sp>
      <p:sp>
        <p:nvSpPr>
          <p:cNvPr id="6" name="Slide Number Placeholder 5"/>
          <p:cNvSpPr>
            <a:spLocks noGrp="1"/>
          </p:cNvSpPr>
          <p:nvPr>
            <p:ph type="sldNum" sz="quarter" idx="12"/>
          </p:nvPr>
        </p:nvSpPr>
        <p:spPr>
          <a:xfrm>
            <a:off x="10678331" y="6156990"/>
            <a:ext cx="1062155" cy="490599"/>
          </a:xfrm>
        </p:spPr>
        <p:txBody>
          <a:bodyPr/>
          <a:lstStyle>
            <a:lvl1pPr>
              <a:defRPr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10FAF37-AD79-E3FE-C3E7-6170453B09EE}"/>
              </a:ext>
            </a:extLst>
          </p:cNvPr>
          <p:cNvPicPr>
            <a:picLocks noChangeAspect="1"/>
          </p:cNvPicPr>
          <p:nvPr userDrawn="1"/>
        </p:nvPicPr>
        <p:blipFill>
          <a:blip r:embed="rId3"/>
          <a:stretch>
            <a:fillRect/>
          </a:stretch>
        </p:blipFill>
        <p:spPr>
          <a:xfrm>
            <a:off x="451514" y="407506"/>
            <a:ext cx="3017520" cy="548640"/>
          </a:xfrm>
          <a:prstGeom prst="rect">
            <a:avLst/>
          </a:prstGeom>
        </p:spPr>
      </p:pic>
    </p:spTree>
    <p:extLst>
      <p:ext uri="{BB962C8B-B14F-4D97-AF65-F5344CB8AC3E}">
        <p14:creationId xmlns:p14="http://schemas.microsoft.com/office/powerpoint/2010/main" val="2560204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035B98-E0F0-9CD8-AFB1-EAFA1A1DA62B}"/>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0FDBA52D-BA0E-A499-15F5-9A1B746F35C5}"/>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0" name="Picture 9">
              <a:extLst>
                <a:ext uri="{FF2B5EF4-FFF2-40B4-BE49-F238E27FC236}">
                  <a16:creationId xmlns:a16="http://schemas.microsoft.com/office/drawing/2014/main" id="{6F233ED9-BFFF-00D1-BDB0-5D7935DBF11C}"/>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a:xfrm>
            <a:off x="451514" y="457138"/>
            <a:ext cx="10278547" cy="970450"/>
          </a:xfrm>
        </p:spPr>
        <p:txBody>
          <a:bodyPr/>
          <a:lstStyle>
            <a:lvl1pPr>
              <a:defRPr>
                <a:solidFill>
                  <a:srgbClr val="264D80"/>
                </a:solidFill>
              </a:defRPr>
            </a:lvl1pPr>
          </a:lstStyle>
          <a:p>
            <a:r>
              <a:rPr lang="en-US" dirty="0"/>
              <a:t>Click to edit Master title style</a:t>
            </a:r>
          </a:p>
        </p:txBody>
      </p:sp>
      <p:sp>
        <p:nvSpPr>
          <p:cNvPr id="3" name="Content Placeholder 2"/>
          <p:cNvSpPr>
            <a:spLocks noGrp="1"/>
          </p:cNvSpPr>
          <p:nvPr>
            <p:ph idx="1"/>
          </p:nvPr>
        </p:nvSpPr>
        <p:spPr>
          <a:xfrm>
            <a:off x="451514" y="1919362"/>
            <a:ext cx="11288972" cy="3636511"/>
          </a:xfrm>
        </p:spPr>
        <p:txBody>
          <a:bodyPr/>
          <a:lstStyle>
            <a:lvl1pPr>
              <a:defRPr>
                <a:solidFill>
                  <a:srgbClr val="264D80"/>
                </a:solidFill>
              </a:defRPr>
            </a:lvl1pPr>
            <a:lvl2pPr>
              <a:defRPr>
                <a:solidFill>
                  <a:srgbClr val="264D80"/>
                </a:solidFill>
              </a:defRPr>
            </a:lvl2pPr>
            <a:lvl3pPr>
              <a:defRPr>
                <a:solidFill>
                  <a:srgbClr val="264D80"/>
                </a:solidFill>
              </a:defRPr>
            </a:lvl3pPr>
            <a:lvl4pPr>
              <a:defRPr>
                <a:solidFill>
                  <a:srgbClr val="264D80"/>
                </a:solidFill>
              </a:defRPr>
            </a:lvl4pPr>
            <a:lvl5pPr>
              <a:defRPr>
                <a:solidFill>
                  <a:srgbClr val="264D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lumMod val="95000"/>
                  </a:schemeClr>
                </a:solidFill>
              </a:defRPr>
            </a:lvl1pPr>
          </a:lstStyle>
          <a:p>
            <a:fld id="{9B3A1323-8D79-1946-B0D7-40001CF92E9D}"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a:solidFill>
                  <a:schemeClr val="tx1">
                    <a:lumMod val="95000"/>
                  </a:schemeClr>
                </a:solidFill>
              </a:defRPr>
            </a:lvl1pPr>
          </a:lstStyle>
          <a:p>
            <a:r>
              <a:rPr lang="en-US" dirty="0"/>
              <a:t>Footer</a:t>
            </a:r>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39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979FC2-02D7-6466-CD3D-935E28CB2A40}"/>
              </a:ext>
            </a:extLst>
          </p:cNvPr>
          <p:cNvPicPr>
            <a:picLocks noChangeAspect="1"/>
          </p:cNvPicPr>
          <p:nvPr userDrawn="1"/>
        </p:nvPicPr>
        <p:blipFill>
          <a:blip r:embed="rId2"/>
          <a:stretch>
            <a:fillRect/>
          </a:stretch>
        </p:blipFill>
        <p:spPr>
          <a:xfrm>
            <a:off x="0" y="0"/>
            <a:ext cx="12204702" cy="6858000"/>
          </a:xfrm>
          <a:prstGeom prst="rect">
            <a:avLst/>
          </a:prstGeom>
        </p:spPr>
      </p:pic>
      <p:sp>
        <p:nvSpPr>
          <p:cNvPr id="2" name="Title 1"/>
          <p:cNvSpPr>
            <a:spLocks noGrp="1"/>
          </p:cNvSpPr>
          <p:nvPr>
            <p:ph type="title"/>
          </p:nvPr>
        </p:nvSpPr>
        <p:spPr>
          <a:xfrm>
            <a:off x="810000" y="3880030"/>
            <a:ext cx="10930486" cy="1468800"/>
          </a:xfrm>
        </p:spPr>
        <p:txBody>
          <a:bodyPr anchor="b"/>
          <a:lstStyle>
            <a:lvl1pPr algn="r">
              <a:defRPr sz="4800" b="1" cap="none">
                <a:solidFill>
                  <a:srgbClr val="264D80"/>
                </a:solidFill>
              </a:defRPr>
            </a:lvl1pPr>
          </a:lstStyle>
          <a:p>
            <a:r>
              <a:rPr lang="en-US" dirty="0"/>
              <a:t>Click to edit Master title style</a:t>
            </a:r>
          </a:p>
        </p:txBody>
      </p:sp>
      <p:sp>
        <p:nvSpPr>
          <p:cNvPr id="3" name="Text Placeholder 2"/>
          <p:cNvSpPr>
            <a:spLocks noGrp="1"/>
          </p:cNvSpPr>
          <p:nvPr>
            <p:ph type="body" idx="1"/>
          </p:nvPr>
        </p:nvSpPr>
        <p:spPr>
          <a:xfrm>
            <a:off x="451514" y="5814734"/>
            <a:ext cx="11288972" cy="433955"/>
          </a:xfrm>
        </p:spPr>
        <p:txBody>
          <a:bodyPr anchor="t">
            <a:noAutofit/>
          </a:bodyPr>
          <a:lstStyle>
            <a:lvl1pPr marL="0" indent="0" algn="r">
              <a:buNone/>
              <a:defRPr sz="1800">
                <a:solidFill>
                  <a:srgbClr val="264D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334626" y="6322805"/>
            <a:ext cx="1343706" cy="365125"/>
          </a:xfrm>
        </p:spPr>
        <p:txBody>
          <a:bodyPr/>
          <a:lstStyle>
            <a:lvl1pPr>
              <a:defRPr>
                <a:solidFill>
                  <a:schemeClr val="tx1">
                    <a:lumMod val="95000"/>
                  </a:schemeClr>
                </a:solidFill>
              </a:defRPr>
            </a:lvl1pPr>
          </a:lstStyle>
          <a:p>
            <a:fld id="{8DFA1846-DA80-1C48-A609-854EA85C59AD}" type="datetimeFigureOut">
              <a:rPr lang="en-US" smtClean="0"/>
              <a:pPr/>
              <a:t>6/8/2023</a:t>
            </a:fld>
            <a:endParaRPr lang="en-US" dirty="0"/>
          </a:p>
        </p:txBody>
      </p:sp>
      <p:sp>
        <p:nvSpPr>
          <p:cNvPr id="5" name="Footer Placeholder 4"/>
          <p:cNvSpPr>
            <a:spLocks noGrp="1"/>
          </p:cNvSpPr>
          <p:nvPr>
            <p:ph type="ftr" sz="quarter" idx="11"/>
          </p:nvPr>
        </p:nvSpPr>
        <p:spPr>
          <a:xfrm>
            <a:off x="451514" y="6322805"/>
            <a:ext cx="8644320" cy="365125"/>
          </a:xfrm>
        </p:spPr>
        <p:txBody>
          <a:bodyPr/>
          <a:lstStyle>
            <a:lvl1pPr>
              <a:defRPr>
                <a:solidFill>
                  <a:schemeClr val="tx1">
                    <a:lumMod val="95000"/>
                  </a:schemeClr>
                </a:solidFill>
              </a:defRPr>
            </a:lvl1pPr>
          </a:lstStyle>
          <a:p>
            <a:endParaRPr lang="en-US" dirty="0"/>
          </a:p>
        </p:txBody>
      </p:sp>
      <p:sp>
        <p:nvSpPr>
          <p:cNvPr id="6" name="Slide Number Placeholder 5"/>
          <p:cNvSpPr>
            <a:spLocks noGrp="1"/>
          </p:cNvSpPr>
          <p:nvPr>
            <p:ph type="sldNum" sz="quarter" idx="12"/>
          </p:nvPr>
        </p:nvSpPr>
        <p:spPr>
          <a:xfrm>
            <a:off x="10678331" y="6197331"/>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5" name="TextBox 14">
            <a:extLst>
              <a:ext uri="{FF2B5EF4-FFF2-40B4-BE49-F238E27FC236}">
                <a16:creationId xmlns:a16="http://schemas.microsoft.com/office/drawing/2014/main" id="{5F301EAB-4B05-B16B-A8EC-6182315A401C}"/>
              </a:ext>
            </a:extLst>
          </p:cNvPr>
          <p:cNvSpPr txBox="1"/>
          <p:nvPr userDrawn="1"/>
        </p:nvSpPr>
        <p:spPr>
          <a:xfrm>
            <a:off x="-159026" y="854765"/>
            <a:ext cx="24878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494723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D162AF4-5AA0-443B-4DEC-746435BE5AD5}"/>
              </a:ext>
            </a:extLst>
          </p:cNvPr>
          <p:cNvGrpSpPr/>
          <p:nvPr userDrawn="1"/>
        </p:nvGrpSpPr>
        <p:grpSpPr>
          <a:xfrm>
            <a:off x="0" y="5937124"/>
            <a:ext cx="12192000" cy="970450"/>
            <a:chOff x="0" y="5937124"/>
            <a:chExt cx="12192000" cy="970450"/>
          </a:xfrm>
        </p:grpSpPr>
        <p:sp>
          <p:nvSpPr>
            <p:cNvPr id="13" name="Rectangle 12">
              <a:extLst>
                <a:ext uri="{FF2B5EF4-FFF2-40B4-BE49-F238E27FC236}">
                  <a16:creationId xmlns:a16="http://schemas.microsoft.com/office/drawing/2014/main" id="{79F4DD09-8D6E-290A-D9A9-24F596BBC323}"/>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4" name="Picture 13">
              <a:extLst>
                <a:ext uri="{FF2B5EF4-FFF2-40B4-BE49-F238E27FC236}">
                  <a16:creationId xmlns:a16="http://schemas.microsoft.com/office/drawing/2014/main" id="{ECF50966-9A05-7AB4-D3CB-4BE97EC2478C}"/>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1514" y="1965615"/>
            <a:ext cx="5553071" cy="36387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1965615"/>
            <a:ext cx="5553071"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21564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122B05-5D1A-1D10-2C79-89CC2AB7DEEA}"/>
              </a:ext>
            </a:extLst>
          </p:cNvPr>
          <p:cNvGrpSpPr/>
          <p:nvPr userDrawn="1"/>
        </p:nvGrpSpPr>
        <p:grpSpPr>
          <a:xfrm>
            <a:off x="0" y="5937124"/>
            <a:ext cx="12192000" cy="970450"/>
            <a:chOff x="0" y="5937124"/>
            <a:chExt cx="12192000" cy="970450"/>
          </a:xfrm>
        </p:grpSpPr>
        <p:sp>
          <p:nvSpPr>
            <p:cNvPr id="11" name="Rectangle 10">
              <a:extLst>
                <a:ext uri="{FF2B5EF4-FFF2-40B4-BE49-F238E27FC236}">
                  <a16:creationId xmlns:a16="http://schemas.microsoft.com/office/drawing/2014/main" id="{8B66E9F4-6757-D7AE-C2B0-1CB3B5DCAE74}"/>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5" name="Picture 14">
              <a:extLst>
                <a:ext uri="{FF2B5EF4-FFF2-40B4-BE49-F238E27FC236}">
                  <a16:creationId xmlns:a16="http://schemas.microsoft.com/office/drawing/2014/main" id="{A5731410-C48A-B928-680E-62E5BDD490B0}"/>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1514" y="1902161"/>
            <a:ext cx="5553071" cy="576262"/>
          </a:xfrm>
        </p:spPr>
        <p:txBody>
          <a:bodyPr anchor="b">
            <a:noAutofit/>
          </a:bodyPr>
          <a:lstStyle>
            <a:lvl1pPr marL="0" indent="0" algn="l">
              <a:buNone/>
              <a:defRPr sz="16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1514"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1902161"/>
            <a:ext cx="5553071" cy="576262"/>
          </a:xfrm>
        </p:spPr>
        <p:txBody>
          <a:bodyPr anchor="b">
            <a:noAutofit/>
          </a:bodyPr>
          <a:lstStyle>
            <a:lvl1pPr marL="0" indent="0" algn="l">
              <a:buNone/>
              <a:defRPr sz="1800" b="1" i="0">
                <a:latin typeface="Halyard Micro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478424"/>
            <a:ext cx="5553071"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rgbClr val="D23B17"/>
                </a:solidFill>
              </a:defRPr>
            </a:lvl1pPr>
          </a:lstStyle>
          <a:p>
            <a:fld id="{02640F58-564D-2B4F-AE67-E407BA4FCF45}" type="datetimeFigureOut">
              <a:rPr lang="en-US" smtClean="0"/>
              <a:pPr/>
              <a:t>6/8/2023</a:t>
            </a:fld>
            <a:endParaRPr lang="en-US" dirty="0"/>
          </a:p>
        </p:txBody>
      </p:sp>
      <p:sp>
        <p:nvSpPr>
          <p:cNvPr id="8" name="Footer Placeholder 7"/>
          <p:cNvSpPr>
            <a:spLocks noGrp="1"/>
          </p:cNvSpPr>
          <p:nvPr>
            <p:ph type="ftr" sz="quarter" idx="11"/>
          </p:nvPr>
        </p:nvSpPr>
        <p:spPr/>
        <p:txBody>
          <a:bodyPr/>
          <a:lstStyle>
            <a:lvl1pPr>
              <a:defRPr>
                <a:solidFill>
                  <a:schemeClr val="tx1">
                    <a:lumMod val="9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3638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811C76-560C-2913-B50F-FEFB64B50194}"/>
              </a:ext>
            </a:extLst>
          </p:cNvPr>
          <p:cNvGrpSpPr/>
          <p:nvPr userDrawn="1"/>
        </p:nvGrpSpPr>
        <p:grpSpPr>
          <a:xfrm>
            <a:off x="0" y="5937124"/>
            <a:ext cx="12192000" cy="970450"/>
            <a:chOff x="0" y="5937124"/>
            <a:chExt cx="12192000" cy="970450"/>
          </a:xfrm>
        </p:grpSpPr>
        <p:sp>
          <p:nvSpPr>
            <p:cNvPr id="7" name="Rectangle 6">
              <a:extLst>
                <a:ext uri="{FF2B5EF4-FFF2-40B4-BE49-F238E27FC236}">
                  <a16:creationId xmlns:a16="http://schemas.microsoft.com/office/drawing/2014/main" id="{537F5059-CFAF-3DC6-3236-82067A0ACB51}"/>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7613658B-8D1B-310F-7096-B9D523E96126}"/>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65703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99FAD7-8276-2F87-43FA-B402D6F816BD}"/>
              </a:ext>
            </a:extLst>
          </p:cNvPr>
          <p:cNvGrpSpPr/>
          <p:nvPr userDrawn="1"/>
        </p:nvGrpSpPr>
        <p:grpSpPr>
          <a:xfrm>
            <a:off x="0" y="5937124"/>
            <a:ext cx="12192000" cy="970450"/>
            <a:chOff x="0" y="5937124"/>
            <a:chExt cx="12192000" cy="970450"/>
          </a:xfrm>
        </p:grpSpPr>
        <p:sp>
          <p:nvSpPr>
            <p:cNvPr id="6" name="Rectangle 5">
              <a:extLst>
                <a:ext uri="{FF2B5EF4-FFF2-40B4-BE49-F238E27FC236}">
                  <a16:creationId xmlns:a16="http://schemas.microsoft.com/office/drawing/2014/main" id="{E842DE87-C4DD-BEF3-DC4E-2CC9C8123CCA}"/>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0" name="Picture 9">
              <a:extLst>
                <a:ext uri="{FF2B5EF4-FFF2-40B4-BE49-F238E27FC236}">
                  <a16:creationId xmlns:a16="http://schemas.microsoft.com/office/drawing/2014/main" id="{5F15C777-9DFC-E22C-EA65-8AC370A4345A}"/>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Date Placeholder 1"/>
          <p:cNvSpPr>
            <a:spLocks noGrp="1"/>
          </p:cNvSpPr>
          <p:nvPr>
            <p:ph type="dt" sz="half" idx="10"/>
          </p:nvPr>
        </p:nvSpPr>
        <p:spPr/>
        <p:txBody>
          <a:bodyPr/>
          <a:lstStyle/>
          <a:p>
            <a:fld id="{8818C68F-D26B-8F47-958C-23B49CF8A634}"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41528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2580F3-DD05-A766-EDD3-CFAE8E0E78FA}"/>
              </a:ext>
            </a:extLst>
          </p:cNvPr>
          <p:cNvGrpSpPr/>
          <p:nvPr userDrawn="1"/>
        </p:nvGrpSpPr>
        <p:grpSpPr>
          <a:xfrm>
            <a:off x="0" y="5937124"/>
            <a:ext cx="12192000" cy="970450"/>
            <a:chOff x="0" y="5937124"/>
            <a:chExt cx="12192000" cy="970450"/>
          </a:xfrm>
        </p:grpSpPr>
        <p:sp>
          <p:nvSpPr>
            <p:cNvPr id="9" name="Rectangle 8">
              <a:extLst>
                <a:ext uri="{FF2B5EF4-FFF2-40B4-BE49-F238E27FC236}">
                  <a16:creationId xmlns:a16="http://schemas.microsoft.com/office/drawing/2014/main" id="{554214AD-82AF-8B1D-ED89-582A90D7E27B}"/>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3" name="Picture 12">
              <a:extLst>
                <a:ext uri="{FF2B5EF4-FFF2-40B4-BE49-F238E27FC236}">
                  <a16:creationId xmlns:a16="http://schemas.microsoft.com/office/drawing/2014/main" id="{E923716E-1E32-FB99-66A4-62679FFC9732}"/>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63216" cy="51503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9"/>
            <a:ext cx="3547533" cy="33352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963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CFF049-C355-FE5F-4376-60A1A919DFC8}"/>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5">
            <a:extLst>
              <a:ext uri="{FF2B5EF4-FFF2-40B4-BE49-F238E27FC236}">
                <a16:creationId xmlns:a16="http://schemas.microsoft.com/office/drawing/2014/main" id="{B61E5128-BF1C-E250-72FD-8C11FB02A0F8}"/>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Date Placeholder 1"/>
          <p:cNvSpPr>
            <a:spLocks noGrp="1"/>
          </p:cNvSpPr>
          <p:nvPr>
            <p:ph type="dt" sz="half" idx="10"/>
          </p:nvPr>
        </p:nvSpPr>
        <p:spPr/>
        <p:txBody>
          <a:bodyPr/>
          <a:lstStyle/>
          <a:p>
            <a:fld id="{8818C68F-D26B-8F47-958C-23B49CF8A634}"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8909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FE5D38-7F63-AD0B-9F05-3408A5F399B5}"/>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AF87E3AB-9C72-4D2D-8979-431B030E4E58}"/>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9D1E1925-4A53-5C8C-74BC-3308ECC6FB32}"/>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4728" y="2344684"/>
            <a:ext cx="4852988" cy="31955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249908"/>
            <a:ext cx="976879" cy="365125"/>
          </a:xfrm>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a:xfrm>
            <a:off x="590396" y="6249908"/>
            <a:ext cx="3295413" cy="365125"/>
          </a:xfrm>
        </p:spPr>
        <p:txBody>
          <a:bodyPr/>
          <a:lstStyle/>
          <a:p>
            <a:endParaRPr lang="en-US" dirty="0"/>
          </a:p>
        </p:txBody>
      </p:sp>
      <p:sp>
        <p:nvSpPr>
          <p:cNvPr id="7" name="Slide Number Placeholder 6"/>
          <p:cNvSpPr>
            <a:spLocks noGrp="1"/>
          </p:cNvSpPr>
          <p:nvPr>
            <p:ph type="sldNum" sz="quarter" idx="12"/>
          </p:nvPr>
        </p:nvSpPr>
        <p:spPr>
          <a:xfrm>
            <a:off x="4862689" y="6124434"/>
            <a:ext cx="1062155" cy="490599"/>
          </a:xfrm>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4" name="Picture Placeholder 13">
            <a:extLst>
              <a:ext uri="{FF2B5EF4-FFF2-40B4-BE49-F238E27FC236}">
                <a16:creationId xmlns:a16="http://schemas.microsoft.com/office/drawing/2014/main" id="{C7E0BFA9-B95B-07EB-655E-77A2577D62BF}"/>
              </a:ext>
            </a:extLst>
          </p:cNvPr>
          <p:cNvSpPr>
            <a:spLocks noGrp="1"/>
          </p:cNvSpPr>
          <p:nvPr>
            <p:ph type="pic" sz="quarter" idx="13" hasCustomPrompt="1"/>
          </p:nvPr>
        </p:nvSpPr>
        <p:spPr>
          <a:xfrm>
            <a:off x="6524286" y="0"/>
            <a:ext cx="5699464" cy="5915888"/>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3889383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A04F99E-097B-6DB6-7517-B96682062B6E}"/>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AB16C016-EB6C-26A0-AA71-24A60F6088D8}"/>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DEF15126-E452-E553-1161-9E68D0A29E44}"/>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
        <p:nvSpPr>
          <p:cNvPr id="13" name="Picture Placeholder 12">
            <a:extLst>
              <a:ext uri="{FF2B5EF4-FFF2-40B4-BE49-F238E27FC236}">
                <a16:creationId xmlns:a16="http://schemas.microsoft.com/office/drawing/2014/main" id="{1FB659D1-7037-9A5B-A923-33EEAC62D67D}"/>
              </a:ext>
            </a:extLst>
          </p:cNvPr>
          <p:cNvSpPr>
            <a:spLocks noGrp="1"/>
          </p:cNvSpPr>
          <p:nvPr>
            <p:ph type="pic" sz="quarter" idx="13" hasCustomPrompt="1"/>
          </p:nvPr>
        </p:nvSpPr>
        <p:spPr>
          <a:xfrm>
            <a:off x="0" y="0"/>
            <a:ext cx="12192000" cy="4606925"/>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2491060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D9CD672-BCC2-254D-5E17-1844DA0F30C1}"/>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3CD1CA4A-D651-37D2-DC27-65CA594E4D00}"/>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3" name="Picture 12">
              <a:extLst>
                <a:ext uri="{FF2B5EF4-FFF2-40B4-BE49-F238E27FC236}">
                  <a16:creationId xmlns:a16="http://schemas.microsoft.com/office/drawing/2014/main" id="{10CF659C-6216-369A-87B9-8DCDBC1CB760}"/>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rgbClr val="277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80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53E8F2-9D10-A399-1FE0-8353B5F75929}"/>
              </a:ext>
            </a:extLst>
          </p:cNvPr>
          <p:cNvGrpSpPr/>
          <p:nvPr userDrawn="1"/>
        </p:nvGrpSpPr>
        <p:grpSpPr>
          <a:xfrm>
            <a:off x="0" y="5937124"/>
            <a:ext cx="12192000" cy="970450"/>
            <a:chOff x="0" y="5937124"/>
            <a:chExt cx="12192000" cy="970450"/>
          </a:xfrm>
        </p:grpSpPr>
        <p:sp>
          <p:nvSpPr>
            <p:cNvPr id="10" name="Rectangle 9">
              <a:extLst>
                <a:ext uri="{FF2B5EF4-FFF2-40B4-BE49-F238E27FC236}">
                  <a16:creationId xmlns:a16="http://schemas.microsoft.com/office/drawing/2014/main" id="{A6085621-8584-64DF-4930-47D0026E34BF}"/>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1" name="Picture 10">
              <a:extLst>
                <a:ext uri="{FF2B5EF4-FFF2-40B4-BE49-F238E27FC236}">
                  <a16:creationId xmlns:a16="http://schemas.microsoft.com/office/drawing/2014/main" id="{5143D966-4A73-2598-4B4B-72D1775F5C6C}"/>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rgbClr val="D23B17"/>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475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22D578-750B-2B51-07C6-94D9A1374918}"/>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3A16C62A-B439-202E-2771-A5FCEA95D87E}"/>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4D58B81C-2044-B9A1-5C91-FB25E5204048}"/>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1513" y="1826180"/>
            <a:ext cx="11288973" cy="367439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483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BDCE76-9ADE-0E19-F9D8-AFD8A813E4B3}"/>
              </a:ext>
            </a:extLst>
          </p:cNvPr>
          <p:cNvGrpSpPr/>
          <p:nvPr userDrawn="1"/>
        </p:nvGrpSpPr>
        <p:grpSpPr>
          <a:xfrm>
            <a:off x="0" y="5937124"/>
            <a:ext cx="12192000" cy="970450"/>
            <a:chOff x="0" y="5937124"/>
            <a:chExt cx="12192000" cy="970450"/>
          </a:xfrm>
        </p:grpSpPr>
        <p:sp>
          <p:nvSpPr>
            <p:cNvPr id="8" name="Rectangle 7">
              <a:extLst>
                <a:ext uri="{FF2B5EF4-FFF2-40B4-BE49-F238E27FC236}">
                  <a16:creationId xmlns:a16="http://schemas.microsoft.com/office/drawing/2014/main" id="{7F322E41-3C04-429B-CE18-B12C7641AFF9}"/>
                </a:ext>
              </a:extLst>
            </p:cNvPr>
            <p:cNvSpPr/>
            <p:nvPr userDrawn="1"/>
          </p:nvSpPr>
          <p:spPr>
            <a:xfrm>
              <a:off x="0" y="5937124"/>
              <a:ext cx="12192000" cy="970450"/>
            </a:xfrm>
            <a:prstGeom prst="rect">
              <a:avLst/>
            </a:prstGeom>
            <a:solidFill>
              <a:srgbClr val="B8B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264D80"/>
                </a:solidFill>
              </a:endParaRPr>
            </a:p>
          </p:txBody>
        </p:sp>
        <p:pic>
          <p:nvPicPr>
            <p:cNvPr id="12" name="Picture 11">
              <a:extLst>
                <a:ext uri="{FF2B5EF4-FFF2-40B4-BE49-F238E27FC236}">
                  <a16:creationId xmlns:a16="http://schemas.microsoft.com/office/drawing/2014/main" id="{0F8BF76B-0990-90E1-A417-07BBAC22AF3D}"/>
                </a:ext>
              </a:extLst>
            </p:cNvPr>
            <p:cNvPicPr>
              <a:picLocks noChangeAspect="1"/>
            </p:cNvPicPr>
            <p:nvPr userDrawn="1"/>
          </p:nvPicPr>
          <p:blipFill>
            <a:blip r:embed="rId2"/>
            <a:stretch>
              <a:fillRect/>
            </a:stretch>
          </p:blipFill>
          <p:spPr>
            <a:xfrm>
              <a:off x="0" y="5937124"/>
              <a:ext cx="786063" cy="967305"/>
            </a:xfrm>
            <a:prstGeom prst="rect">
              <a:avLst/>
            </a:prstGeom>
          </p:spPr>
        </p:pic>
      </p:grpSp>
      <p:sp>
        <p:nvSpPr>
          <p:cNvPr id="2" name="Vertical Title 1"/>
          <p:cNvSpPr>
            <a:spLocks noGrp="1"/>
          </p:cNvSpPr>
          <p:nvPr>
            <p:ph type="title" orient="vert"/>
          </p:nvPr>
        </p:nvSpPr>
        <p:spPr>
          <a:xfrm>
            <a:off x="8183540" y="446089"/>
            <a:ext cx="2494791" cy="51498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14987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1912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36D4-495A-8E68-002A-56ED8D697C3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2F7F4F-C435-C59B-B2AF-4A30A10B195A}"/>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1F801C6E-680E-C245-1922-9A9B2987AE3B}"/>
              </a:ext>
            </a:extLst>
          </p:cNvPr>
          <p:cNvSpPr>
            <a:spLocks noGrp="1"/>
          </p:cNvSpPr>
          <p:nvPr>
            <p:ph type="dt" sz="half" idx="11"/>
          </p:nvPr>
        </p:nvSpPr>
        <p:spPr/>
        <p:txBody>
          <a:bodyPr/>
          <a:lstStyle/>
          <a:p>
            <a:fld id="{09B482E8-6E0E-1B4F-B1FD-C69DB9E858D9}" type="datetimeFigureOut">
              <a:rPr lang="en-US" smtClean="0"/>
              <a:pPr/>
              <a:t>6/8/2023</a:t>
            </a:fld>
            <a:endParaRPr lang="en-US" dirty="0"/>
          </a:p>
        </p:txBody>
      </p:sp>
      <p:sp>
        <p:nvSpPr>
          <p:cNvPr id="5" name="Slide Number Placeholder 4">
            <a:extLst>
              <a:ext uri="{FF2B5EF4-FFF2-40B4-BE49-F238E27FC236}">
                <a16:creationId xmlns:a16="http://schemas.microsoft.com/office/drawing/2014/main" id="{9726F478-F152-71D5-9794-BB807CF8DDA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82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289F19-B3E6-50E5-06C5-8DA92CB53D09}"/>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a:extLst>
              <a:ext uri="{FF2B5EF4-FFF2-40B4-BE49-F238E27FC236}">
                <a16:creationId xmlns:a16="http://schemas.microsoft.com/office/drawing/2014/main" id="{E1ADF469-63E0-CA83-E34E-13E804CC1607}"/>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63216" cy="51503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9"/>
            <a:ext cx="3547533" cy="33352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3360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4D506-ED05-A305-0E0C-77C74BE50E34}"/>
              </a:ext>
            </a:extLst>
          </p:cNvPr>
          <p:cNvSpPr/>
          <p:nvPr userDrawn="1"/>
        </p:nvSpPr>
        <p:spPr>
          <a:xfrm>
            <a:off x="0" y="5937124"/>
            <a:ext cx="12192000" cy="970450"/>
          </a:xfrm>
          <a:prstGeom prst="rect">
            <a:avLst/>
          </a:prstGeom>
          <a:solidFill>
            <a:srgbClr val="277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CC2253DD-7A0D-9E52-8895-5336A6BDAEED}"/>
              </a:ext>
            </a:extLst>
          </p:cNvPr>
          <p:cNvPicPr>
            <a:picLocks noChangeAspect="1"/>
          </p:cNvPicPr>
          <p:nvPr userDrawn="1"/>
        </p:nvPicPr>
        <p:blipFill>
          <a:blip r:embed="rId2"/>
          <a:stretch>
            <a:fillRect/>
          </a:stretch>
        </p:blipFill>
        <p:spPr>
          <a:xfrm>
            <a:off x="0" y="5937124"/>
            <a:ext cx="788618" cy="970450"/>
          </a:xfrm>
          <a:prstGeom prst="rect">
            <a:avLst/>
          </a:prstGeom>
        </p:spPr>
      </p:pic>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814728" y="2344684"/>
            <a:ext cx="4852988" cy="31955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249908"/>
            <a:ext cx="976879" cy="365125"/>
          </a:xfrm>
        </p:spPr>
        <p:txBody>
          <a:bodyPr/>
          <a:lstStyle/>
          <a:p>
            <a:fld id="{18C79C5D-2A6F-F04D-97DA-BEF2467B64E4}" type="datetimeFigureOut">
              <a:rPr lang="en-US" dirty="0"/>
              <a:pPr/>
              <a:t>6/8/2023</a:t>
            </a:fld>
            <a:endParaRPr lang="en-US"/>
          </a:p>
        </p:txBody>
      </p:sp>
      <p:sp>
        <p:nvSpPr>
          <p:cNvPr id="6" name="Footer Placeholder 5"/>
          <p:cNvSpPr>
            <a:spLocks noGrp="1"/>
          </p:cNvSpPr>
          <p:nvPr>
            <p:ph type="ftr" sz="quarter" idx="11"/>
          </p:nvPr>
        </p:nvSpPr>
        <p:spPr>
          <a:xfrm>
            <a:off x="590396" y="6249908"/>
            <a:ext cx="3295413" cy="365125"/>
          </a:xfrm>
        </p:spPr>
        <p:txBody>
          <a:bodyPr/>
          <a:lstStyle/>
          <a:p>
            <a:endParaRPr lang="en-US" dirty="0"/>
          </a:p>
        </p:txBody>
      </p:sp>
      <p:sp>
        <p:nvSpPr>
          <p:cNvPr id="7" name="Slide Number Placeholder 6"/>
          <p:cNvSpPr>
            <a:spLocks noGrp="1"/>
          </p:cNvSpPr>
          <p:nvPr>
            <p:ph type="sldNum" sz="quarter" idx="12"/>
          </p:nvPr>
        </p:nvSpPr>
        <p:spPr>
          <a:xfrm>
            <a:off x="4862689" y="6124434"/>
            <a:ext cx="1062155" cy="490599"/>
          </a:xfrm>
        </p:spPr>
        <p:txBody>
          <a:bodyPr/>
          <a:lstStyle/>
          <a:p>
            <a:fld id="{D57F1E4F-1CFF-5643-939E-217C01CDF565}" type="slidenum">
              <a:rPr lang="en-US" dirty="0"/>
              <a:pPr/>
              <a:t>‹#›</a:t>
            </a:fld>
            <a:endParaRPr lang="en-US"/>
          </a:p>
        </p:txBody>
      </p:sp>
      <p:sp>
        <p:nvSpPr>
          <p:cNvPr id="14" name="Picture Placeholder 13">
            <a:extLst>
              <a:ext uri="{FF2B5EF4-FFF2-40B4-BE49-F238E27FC236}">
                <a16:creationId xmlns:a16="http://schemas.microsoft.com/office/drawing/2014/main" id="{C7E0BFA9-B95B-07EB-655E-77A2577D62BF}"/>
              </a:ext>
            </a:extLst>
          </p:cNvPr>
          <p:cNvSpPr>
            <a:spLocks noGrp="1"/>
          </p:cNvSpPr>
          <p:nvPr>
            <p:ph type="pic" sz="quarter" idx="13" hasCustomPrompt="1"/>
          </p:nvPr>
        </p:nvSpPr>
        <p:spPr>
          <a:xfrm>
            <a:off x="6524286" y="0"/>
            <a:ext cx="5699464" cy="5915888"/>
          </a:xfrm>
        </p:spPr>
        <p:txBody>
          <a:bodyPr/>
          <a:lstStyle>
            <a:lvl1pPr marL="0" indent="0" algn="ctr">
              <a:buNone/>
              <a:defRPr/>
            </a:lvl1pPr>
          </a:lstStyle>
          <a:p>
            <a:r>
              <a:rPr lang="en-US" dirty="0"/>
              <a:t>/* Insert Picture Here */</a:t>
            </a:r>
          </a:p>
        </p:txBody>
      </p:sp>
    </p:spTree>
    <p:extLst>
      <p:ext uri="{BB962C8B-B14F-4D97-AF65-F5344CB8AC3E}">
        <p14:creationId xmlns:p14="http://schemas.microsoft.com/office/powerpoint/2010/main" val="351560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emf"/><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2.emf"/><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3.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2.emf"/><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3.e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2.emf"/><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4" y="447188"/>
            <a:ext cx="10563284"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1513" y="2184401"/>
            <a:ext cx="11288973" cy="3674397"/>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201782"/>
            <a:ext cx="8644320" cy="365125"/>
          </a:xfrm>
          <a:prstGeom prst="rect">
            <a:avLst/>
          </a:prstGeom>
        </p:spPr>
        <p:txBody>
          <a:bodyPr vert="horz" lIns="91440" tIns="45720" rIns="91440" bIns="45720" rtlCol="0" anchor="b"/>
          <a:lstStyle>
            <a:lvl1pPr algn="l">
              <a:defRPr sz="900" b="0" i="0">
                <a:solidFill>
                  <a:schemeClr val="tx1">
                    <a:lumMod val="95000"/>
                  </a:schemeClr>
                </a:solidFill>
                <a:latin typeface="Halyard Display" pitchFamily="2" charset="77"/>
              </a:defRPr>
            </a:lvl1pPr>
          </a:lstStyle>
          <a:p>
            <a:endParaRPr lang="en-US" dirty="0"/>
          </a:p>
        </p:txBody>
      </p:sp>
      <p:sp>
        <p:nvSpPr>
          <p:cNvPr id="4" name="Date Placeholder 3"/>
          <p:cNvSpPr>
            <a:spLocks noGrp="1"/>
          </p:cNvSpPr>
          <p:nvPr>
            <p:ph type="dt" sz="half" idx="2"/>
          </p:nvPr>
        </p:nvSpPr>
        <p:spPr>
          <a:xfrm>
            <a:off x="9334626" y="6201782"/>
            <a:ext cx="1343706" cy="365125"/>
          </a:xfrm>
          <a:prstGeom prst="rect">
            <a:avLst/>
          </a:prstGeom>
        </p:spPr>
        <p:txBody>
          <a:bodyPr vert="horz" lIns="91440" tIns="45720" rIns="91440" bIns="45720" rtlCol="0" anchor="b"/>
          <a:lstStyle>
            <a:lvl1pPr algn="r">
              <a:defRPr sz="900" b="0" i="0">
                <a:solidFill>
                  <a:schemeClr val="tx1">
                    <a:lumMod val="95000"/>
                  </a:schemeClr>
                </a:solidFill>
                <a:latin typeface="Halyard Display" pitchFamily="2" charset="77"/>
              </a:defRPr>
            </a:lvl1pPr>
          </a:lstStyle>
          <a:p>
            <a:fld id="{09B482E8-6E0E-1B4F-B1FD-C69DB9E858D9}" type="datetimeFigureOut">
              <a:rPr lang="en-US" smtClean="0"/>
              <a:pPr/>
              <a:t>6/8/2023</a:t>
            </a:fld>
            <a:endParaRPr lang="en-US" dirty="0"/>
          </a:p>
        </p:txBody>
      </p:sp>
      <p:sp>
        <p:nvSpPr>
          <p:cNvPr id="6" name="Slide Number Placeholder 5"/>
          <p:cNvSpPr>
            <a:spLocks noGrp="1"/>
          </p:cNvSpPr>
          <p:nvPr>
            <p:ph type="sldNum" sz="quarter" idx="4"/>
          </p:nvPr>
        </p:nvSpPr>
        <p:spPr>
          <a:xfrm>
            <a:off x="10678331" y="6076308"/>
            <a:ext cx="1062155" cy="490599"/>
          </a:xfrm>
          <a:prstGeom prst="rect">
            <a:avLst/>
          </a:prstGeom>
        </p:spPr>
        <p:txBody>
          <a:bodyPr vert="horz" lIns="91440" tIns="45720" rIns="91440" bIns="10800" rtlCol="0" anchor="b"/>
          <a:lstStyle>
            <a:lvl1pPr algn="r">
              <a:defRPr sz="2000"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14" name="Picture 13">
            <a:extLst>
              <a:ext uri="{FF2B5EF4-FFF2-40B4-BE49-F238E27FC236}">
                <a16:creationId xmlns:a16="http://schemas.microsoft.com/office/drawing/2014/main" id="{B2504EC4-5471-EFB7-4DF6-C4995EEE66F9}"/>
              </a:ext>
            </a:extLst>
          </p:cNvPr>
          <p:cNvPicPr>
            <a:picLocks noChangeAspect="1"/>
          </p:cNvPicPr>
          <p:nvPr userDrawn="1"/>
        </p:nvPicPr>
        <p:blipFill>
          <a:blip r:embed="rId18"/>
          <a:stretch>
            <a:fillRect/>
          </a:stretch>
        </p:blipFill>
        <p:spPr>
          <a:xfrm>
            <a:off x="11398041" y="374983"/>
            <a:ext cx="432073" cy="896552"/>
          </a:xfrm>
          <a:prstGeom prst="rect">
            <a:avLst/>
          </a:prstGeom>
        </p:spPr>
      </p:pic>
      <p:pic>
        <p:nvPicPr>
          <p:cNvPr id="7" name="Picture 6">
            <a:extLst>
              <a:ext uri="{FF2B5EF4-FFF2-40B4-BE49-F238E27FC236}">
                <a16:creationId xmlns:a16="http://schemas.microsoft.com/office/drawing/2014/main" id="{C5EFB2B8-C1A5-77B1-243C-7FCC24850E10}"/>
              </a:ext>
            </a:extLst>
          </p:cNvPr>
          <p:cNvPicPr>
            <a:picLocks noChangeAspect="1"/>
          </p:cNvPicPr>
          <p:nvPr userDrawn="1"/>
        </p:nvPicPr>
        <p:blipFill>
          <a:blip r:embed="rId19"/>
          <a:stretch>
            <a:fillRect/>
          </a:stretch>
        </p:blipFill>
        <p:spPr>
          <a:xfrm>
            <a:off x="11131614" y="573035"/>
            <a:ext cx="698500" cy="698500"/>
          </a:xfrm>
          <a:prstGeom prst="rect">
            <a:avLst/>
          </a:prstGeom>
        </p:spPr>
      </p:pic>
    </p:spTree>
    <p:extLst>
      <p:ext uri="{BB962C8B-B14F-4D97-AF65-F5344CB8AC3E}">
        <p14:creationId xmlns:p14="http://schemas.microsoft.com/office/powerpoint/2010/main" val="3218510201"/>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830" r:id="rId15"/>
    <p:sldLayoutId id="2147483835" r:id="rId16"/>
  </p:sldLayoutIdLst>
  <p:hf sldNum="0" hdr="0" ftr="0" dt="0"/>
  <p:txStyles>
    <p:titleStyle>
      <a:lvl1pPr algn="l" defTabSz="457200" rtl="0" eaLnBrk="1" latinLnBrk="0" hangingPunct="1">
        <a:spcBef>
          <a:spcPct val="0"/>
        </a:spcBef>
        <a:buNone/>
        <a:defRPr sz="4000" b="1" i="0" kern="1200">
          <a:solidFill>
            <a:srgbClr val="277CB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EEB178"/>
        </a:buClr>
        <a:buFont typeface="Wingdings 2" charset="2"/>
        <a:buChar char=""/>
        <a:defRPr sz="1800" b="0" i="0" kern="1200">
          <a:ln>
            <a:noFill/>
          </a:ln>
          <a:solidFill>
            <a:srgbClr val="264D80"/>
          </a:solidFill>
          <a:latin typeface="+mn-lt"/>
          <a:ea typeface="+mn-ea"/>
          <a:cs typeface="+mn-cs"/>
        </a:defRPr>
      </a:lvl1pPr>
      <a:lvl2pPr marL="742950" indent="-285750" algn="l" defTabSz="457200" rtl="0" eaLnBrk="1" latinLnBrk="0" hangingPunct="1">
        <a:spcBef>
          <a:spcPct val="20000"/>
        </a:spcBef>
        <a:spcAft>
          <a:spcPts val="600"/>
        </a:spcAft>
        <a:buClr>
          <a:srgbClr val="00B6BF"/>
        </a:buClr>
        <a:buFont typeface="Courier New" panose="02070309020205020404" pitchFamily="49" charset="0"/>
        <a:buChar char="o"/>
        <a:defRPr sz="1600" b="0" i="0" kern="1200">
          <a:ln>
            <a:noFill/>
          </a:ln>
          <a:solidFill>
            <a:srgbClr val="264D80"/>
          </a:solidFill>
          <a:latin typeface="+mn-lt"/>
          <a:ea typeface="+mn-ea"/>
          <a:cs typeface="+mn-cs"/>
        </a:defRPr>
      </a:lvl2pPr>
      <a:lvl3pPr marL="1200150" indent="-285750" algn="l" defTabSz="457200" rtl="0" eaLnBrk="1" latinLnBrk="0" hangingPunct="1">
        <a:spcBef>
          <a:spcPct val="20000"/>
        </a:spcBef>
        <a:spcAft>
          <a:spcPts val="600"/>
        </a:spcAft>
        <a:buClr>
          <a:srgbClr val="277CBE"/>
        </a:buClr>
        <a:buFont typeface="Arial" panose="020B0604020202020204" pitchFamily="34" charset="0"/>
        <a:buChar char="•"/>
        <a:defRPr sz="1400" b="0" i="0" kern="1200">
          <a:ln>
            <a:noFill/>
          </a:ln>
          <a:solidFill>
            <a:srgbClr val="264D80"/>
          </a:solidFill>
          <a:latin typeface="+mn-lt"/>
          <a:ea typeface="+mn-ea"/>
          <a:cs typeface="+mn-cs"/>
        </a:defRPr>
      </a:lvl3pPr>
      <a:lvl4pPr marL="16002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mn-lt"/>
          <a:ea typeface="+mn-ea"/>
          <a:cs typeface="+mn-cs"/>
        </a:defRPr>
      </a:lvl4pPr>
      <a:lvl5pPr marL="20574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4" y="447188"/>
            <a:ext cx="10563284"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1513" y="2184401"/>
            <a:ext cx="11288973" cy="3674397"/>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201782"/>
            <a:ext cx="8644320" cy="365125"/>
          </a:xfrm>
          <a:prstGeom prst="rect">
            <a:avLst/>
          </a:prstGeom>
        </p:spPr>
        <p:txBody>
          <a:bodyPr vert="horz" lIns="91440" tIns="45720" rIns="91440" bIns="45720" rtlCol="0" anchor="b"/>
          <a:lstStyle>
            <a:lvl1pPr algn="l">
              <a:defRPr sz="900" b="0" i="0">
                <a:solidFill>
                  <a:srgbClr val="D23B17"/>
                </a:solidFill>
                <a:latin typeface="Halyard Display" pitchFamily="2" charset="77"/>
              </a:defRPr>
            </a:lvl1pPr>
          </a:lstStyle>
          <a:p>
            <a:endParaRPr lang="en-US" dirty="0"/>
          </a:p>
        </p:txBody>
      </p:sp>
      <p:sp>
        <p:nvSpPr>
          <p:cNvPr id="4" name="Date Placeholder 3"/>
          <p:cNvSpPr>
            <a:spLocks noGrp="1"/>
          </p:cNvSpPr>
          <p:nvPr>
            <p:ph type="dt" sz="half" idx="2"/>
          </p:nvPr>
        </p:nvSpPr>
        <p:spPr>
          <a:xfrm>
            <a:off x="9334626" y="6201782"/>
            <a:ext cx="1343706" cy="365125"/>
          </a:xfrm>
          <a:prstGeom prst="rect">
            <a:avLst/>
          </a:prstGeom>
        </p:spPr>
        <p:txBody>
          <a:bodyPr vert="horz" lIns="91440" tIns="45720" rIns="91440" bIns="45720" rtlCol="0" anchor="b"/>
          <a:lstStyle>
            <a:lvl1pPr algn="r">
              <a:defRPr sz="900" b="0" i="0">
                <a:solidFill>
                  <a:srgbClr val="D23B17"/>
                </a:solidFill>
                <a:latin typeface="Halyard Display" pitchFamily="2" charset="77"/>
              </a:defRPr>
            </a:lvl1pPr>
          </a:lstStyle>
          <a:p>
            <a:fld id="{09B482E8-6E0E-1B4F-B1FD-C69DB9E858D9}" type="datetimeFigureOut">
              <a:rPr lang="en-US" smtClean="0"/>
              <a:pPr/>
              <a:t>6/8/2023</a:t>
            </a:fld>
            <a:endParaRPr lang="en-US" dirty="0"/>
          </a:p>
        </p:txBody>
      </p:sp>
      <p:sp>
        <p:nvSpPr>
          <p:cNvPr id="6" name="Slide Number Placeholder 5"/>
          <p:cNvSpPr>
            <a:spLocks noGrp="1"/>
          </p:cNvSpPr>
          <p:nvPr>
            <p:ph type="sldNum" sz="quarter" idx="4"/>
          </p:nvPr>
        </p:nvSpPr>
        <p:spPr>
          <a:xfrm>
            <a:off x="10678331" y="6076308"/>
            <a:ext cx="1062155" cy="490599"/>
          </a:xfrm>
          <a:prstGeom prst="rect">
            <a:avLst/>
          </a:prstGeom>
        </p:spPr>
        <p:txBody>
          <a:bodyPr vert="horz" lIns="91440" tIns="45720" rIns="91440" bIns="10800" rtlCol="0" anchor="b"/>
          <a:lstStyle>
            <a:lvl1pPr algn="r">
              <a:defRPr sz="2000"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14" name="Picture 13">
            <a:extLst>
              <a:ext uri="{FF2B5EF4-FFF2-40B4-BE49-F238E27FC236}">
                <a16:creationId xmlns:a16="http://schemas.microsoft.com/office/drawing/2014/main" id="{B2504EC4-5471-EFB7-4DF6-C4995EEE66F9}"/>
              </a:ext>
            </a:extLst>
          </p:cNvPr>
          <p:cNvPicPr>
            <a:picLocks noChangeAspect="1"/>
          </p:cNvPicPr>
          <p:nvPr userDrawn="1"/>
        </p:nvPicPr>
        <p:blipFill>
          <a:blip r:embed="rId17"/>
          <a:stretch>
            <a:fillRect/>
          </a:stretch>
        </p:blipFill>
        <p:spPr>
          <a:xfrm>
            <a:off x="11398041" y="374983"/>
            <a:ext cx="432073" cy="896552"/>
          </a:xfrm>
          <a:prstGeom prst="rect">
            <a:avLst/>
          </a:prstGeom>
        </p:spPr>
      </p:pic>
      <p:pic>
        <p:nvPicPr>
          <p:cNvPr id="7" name="Picture 6">
            <a:extLst>
              <a:ext uri="{FF2B5EF4-FFF2-40B4-BE49-F238E27FC236}">
                <a16:creationId xmlns:a16="http://schemas.microsoft.com/office/drawing/2014/main" id="{C5EFB2B8-C1A5-77B1-243C-7FCC24850E10}"/>
              </a:ext>
            </a:extLst>
          </p:cNvPr>
          <p:cNvPicPr>
            <a:picLocks noChangeAspect="1"/>
          </p:cNvPicPr>
          <p:nvPr userDrawn="1"/>
        </p:nvPicPr>
        <p:blipFill>
          <a:blip r:embed="rId18"/>
          <a:stretch>
            <a:fillRect/>
          </a:stretch>
        </p:blipFill>
        <p:spPr>
          <a:xfrm>
            <a:off x="11131614" y="573035"/>
            <a:ext cx="698500" cy="698500"/>
          </a:xfrm>
          <a:prstGeom prst="rect">
            <a:avLst/>
          </a:prstGeom>
        </p:spPr>
      </p:pic>
    </p:spTree>
    <p:extLst>
      <p:ext uri="{BB962C8B-B14F-4D97-AF65-F5344CB8AC3E}">
        <p14:creationId xmlns:p14="http://schemas.microsoft.com/office/powerpoint/2010/main" val="2513743617"/>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831" r:id="rId15"/>
  </p:sldLayoutIdLst>
  <p:hf sldNum="0" hdr="0" ftr="0" dt="0"/>
  <p:txStyles>
    <p:titleStyle>
      <a:lvl1pPr algn="l" defTabSz="457200" rtl="0" eaLnBrk="1" latinLnBrk="0" hangingPunct="1">
        <a:spcBef>
          <a:spcPct val="0"/>
        </a:spcBef>
        <a:buNone/>
        <a:defRPr sz="4000" b="1" i="0" kern="1200">
          <a:solidFill>
            <a:srgbClr val="E064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EEB178"/>
        </a:buClr>
        <a:buFont typeface="Wingdings 2" charset="2"/>
        <a:buChar char=""/>
        <a:defRPr sz="1800" b="0" i="0" kern="1200">
          <a:ln>
            <a:noFill/>
          </a:ln>
          <a:solidFill>
            <a:srgbClr val="264D80"/>
          </a:solidFill>
          <a:latin typeface="Halyard Display" pitchFamily="2" charset="77"/>
          <a:ea typeface="+mn-ea"/>
          <a:cs typeface="+mn-cs"/>
        </a:defRPr>
      </a:lvl1pPr>
      <a:lvl2pPr marL="742950" indent="-285750" algn="l" defTabSz="457200" rtl="0" eaLnBrk="1" latinLnBrk="0" hangingPunct="1">
        <a:spcBef>
          <a:spcPct val="20000"/>
        </a:spcBef>
        <a:spcAft>
          <a:spcPts val="600"/>
        </a:spcAft>
        <a:buClr>
          <a:srgbClr val="00B6BF"/>
        </a:buClr>
        <a:buFont typeface="Courier New" panose="02070309020205020404" pitchFamily="49" charset="0"/>
        <a:buChar char="o"/>
        <a:defRPr sz="1600" b="0" i="0" kern="1200">
          <a:ln>
            <a:noFill/>
          </a:ln>
          <a:solidFill>
            <a:srgbClr val="264D80"/>
          </a:solidFill>
          <a:latin typeface="Halyard Display" pitchFamily="2" charset="77"/>
          <a:ea typeface="+mn-ea"/>
          <a:cs typeface="+mn-cs"/>
        </a:defRPr>
      </a:lvl2pPr>
      <a:lvl3pPr marL="1200150" indent="-285750" algn="l" defTabSz="457200" rtl="0" eaLnBrk="1" latinLnBrk="0" hangingPunct="1">
        <a:spcBef>
          <a:spcPct val="20000"/>
        </a:spcBef>
        <a:spcAft>
          <a:spcPts val="600"/>
        </a:spcAft>
        <a:buClr>
          <a:srgbClr val="277CBE"/>
        </a:buClr>
        <a:buFont typeface="Arial" panose="020B0604020202020204" pitchFamily="34" charset="0"/>
        <a:buChar char="•"/>
        <a:defRPr sz="1400" b="0" i="0" kern="1200">
          <a:ln>
            <a:noFill/>
          </a:ln>
          <a:solidFill>
            <a:srgbClr val="264D80"/>
          </a:solidFill>
          <a:latin typeface="Halyard Display" pitchFamily="2" charset="77"/>
          <a:ea typeface="+mn-ea"/>
          <a:cs typeface="+mn-cs"/>
        </a:defRPr>
      </a:lvl3pPr>
      <a:lvl4pPr marL="16002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4pPr>
      <a:lvl5pPr marL="20574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4" y="447188"/>
            <a:ext cx="10563284"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1513" y="2184401"/>
            <a:ext cx="11288973" cy="3674397"/>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201782"/>
            <a:ext cx="8644320" cy="365125"/>
          </a:xfrm>
          <a:prstGeom prst="rect">
            <a:avLst/>
          </a:prstGeom>
        </p:spPr>
        <p:txBody>
          <a:bodyPr vert="horz" lIns="91440" tIns="45720" rIns="91440" bIns="45720" rtlCol="0" anchor="b"/>
          <a:lstStyle>
            <a:lvl1pPr algn="l">
              <a:defRPr sz="900" b="0" i="0">
                <a:solidFill>
                  <a:schemeClr val="tx1">
                    <a:lumMod val="95000"/>
                  </a:schemeClr>
                </a:solidFill>
                <a:latin typeface="Halyard Display" pitchFamily="2" charset="77"/>
              </a:defRPr>
            </a:lvl1pPr>
          </a:lstStyle>
          <a:p>
            <a:endParaRPr lang="en-US" dirty="0"/>
          </a:p>
        </p:txBody>
      </p:sp>
      <p:sp>
        <p:nvSpPr>
          <p:cNvPr id="4" name="Date Placeholder 3"/>
          <p:cNvSpPr>
            <a:spLocks noGrp="1"/>
          </p:cNvSpPr>
          <p:nvPr>
            <p:ph type="dt" sz="half" idx="2"/>
          </p:nvPr>
        </p:nvSpPr>
        <p:spPr>
          <a:xfrm>
            <a:off x="9334626" y="6201782"/>
            <a:ext cx="1343706" cy="365125"/>
          </a:xfrm>
          <a:prstGeom prst="rect">
            <a:avLst/>
          </a:prstGeom>
        </p:spPr>
        <p:txBody>
          <a:bodyPr vert="horz" lIns="91440" tIns="45720" rIns="91440" bIns="45720" rtlCol="0" anchor="b"/>
          <a:lstStyle>
            <a:lvl1pPr algn="r">
              <a:defRPr sz="900" b="0" i="0">
                <a:solidFill>
                  <a:schemeClr val="tx1">
                    <a:lumMod val="95000"/>
                  </a:schemeClr>
                </a:solidFill>
                <a:latin typeface="Halyard Display" pitchFamily="2" charset="77"/>
              </a:defRPr>
            </a:lvl1pPr>
          </a:lstStyle>
          <a:p>
            <a:fld id="{09B482E8-6E0E-1B4F-B1FD-C69DB9E858D9}" type="datetimeFigureOut">
              <a:rPr lang="en-US" smtClean="0"/>
              <a:pPr/>
              <a:t>6/8/2023</a:t>
            </a:fld>
            <a:endParaRPr lang="en-US" dirty="0"/>
          </a:p>
        </p:txBody>
      </p:sp>
      <p:sp>
        <p:nvSpPr>
          <p:cNvPr id="6" name="Slide Number Placeholder 5"/>
          <p:cNvSpPr>
            <a:spLocks noGrp="1"/>
          </p:cNvSpPr>
          <p:nvPr>
            <p:ph type="sldNum" sz="quarter" idx="4"/>
          </p:nvPr>
        </p:nvSpPr>
        <p:spPr>
          <a:xfrm>
            <a:off x="10678331" y="6076308"/>
            <a:ext cx="1062155" cy="490599"/>
          </a:xfrm>
          <a:prstGeom prst="rect">
            <a:avLst/>
          </a:prstGeom>
        </p:spPr>
        <p:txBody>
          <a:bodyPr vert="horz" lIns="91440" tIns="45720" rIns="91440" bIns="10800" rtlCol="0" anchor="b"/>
          <a:lstStyle>
            <a:lvl1pPr algn="r">
              <a:defRPr sz="2000"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14" name="Picture 13">
            <a:extLst>
              <a:ext uri="{FF2B5EF4-FFF2-40B4-BE49-F238E27FC236}">
                <a16:creationId xmlns:a16="http://schemas.microsoft.com/office/drawing/2014/main" id="{B2504EC4-5471-EFB7-4DF6-C4995EEE66F9}"/>
              </a:ext>
            </a:extLst>
          </p:cNvPr>
          <p:cNvPicPr>
            <a:picLocks noChangeAspect="1"/>
          </p:cNvPicPr>
          <p:nvPr userDrawn="1"/>
        </p:nvPicPr>
        <p:blipFill>
          <a:blip r:embed="rId17"/>
          <a:stretch>
            <a:fillRect/>
          </a:stretch>
        </p:blipFill>
        <p:spPr>
          <a:xfrm>
            <a:off x="11398041" y="374983"/>
            <a:ext cx="432073" cy="896552"/>
          </a:xfrm>
          <a:prstGeom prst="rect">
            <a:avLst/>
          </a:prstGeom>
        </p:spPr>
      </p:pic>
      <p:pic>
        <p:nvPicPr>
          <p:cNvPr id="7" name="Picture 6">
            <a:extLst>
              <a:ext uri="{FF2B5EF4-FFF2-40B4-BE49-F238E27FC236}">
                <a16:creationId xmlns:a16="http://schemas.microsoft.com/office/drawing/2014/main" id="{C5EFB2B8-C1A5-77B1-243C-7FCC24850E10}"/>
              </a:ext>
            </a:extLst>
          </p:cNvPr>
          <p:cNvPicPr>
            <a:picLocks noChangeAspect="1"/>
          </p:cNvPicPr>
          <p:nvPr userDrawn="1"/>
        </p:nvPicPr>
        <p:blipFill>
          <a:blip r:embed="rId18"/>
          <a:stretch>
            <a:fillRect/>
          </a:stretch>
        </p:blipFill>
        <p:spPr>
          <a:xfrm>
            <a:off x="11131614" y="573035"/>
            <a:ext cx="698500" cy="698500"/>
          </a:xfrm>
          <a:prstGeom prst="rect">
            <a:avLst/>
          </a:prstGeom>
        </p:spPr>
      </p:pic>
    </p:spTree>
    <p:extLst>
      <p:ext uri="{BB962C8B-B14F-4D97-AF65-F5344CB8AC3E}">
        <p14:creationId xmlns:p14="http://schemas.microsoft.com/office/powerpoint/2010/main" val="411051885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32" r:id="rId15"/>
  </p:sldLayoutIdLst>
  <p:hf sldNum="0" hdr="0" ftr="0" dt="0"/>
  <p:txStyles>
    <p:titleStyle>
      <a:lvl1pPr algn="l" defTabSz="457200" rtl="0" eaLnBrk="1" latinLnBrk="0" hangingPunct="1">
        <a:spcBef>
          <a:spcPct val="0"/>
        </a:spcBef>
        <a:buNone/>
        <a:defRPr sz="4000" b="1" i="0" kern="1200">
          <a:solidFill>
            <a:srgbClr val="00979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EEB178"/>
        </a:buClr>
        <a:buFont typeface="Wingdings 2" charset="2"/>
        <a:buChar char=""/>
        <a:defRPr sz="1800" b="0" i="0" kern="1200">
          <a:ln>
            <a:noFill/>
          </a:ln>
          <a:solidFill>
            <a:srgbClr val="264D80"/>
          </a:solidFill>
          <a:latin typeface="Halyard Display" pitchFamily="2" charset="77"/>
          <a:ea typeface="+mn-ea"/>
          <a:cs typeface="+mn-cs"/>
        </a:defRPr>
      </a:lvl1pPr>
      <a:lvl2pPr marL="742950" indent="-285750" algn="l" defTabSz="457200" rtl="0" eaLnBrk="1" latinLnBrk="0" hangingPunct="1">
        <a:spcBef>
          <a:spcPct val="20000"/>
        </a:spcBef>
        <a:spcAft>
          <a:spcPts val="600"/>
        </a:spcAft>
        <a:buClr>
          <a:srgbClr val="00B6BF"/>
        </a:buClr>
        <a:buFont typeface="Courier New" panose="02070309020205020404" pitchFamily="49" charset="0"/>
        <a:buChar char="o"/>
        <a:defRPr sz="1600" b="0" i="0" kern="1200">
          <a:ln>
            <a:noFill/>
          </a:ln>
          <a:solidFill>
            <a:srgbClr val="264D80"/>
          </a:solidFill>
          <a:latin typeface="Halyard Display" pitchFamily="2" charset="77"/>
          <a:ea typeface="+mn-ea"/>
          <a:cs typeface="+mn-cs"/>
        </a:defRPr>
      </a:lvl2pPr>
      <a:lvl3pPr marL="1200150" indent="-285750" algn="l" defTabSz="457200" rtl="0" eaLnBrk="1" latinLnBrk="0" hangingPunct="1">
        <a:spcBef>
          <a:spcPct val="20000"/>
        </a:spcBef>
        <a:spcAft>
          <a:spcPts val="600"/>
        </a:spcAft>
        <a:buClr>
          <a:srgbClr val="277CBE"/>
        </a:buClr>
        <a:buFont typeface="Arial" panose="020B0604020202020204" pitchFamily="34" charset="0"/>
        <a:buChar char="•"/>
        <a:defRPr sz="1400" b="0" i="0" kern="1200">
          <a:ln>
            <a:noFill/>
          </a:ln>
          <a:solidFill>
            <a:srgbClr val="264D80"/>
          </a:solidFill>
          <a:latin typeface="Halyard Display" pitchFamily="2" charset="77"/>
          <a:ea typeface="+mn-ea"/>
          <a:cs typeface="+mn-cs"/>
        </a:defRPr>
      </a:lvl3pPr>
      <a:lvl4pPr marL="16002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4pPr>
      <a:lvl5pPr marL="20574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4" y="447188"/>
            <a:ext cx="10563284"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1513" y="2184401"/>
            <a:ext cx="11288973" cy="3674397"/>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201782"/>
            <a:ext cx="8644320" cy="365125"/>
          </a:xfrm>
          <a:prstGeom prst="rect">
            <a:avLst/>
          </a:prstGeom>
        </p:spPr>
        <p:txBody>
          <a:bodyPr vert="horz" lIns="91440" tIns="45720" rIns="91440" bIns="45720" rtlCol="0" anchor="b"/>
          <a:lstStyle>
            <a:lvl1pPr algn="l">
              <a:defRPr sz="900" b="0" i="0">
                <a:solidFill>
                  <a:schemeClr val="tx1">
                    <a:lumMod val="95000"/>
                  </a:schemeClr>
                </a:solidFill>
                <a:latin typeface="Halyard Display" pitchFamily="2" charset="77"/>
              </a:defRPr>
            </a:lvl1pPr>
          </a:lstStyle>
          <a:p>
            <a:endParaRPr lang="en-US" dirty="0"/>
          </a:p>
        </p:txBody>
      </p:sp>
      <p:sp>
        <p:nvSpPr>
          <p:cNvPr id="4" name="Date Placeholder 3"/>
          <p:cNvSpPr>
            <a:spLocks noGrp="1"/>
          </p:cNvSpPr>
          <p:nvPr>
            <p:ph type="dt" sz="half" idx="2"/>
          </p:nvPr>
        </p:nvSpPr>
        <p:spPr>
          <a:xfrm>
            <a:off x="9334626" y="6201782"/>
            <a:ext cx="1343706" cy="365125"/>
          </a:xfrm>
          <a:prstGeom prst="rect">
            <a:avLst/>
          </a:prstGeom>
        </p:spPr>
        <p:txBody>
          <a:bodyPr vert="horz" lIns="91440" tIns="45720" rIns="91440" bIns="45720" rtlCol="0" anchor="b"/>
          <a:lstStyle>
            <a:lvl1pPr algn="r">
              <a:defRPr sz="900" b="0" i="0">
                <a:solidFill>
                  <a:schemeClr val="tx1">
                    <a:lumMod val="95000"/>
                  </a:schemeClr>
                </a:solidFill>
                <a:latin typeface="Halyard Display" pitchFamily="2" charset="77"/>
              </a:defRPr>
            </a:lvl1pPr>
          </a:lstStyle>
          <a:p>
            <a:fld id="{09B482E8-6E0E-1B4F-B1FD-C69DB9E858D9}" type="datetimeFigureOut">
              <a:rPr lang="en-US" smtClean="0"/>
              <a:pPr/>
              <a:t>6/8/2023</a:t>
            </a:fld>
            <a:endParaRPr lang="en-US" dirty="0"/>
          </a:p>
        </p:txBody>
      </p:sp>
      <p:sp>
        <p:nvSpPr>
          <p:cNvPr id="6" name="Slide Number Placeholder 5"/>
          <p:cNvSpPr>
            <a:spLocks noGrp="1"/>
          </p:cNvSpPr>
          <p:nvPr>
            <p:ph type="sldNum" sz="quarter" idx="4"/>
          </p:nvPr>
        </p:nvSpPr>
        <p:spPr>
          <a:xfrm>
            <a:off x="10678331" y="6076308"/>
            <a:ext cx="1062155" cy="490599"/>
          </a:xfrm>
          <a:prstGeom prst="rect">
            <a:avLst/>
          </a:prstGeom>
        </p:spPr>
        <p:txBody>
          <a:bodyPr vert="horz" lIns="91440" tIns="45720" rIns="91440" bIns="10800" rtlCol="0" anchor="b"/>
          <a:lstStyle>
            <a:lvl1pPr algn="r">
              <a:defRPr sz="2000"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14" name="Picture 13">
            <a:extLst>
              <a:ext uri="{FF2B5EF4-FFF2-40B4-BE49-F238E27FC236}">
                <a16:creationId xmlns:a16="http://schemas.microsoft.com/office/drawing/2014/main" id="{B2504EC4-5471-EFB7-4DF6-C4995EEE66F9}"/>
              </a:ext>
            </a:extLst>
          </p:cNvPr>
          <p:cNvPicPr>
            <a:picLocks noChangeAspect="1"/>
          </p:cNvPicPr>
          <p:nvPr userDrawn="1"/>
        </p:nvPicPr>
        <p:blipFill>
          <a:blip r:embed="rId17"/>
          <a:stretch>
            <a:fillRect/>
          </a:stretch>
        </p:blipFill>
        <p:spPr>
          <a:xfrm>
            <a:off x="11398041" y="374983"/>
            <a:ext cx="432073" cy="896552"/>
          </a:xfrm>
          <a:prstGeom prst="rect">
            <a:avLst/>
          </a:prstGeom>
        </p:spPr>
      </p:pic>
      <p:pic>
        <p:nvPicPr>
          <p:cNvPr id="7" name="Picture 6">
            <a:extLst>
              <a:ext uri="{FF2B5EF4-FFF2-40B4-BE49-F238E27FC236}">
                <a16:creationId xmlns:a16="http://schemas.microsoft.com/office/drawing/2014/main" id="{C5EFB2B8-C1A5-77B1-243C-7FCC24850E10}"/>
              </a:ext>
            </a:extLst>
          </p:cNvPr>
          <p:cNvPicPr>
            <a:picLocks noChangeAspect="1"/>
          </p:cNvPicPr>
          <p:nvPr userDrawn="1"/>
        </p:nvPicPr>
        <p:blipFill>
          <a:blip r:embed="rId18"/>
          <a:stretch>
            <a:fillRect/>
          </a:stretch>
        </p:blipFill>
        <p:spPr>
          <a:xfrm>
            <a:off x="11131614" y="573035"/>
            <a:ext cx="698500" cy="698500"/>
          </a:xfrm>
          <a:prstGeom prst="rect">
            <a:avLst/>
          </a:prstGeom>
        </p:spPr>
      </p:pic>
    </p:spTree>
    <p:extLst>
      <p:ext uri="{BB962C8B-B14F-4D97-AF65-F5344CB8AC3E}">
        <p14:creationId xmlns:p14="http://schemas.microsoft.com/office/powerpoint/2010/main" val="2279081366"/>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33" r:id="rId15"/>
  </p:sldLayoutIdLst>
  <p:hf sldNum="0" hdr="0" ftr="0" dt="0"/>
  <p:txStyles>
    <p:titleStyle>
      <a:lvl1pPr algn="l" defTabSz="457200" rtl="0" eaLnBrk="1" latinLnBrk="0" hangingPunct="1">
        <a:spcBef>
          <a:spcPct val="0"/>
        </a:spcBef>
        <a:buNone/>
        <a:defRPr sz="4000" b="1" i="0" kern="1200">
          <a:solidFill>
            <a:srgbClr val="264D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EEB178"/>
        </a:buClr>
        <a:buFont typeface="Wingdings 2" charset="2"/>
        <a:buChar char=""/>
        <a:defRPr sz="1800" b="0" i="0" kern="1200">
          <a:ln>
            <a:noFill/>
          </a:ln>
          <a:solidFill>
            <a:srgbClr val="264D80"/>
          </a:solidFill>
          <a:latin typeface="Halyard Display" pitchFamily="2" charset="77"/>
          <a:ea typeface="+mn-ea"/>
          <a:cs typeface="+mn-cs"/>
        </a:defRPr>
      </a:lvl1pPr>
      <a:lvl2pPr marL="742950" indent="-285750" algn="l" defTabSz="457200" rtl="0" eaLnBrk="1" latinLnBrk="0" hangingPunct="1">
        <a:spcBef>
          <a:spcPct val="20000"/>
        </a:spcBef>
        <a:spcAft>
          <a:spcPts val="600"/>
        </a:spcAft>
        <a:buClr>
          <a:srgbClr val="00B6BF"/>
        </a:buClr>
        <a:buFont typeface="Courier New" panose="02070309020205020404" pitchFamily="49" charset="0"/>
        <a:buChar char="o"/>
        <a:defRPr sz="1600" b="0" i="0" kern="1200">
          <a:ln>
            <a:noFill/>
          </a:ln>
          <a:solidFill>
            <a:srgbClr val="264D80"/>
          </a:solidFill>
          <a:latin typeface="Halyard Display" pitchFamily="2" charset="77"/>
          <a:ea typeface="+mn-ea"/>
          <a:cs typeface="+mn-cs"/>
        </a:defRPr>
      </a:lvl2pPr>
      <a:lvl3pPr marL="1200150" indent="-285750" algn="l" defTabSz="457200" rtl="0" eaLnBrk="1" latinLnBrk="0" hangingPunct="1">
        <a:spcBef>
          <a:spcPct val="20000"/>
        </a:spcBef>
        <a:spcAft>
          <a:spcPts val="600"/>
        </a:spcAft>
        <a:buClr>
          <a:srgbClr val="277CBE"/>
        </a:buClr>
        <a:buFont typeface="Arial" panose="020B0604020202020204" pitchFamily="34" charset="0"/>
        <a:buChar char="•"/>
        <a:defRPr sz="1400" b="0" i="0" kern="1200">
          <a:ln>
            <a:noFill/>
          </a:ln>
          <a:solidFill>
            <a:srgbClr val="264D80"/>
          </a:solidFill>
          <a:latin typeface="Halyard Display" pitchFamily="2" charset="77"/>
          <a:ea typeface="+mn-ea"/>
          <a:cs typeface="+mn-cs"/>
        </a:defRPr>
      </a:lvl3pPr>
      <a:lvl4pPr marL="16002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4pPr>
      <a:lvl5pPr marL="20574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4" y="447188"/>
            <a:ext cx="10563284"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1513" y="2184401"/>
            <a:ext cx="11288973" cy="3674397"/>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201782"/>
            <a:ext cx="8644320" cy="365125"/>
          </a:xfrm>
          <a:prstGeom prst="rect">
            <a:avLst/>
          </a:prstGeom>
        </p:spPr>
        <p:txBody>
          <a:bodyPr vert="horz" lIns="91440" tIns="45720" rIns="91440" bIns="45720" rtlCol="0" anchor="b"/>
          <a:lstStyle>
            <a:lvl1pPr algn="l">
              <a:defRPr sz="900" b="0" i="0">
                <a:solidFill>
                  <a:schemeClr val="tx1">
                    <a:lumMod val="95000"/>
                  </a:schemeClr>
                </a:solidFill>
                <a:latin typeface="Halyard Display" pitchFamily="2" charset="77"/>
              </a:defRPr>
            </a:lvl1pPr>
          </a:lstStyle>
          <a:p>
            <a:endParaRPr lang="en-US" dirty="0"/>
          </a:p>
        </p:txBody>
      </p:sp>
      <p:sp>
        <p:nvSpPr>
          <p:cNvPr id="4" name="Date Placeholder 3"/>
          <p:cNvSpPr>
            <a:spLocks noGrp="1"/>
          </p:cNvSpPr>
          <p:nvPr>
            <p:ph type="dt" sz="half" idx="2"/>
          </p:nvPr>
        </p:nvSpPr>
        <p:spPr>
          <a:xfrm>
            <a:off x="9334626" y="6201782"/>
            <a:ext cx="1343706" cy="365125"/>
          </a:xfrm>
          <a:prstGeom prst="rect">
            <a:avLst/>
          </a:prstGeom>
        </p:spPr>
        <p:txBody>
          <a:bodyPr vert="horz" lIns="91440" tIns="45720" rIns="91440" bIns="45720" rtlCol="0" anchor="b"/>
          <a:lstStyle>
            <a:lvl1pPr algn="r">
              <a:defRPr sz="900" b="0" i="0">
                <a:solidFill>
                  <a:schemeClr val="tx1">
                    <a:lumMod val="95000"/>
                  </a:schemeClr>
                </a:solidFill>
                <a:latin typeface="Halyard Display" pitchFamily="2" charset="77"/>
              </a:defRPr>
            </a:lvl1pPr>
          </a:lstStyle>
          <a:p>
            <a:fld id="{09B482E8-6E0E-1B4F-B1FD-C69DB9E858D9}" type="datetimeFigureOut">
              <a:rPr lang="en-US" smtClean="0"/>
              <a:pPr/>
              <a:t>6/8/2023</a:t>
            </a:fld>
            <a:endParaRPr lang="en-US" dirty="0"/>
          </a:p>
        </p:txBody>
      </p:sp>
      <p:sp>
        <p:nvSpPr>
          <p:cNvPr id="6" name="Slide Number Placeholder 5"/>
          <p:cNvSpPr>
            <a:spLocks noGrp="1"/>
          </p:cNvSpPr>
          <p:nvPr>
            <p:ph type="sldNum" sz="quarter" idx="4"/>
          </p:nvPr>
        </p:nvSpPr>
        <p:spPr>
          <a:xfrm>
            <a:off x="10678331" y="6076308"/>
            <a:ext cx="1062155" cy="490599"/>
          </a:xfrm>
          <a:prstGeom prst="rect">
            <a:avLst/>
          </a:prstGeom>
        </p:spPr>
        <p:txBody>
          <a:bodyPr vert="horz" lIns="91440" tIns="45720" rIns="91440" bIns="10800" rtlCol="0" anchor="b"/>
          <a:lstStyle>
            <a:lvl1pPr algn="r">
              <a:defRPr sz="2000" b="0" i="0">
                <a:solidFill>
                  <a:schemeClr val="tx1">
                    <a:lumMod val="95000"/>
                  </a:schemeClr>
                </a:solidFill>
                <a:latin typeface="Halyard Display" pitchFamily="2" charset="77"/>
              </a:defRPr>
            </a:lvl1pPr>
          </a:lstStyle>
          <a:p>
            <a:fld id="{D57F1E4F-1CFF-5643-939E-217C01CDF565}" type="slidenum">
              <a:rPr lang="en-US" smtClean="0"/>
              <a:pPr/>
              <a:t>‹#›</a:t>
            </a:fld>
            <a:endParaRPr lang="en-US" dirty="0"/>
          </a:p>
        </p:txBody>
      </p:sp>
      <p:pic>
        <p:nvPicPr>
          <p:cNvPr id="14" name="Picture 13">
            <a:extLst>
              <a:ext uri="{FF2B5EF4-FFF2-40B4-BE49-F238E27FC236}">
                <a16:creationId xmlns:a16="http://schemas.microsoft.com/office/drawing/2014/main" id="{B2504EC4-5471-EFB7-4DF6-C4995EEE66F9}"/>
              </a:ext>
            </a:extLst>
          </p:cNvPr>
          <p:cNvPicPr>
            <a:picLocks noChangeAspect="1"/>
          </p:cNvPicPr>
          <p:nvPr userDrawn="1"/>
        </p:nvPicPr>
        <p:blipFill>
          <a:blip r:embed="rId17"/>
          <a:stretch>
            <a:fillRect/>
          </a:stretch>
        </p:blipFill>
        <p:spPr>
          <a:xfrm>
            <a:off x="11398041" y="374983"/>
            <a:ext cx="432073" cy="896552"/>
          </a:xfrm>
          <a:prstGeom prst="rect">
            <a:avLst/>
          </a:prstGeom>
        </p:spPr>
      </p:pic>
      <p:pic>
        <p:nvPicPr>
          <p:cNvPr id="7" name="Picture 6">
            <a:extLst>
              <a:ext uri="{FF2B5EF4-FFF2-40B4-BE49-F238E27FC236}">
                <a16:creationId xmlns:a16="http://schemas.microsoft.com/office/drawing/2014/main" id="{C5EFB2B8-C1A5-77B1-243C-7FCC24850E10}"/>
              </a:ext>
            </a:extLst>
          </p:cNvPr>
          <p:cNvPicPr>
            <a:picLocks noChangeAspect="1"/>
          </p:cNvPicPr>
          <p:nvPr userDrawn="1"/>
        </p:nvPicPr>
        <p:blipFill>
          <a:blip r:embed="rId18"/>
          <a:stretch>
            <a:fillRect/>
          </a:stretch>
        </p:blipFill>
        <p:spPr>
          <a:xfrm>
            <a:off x="11131614" y="573035"/>
            <a:ext cx="698500" cy="698500"/>
          </a:xfrm>
          <a:prstGeom prst="rect">
            <a:avLst/>
          </a:prstGeom>
        </p:spPr>
      </p:pic>
    </p:spTree>
    <p:extLst>
      <p:ext uri="{BB962C8B-B14F-4D97-AF65-F5344CB8AC3E}">
        <p14:creationId xmlns:p14="http://schemas.microsoft.com/office/powerpoint/2010/main" val="1092094861"/>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4" r:id="rId15"/>
  </p:sldLayoutIdLst>
  <p:hf sldNum="0" hdr="0" ftr="0" dt="0"/>
  <p:txStyles>
    <p:titleStyle>
      <a:lvl1pPr algn="l" defTabSz="457200" rtl="0" eaLnBrk="1" latinLnBrk="0" hangingPunct="1">
        <a:spcBef>
          <a:spcPct val="0"/>
        </a:spcBef>
        <a:buNone/>
        <a:defRPr sz="4000" b="1" i="0" kern="1200">
          <a:solidFill>
            <a:srgbClr val="264D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EEB178"/>
        </a:buClr>
        <a:buFont typeface="Wingdings 2" charset="2"/>
        <a:buChar char=""/>
        <a:defRPr sz="1800" b="0" i="0" kern="1200">
          <a:ln>
            <a:noFill/>
          </a:ln>
          <a:solidFill>
            <a:srgbClr val="264D80"/>
          </a:solidFill>
          <a:latin typeface="Halyard Display" pitchFamily="2" charset="77"/>
          <a:ea typeface="+mn-ea"/>
          <a:cs typeface="+mn-cs"/>
        </a:defRPr>
      </a:lvl1pPr>
      <a:lvl2pPr marL="742950" indent="-285750" algn="l" defTabSz="457200" rtl="0" eaLnBrk="1" latinLnBrk="0" hangingPunct="1">
        <a:spcBef>
          <a:spcPct val="20000"/>
        </a:spcBef>
        <a:spcAft>
          <a:spcPts val="600"/>
        </a:spcAft>
        <a:buClr>
          <a:srgbClr val="00B6BF"/>
        </a:buClr>
        <a:buFont typeface="Courier New" panose="02070309020205020404" pitchFamily="49" charset="0"/>
        <a:buChar char="o"/>
        <a:defRPr sz="1600" b="0" i="0" kern="1200">
          <a:ln>
            <a:noFill/>
          </a:ln>
          <a:solidFill>
            <a:srgbClr val="264D80"/>
          </a:solidFill>
          <a:latin typeface="Halyard Display" pitchFamily="2" charset="77"/>
          <a:ea typeface="+mn-ea"/>
          <a:cs typeface="+mn-cs"/>
        </a:defRPr>
      </a:lvl2pPr>
      <a:lvl3pPr marL="1200150" indent="-285750" algn="l" defTabSz="457200" rtl="0" eaLnBrk="1" latinLnBrk="0" hangingPunct="1">
        <a:spcBef>
          <a:spcPct val="20000"/>
        </a:spcBef>
        <a:spcAft>
          <a:spcPts val="600"/>
        </a:spcAft>
        <a:buClr>
          <a:srgbClr val="277CBE"/>
        </a:buClr>
        <a:buFont typeface="Arial" panose="020B0604020202020204" pitchFamily="34" charset="0"/>
        <a:buChar char="•"/>
        <a:defRPr sz="1400" b="0" i="0" kern="1200">
          <a:ln>
            <a:noFill/>
          </a:ln>
          <a:solidFill>
            <a:srgbClr val="264D80"/>
          </a:solidFill>
          <a:latin typeface="Halyard Display" pitchFamily="2" charset="77"/>
          <a:ea typeface="+mn-ea"/>
          <a:cs typeface="+mn-cs"/>
        </a:defRPr>
      </a:lvl3pPr>
      <a:lvl4pPr marL="16002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4pPr>
      <a:lvl5pPr marL="2057400" indent="-228600" algn="l" defTabSz="457200" rtl="0" eaLnBrk="1" latinLnBrk="0" hangingPunct="1">
        <a:spcBef>
          <a:spcPct val="20000"/>
        </a:spcBef>
        <a:spcAft>
          <a:spcPts val="600"/>
        </a:spcAft>
        <a:buClr>
          <a:srgbClr val="277CBE"/>
        </a:buClr>
        <a:buFont typeface="Arial" panose="020B0604020202020204" pitchFamily="34" charset="0"/>
        <a:buChar char="•"/>
        <a:defRPr sz="1200" b="0" i="0" kern="1200">
          <a:ln>
            <a:noFill/>
          </a:ln>
          <a:solidFill>
            <a:srgbClr val="264D80"/>
          </a:solidFill>
          <a:latin typeface="Halyard Display" pitchFamily="2"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5979-7DDC-1F84-75D4-7D3558A14C15}"/>
              </a:ext>
            </a:extLst>
          </p:cNvPr>
          <p:cNvSpPr>
            <a:spLocks noGrp="1"/>
          </p:cNvSpPr>
          <p:nvPr>
            <p:ph type="ctrTitle"/>
          </p:nvPr>
        </p:nvSpPr>
        <p:spPr>
          <a:xfrm>
            <a:off x="259008" y="2153653"/>
            <a:ext cx="10572000" cy="1591406"/>
          </a:xfrm>
        </p:spPr>
        <p:txBody>
          <a:bodyPr>
            <a:normAutofit fontScale="90000"/>
          </a:bodyPr>
          <a:lstStyle/>
          <a:p>
            <a:r>
              <a:rPr lang="en-US" sz="4000" b="0" dirty="0"/>
              <a:t>Drop In Active Learning Session (DIALS) </a:t>
            </a:r>
            <a:br>
              <a:rPr lang="en-US" sz="4000" b="0" dirty="0"/>
            </a:br>
            <a:br>
              <a:rPr lang="en-US" sz="4000" b="0" dirty="0"/>
            </a:br>
            <a:r>
              <a:rPr lang="en-US" sz="4000" b="0" i="1" dirty="0"/>
              <a:t>Early Pregnancy Complications</a:t>
            </a:r>
          </a:p>
        </p:txBody>
      </p:sp>
      <p:sp>
        <p:nvSpPr>
          <p:cNvPr id="3" name="Subtitle 2">
            <a:extLst>
              <a:ext uri="{FF2B5EF4-FFF2-40B4-BE49-F238E27FC236}">
                <a16:creationId xmlns:a16="http://schemas.microsoft.com/office/drawing/2014/main" id="{BDDD54D5-F7D6-E958-96E0-E1DCB5328E77}"/>
              </a:ext>
            </a:extLst>
          </p:cNvPr>
          <p:cNvSpPr>
            <a:spLocks noGrp="1"/>
          </p:cNvSpPr>
          <p:nvPr>
            <p:ph type="subTitle" idx="1"/>
          </p:nvPr>
        </p:nvSpPr>
        <p:spPr>
          <a:xfrm>
            <a:off x="541420" y="5841119"/>
            <a:ext cx="11199065" cy="434974"/>
          </a:xfrm>
        </p:spPr>
        <p:txBody>
          <a:bodyPr>
            <a:normAutofit lnSpcReduction="10000"/>
          </a:bodyPr>
          <a:lstStyle/>
          <a:p>
            <a:r>
              <a:rPr lang="en-US" sz="2400" dirty="0"/>
              <a:t>Thursday, June 8, 2023</a:t>
            </a:r>
          </a:p>
        </p:txBody>
      </p:sp>
    </p:spTree>
    <p:extLst>
      <p:ext uri="{BB962C8B-B14F-4D97-AF65-F5344CB8AC3E}">
        <p14:creationId xmlns:p14="http://schemas.microsoft.com/office/powerpoint/2010/main" val="221679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637736"/>
          </a:xfrm>
        </p:spPr>
        <p:txBody>
          <a:bodyPr/>
          <a:lstStyle/>
          <a:p>
            <a:r>
              <a:rPr lang="en-US" sz="3200" b="0" dirty="0"/>
              <a:t>POLL Question</a:t>
            </a:r>
          </a:p>
        </p:txBody>
      </p:sp>
      <p:sp>
        <p:nvSpPr>
          <p:cNvPr id="3" name="Content Placeholder 2"/>
          <p:cNvSpPr>
            <a:spLocks noGrp="1"/>
          </p:cNvSpPr>
          <p:nvPr>
            <p:ph idx="1"/>
          </p:nvPr>
        </p:nvSpPr>
        <p:spPr>
          <a:xfrm>
            <a:off x="451514" y="1479883"/>
            <a:ext cx="11288972" cy="3908905"/>
          </a:xfrm>
        </p:spPr>
        <p:txBody>
          <a:bodyPr>
            <a:noAutofit/>
          </a:bodyPr>
          <a:lstStyle/>
          <a:p>
            <a:r>
              <a:rPr lang="en-US" sz="2400" dirty="0"/>
              <a:t>What is your access to pelvic ultrasound?</a:t>
            </a:r>
          </a:p>
          <a:p>
            <a:pPr marL="914400" lvl="1" indent="-457200">
              <a:buFont typeface="+mj-lt"/>
              <a:buAutoNum type="alphaLcParenR"/>
            </a:pPr>
            <a:r>
              <a:rPr lang="en-US" sz="2400" dirty="0"/>
              <a:t>In office, available same day</a:t>
            </a:r>
          </a:p>
          <a:p>
            <a:pPr marL="914400" lvl="1" indent="-457200">
              <a:buFont typeface="+mj-lt"/>
              <a:buAutoNum type="alphaLcParenR"/>
            </a:pPr>
            <a:r>
              <a:rPr lang="en-US" sz="2400" dirty="0"/>
              <a:t>Referral to another office; can be reliably scheduled &lt; 24-48 hours</a:t>
            </a:r>
          </a:p>
          <a:p>
            <a:pPr marL="914400" lvl="1" indent="-457200">
              <a:buFont typeface="+mj-lt"/>
              <a:buAutoNum type="alphaLcParenR"/>
            </a:pPr>
            <a:r>
              <a:rPr lang="en-US" sz="2400" dirty="0"/>
              <a:t>Referral to another office; CANNOT be scheduled &lt; 24-48 hours</a:t>
            </a:r>
          </a:p>
          <a:p>
            <a:pPr marL="914400" lvl="1" indent="-457200">
              <a:buFont typeface="+mj-lt"/>
              <a:buAutoNum type="alphaLcParenR"/>
            </a:pPr>
            <a:r>
              <a:rPr lang="en-US" sz="2400" dirty="0"/>
              <a:t>Referral to a diagnostic imaging center (free standing or a hospital)</a:t>
            </a:r>
          </a:p>
          <a:p>
            <a:pPr marL="914400" lvl="1" indent="-457200">
              <a:buFont typeface="+mj-lt"/>
              <a:buAutoNum type="alphaLcParenR"/>
            </a:pPr>
            <a:r>
              <a:rPr lang="en-US" sz="2400" dirty="0"/>
              <a:t>Other  </a:t>
            </a:r>
          </a:p>
        </p:txBody>
      </p:sp>
    </p:spTree>
    <p:extLst>
      <p:ext uri="{BB962C8B-B14F-4D97-AF65-F5344CB8AC3E}">
        <p14:creationId xmlns:p14="http://schemas.microsoft.com/office/powerpoint/2010/main" val="213658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318"/>
            <a:ext cx="10278547" cy="661619"/>
          </a:xfrm>
        </p:spPr>
        <p:txBody>
          <a:bodyPr/>
          <a:lstStyle/>
          <a:p>
            <a:br>
              <a:rPr lang="en-US" dirty="0"/>
            </a:br>
            <a:r>
              <a:rPr lang="en-US" sz="3200" b="0" dirty="0"/>
              <a:t>Early Pregnancy Pain/Bleeding Differential</a:t>
            </a:r>
            <a:endParaRPr lang="en-US" b="0" dirty="0"/>
          </a:p>
        </p:txBody>
      </p:sp>
      <p:sp>
        <p:nvSpPr>
          <p:cNvPr id="3" name="Content Placeholder 2"/>
          <p:cNvSpPr>
            <a:spLocks noGrp="1"/>
          </p:cNvSpPr>
          <p:nvPr>
            <p:ph idx="1"/>
          </p:nvPr>
        </p:nvSpPr>
        <p:spPr/>
        <p:txBody>
          <a:bodyPr/>
          <a:lstStyle/>
          <a:p>
            <a:r>
              <a:rPr lang="en-US" sz="2400" dirty="0"/>
              <a:t>Normal intrauterine pregnancy</a:t>
            </a:r>
          </a:p>
          <a:p>
            <a:r>
              <a:rPr lang="en-US" sz="2400" dirty="0"/>
              <a:t>Early pregnancy loss (threatened, inevitable, incomplete, or complete) with or without sepsis</a:t>
            </a:r>
          </a:p>
          <a:p>
            <a:r>
              <a:rPr lang="en-US" sz="2400" dirty="0"/>
              <a:t>Extrauterine (ectopic) pregnancy: tubal, ovarian, abdominal, cervical</a:t>
            </a:r>
          </a:p>
          <a:p>
            <a:r>
              <a:rPr lang="en-US" sz="2400" dirty="0"/>
              <a:t>Pregnancy of unknown location (PUL)</a:t>
            </a:r>
          </a:p>
          <a:p>
            <a:endParaRPr lang="en-US" dirty="0"/>
          </a:p>
        </p:txBody>
      </p:sp>
    </p:spTree>
    <p:extLst>
      <p:ext uri="{BB962C8B-B14F-4D97-AF65-F5344CB8AC3E}">
        <p14:creationId xmlns:p14="http://schemas.microsoft.com/office/powerpoint/2010/main" val="114574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149292" y="2268576"/>
            <a:ext cx="4338419" cy="2160814"/>
          </a:xfrm>
        </p:spPr>
        <p:txBody>
          <a:bodyPr vert="horz" lIns="91440" tIns="45720" rIns="91440" bIns="45720" rtlCol="0" anchor="t">
            <a:normAutofit/>
          </a:bodyPr>
          <a:lstStyle/>
          <a:p>
            <a:r>
              <a:rPr lang="en-US" sz="3200" b="0" dirty="0">
                <a:solidFill>
                  <a:srgbClr val="FEFEFE"/>
                </a:solidFill>
              </a:rPr>
              <a:t>Terms Related to Early Pregnancy Loss (EPL)</a:t>
            </a:r>
          </a:p>
        </p:txBody>
      </p:sp>
      <p:sp>
        <p:nvSpPr>
          <p:cNvPr id="5" name="TextBox 4">
            <a:extLst>
              <a:ext uri="{FF2B5EF4-FFF2-40B4-BE49-F238E27FC236}">
                <a16:creationId xmlns:a16="http://schemas.microsoft.com/office/drawing/2014/main" id="{1AF58A9E-955A-9F66-2558-A256B5BAB5B6}"/>
              </a:ext>
            </a:extLst>
          </p:cNvPr>
          <p:cNvSpPr txBox="1"/>
          <p:nvPr/>
        </p:nvSpPr>
        <p:spPr>
          <a:xfrm rot="19857246">
            <a:off x="4992115" y="917887"/>
            <a:ext cx="2831321" cy="707886"/>
          </a:xfrm>
          <a:prstGeom prst="rect">
            <a:avLst/>
          </a:prstGeom>
          <a:noFill/>
        </p:spPr>
        <p:txBody>
          <a:bodyPr wrap="square" rtlCol="0">
            <a:spAutoFit/>
          </a:bodyPr>
          <a:lstStyle/>
          <a:p>
            <a:pPr defTabSz="457200">
              <a:spcAft>
                <a:spcPts val="600"/>
              </a:spcAft>
            </a:pPr>
            <a:r>
              <a:rPr lang="en-US" sz="2000" kern="1200" dirty="0">
                <a:solidFill>
                  <a:schemeClr val="accent5">
                    <a:lumMod val="75000"/>
                  </a:schemeClr>
                </a:solidFill>
                <a:latin typeface="Wide Latin" panose="020A0A07050505020404" pitchFamily="18" charset="0"/>
                <a:ea typeface="+mn-ea"/>
                <a:cs typeface="+mn-cs"/>
              </a:rPr>
              <a:t>Complete SAB</a:t>
            </a:r>
            <a:endParaRPr lang="en-US" sz="4000" dirty="0">
              <a:solidFill>
                <a:schemeClr val="accent5">
                  <a:lumMod val="75000"/>
                </a:schemeClr>
              </a:solidFill>
              <a:latin typeface="Wide Latin" panose="020A0A07050505020404" pitchFamily="18" charset="0"/>
            </a:endParaRPr>
          </a:p>
        </p:txBody>
      </p:sp>
      <p:sp>
        <p:nvSpPr>
          <p:cNvPr id="6" name="TextBox 5">
            <a:extLst>
              <a:ext uri="{FF2B5EF4-FFF2-40B4-BE49-F238E27FC236}">
                <a16:creationId xmlns:a16="http://schemas.microsoft.com/office/drawing/2014/main" id="{5FC90D7E-ADC0-52A9-62AE-703AB4BDD638}"/>
              </a:ext>
            </a:extLst>
          </p:cNvPr>
          <p:cNvSpPr txBox="1"/>
          <p:nvPr/>
        </p:nvSpPr>
        <p:spPr>
          <a:xfrm rot="1924085">
            <a:off x="8309705" y="1121257"/>
            <a:ext cx="2674893" cy="461665"/>
          </a:xfrm>
          <a:prstGeom prst="rect">
            <a:avLst/>
          </a:prstGeom>
          <a:noFill/>
        </p:spPr>
        <p:txBody>
          <a:bodyPr wrap="square" rtlCol="0">
            <a:spAutoFit/>
          </a:bodyPr>
          <a:lstStyle/>
          <a:p>
            <a:pPr defTabSz="457200">
              <a:spcAft>
                <a:spcPts val="600"/>
              </a:spcAft>
            </a:pPr>
            <a:r>
              <a:rPr lang="en-US" sz="2400" b="1" kern="1200" dirty="0">
                <a:solidFill>
                  <a:srgbClr val="92D050"/>
                </a:solidFill>
                <a:latin typeface="Britannic Bold" panose="020B0903060703020204" pitchFamily="34" charset="0"/>
                <a:ea typeface="+mn-ea"/>
                <a:cs typeface="+mn-cs"/>
              </a:rPr>
              <a:t>Septic Abortion</a:t>
            </a:r>
            <a:endParaRPr lang="en-US" sz="4400" b="1" dirty="0">
              <a:solidFill>
                <a:srgbClr val="92D050"/>
              </a:solidFill>
              <a:latin typeface="Britannic Bold" panose="020B0903060703020204" pitchFamily="34" charset="0"/>
            </a:endParaRPr>
          </a:p>
        </p:txBody>
      </p:sp>
      <p:sp>
        <p:nvSpPr>
          <p:cNvPr id="7" name="TextBox 6">
            <a:extLst>
              <a:ext uri="{FF2B5EF4-FFF2-40B4-BE49-F238E27FC236}">
                <a16:creationId xmlns:a16="http://schemas.microsoft.com/office/drawing/2014/main" id="{BCB7C54A-0195-EDCF-072A-C00FF29CDD4A}"/>
              </a:ext>
            </a:extLst>
          </p:cNvPr>
          <p:cNvSpPr txBox="1"/>
          <p:nvPr/>
        </p:nvSpPr>
        <p:spPr>
          <a:xfrm rot="21243614">
            <a:off x="5124913" y="5553386"/>
            <a:ext cx="2393511" cy="830997"/>
          </a:xfrm>
          <a:prstGeom prst="rect">
            <a:avLst/>
          </a:prstGeom>
          <a:noFill/>
        </p:spPr>
        <p:txBody>
          <a:bodyPr wrap="square" rtlCol="0">
            <a:spAutoFit/>
          </a:bodyPr>
          <a:lstStyle/>
          <a:p>
            <a:pPr defTabSz="457200">
              <a:spcAft>
                <a:spcPts val="600"/>
              </a:spcAft>
            </a:pPr>
            <a:r>
              <a:rPr lang="en-US" sz="2400" b="1" kern="1200" dirty="0">
                <a:solidFill>
                  <a:srgbClr val="277CB1"/>
                </a:solidFill>
                <a:latin typeface="Felix Titling" panose="04060505060202020A04" pitchFamily="82" charset="0"/>
                <a:ea typeface="STHupo" panose="020B0503020204020204" pitchFamily="2" charset="-122"/>
                <a:cs typeface="+mn-cs"/>
              </a:rPr>
              <a:t>Threatened abortion</a:t>
            </a:r>
            <a:endParaRPr lang="en-US" sz="4400" b="1" dirty="0">
              <a:solidFill>
                <a:srgbClr val="277CB1"/>
              </a:solidFill>
              <a:latin typeface="Felix Titling" panose="04060505060202020A04" pitchFamily="82" charset="0"/>
              <a:ea typeface="STHupo" panose="020B0503020204020204" pitchFamily="2" charset="-122"/>
            </a:endParaRPr>
          </a:p>
        </p:txBody>
      </p:sp>
      <p:sp>
        <p:nvSpPr>
          <p:cNvPr id="8" name="TextBox 7">
            <a:extLst>
              <a:ext uri="{FF2B5EF4-FFF2-40B4-BE49-F238E27FC236}">
                <a16:creationId xmlns:a16="http://schemas.microsoft.com/office/drawing/2014/main" id="{21AE40C3-8042-4C30-FF27-BE964C279363}"/>
              </a:ext>
            </a:extLst>
          </p:cNvPr>
          <p:cNvSpPr txBox="1"/>
          <p:nvPr/>
        </p:nvSpPr>
        <p:spPr>
          <a:xfrm rot="20511837">
            <a:off x="6498181" y="3830692"/>
            <a:ext cx="2683671" cy="584775"/>
          </a:xfrm>
          <a:prstGeom prst="rect">
            <a:avLst/>
          </a:prstGeom>
          <a:noFill/>
        </p:spPr>
        <p:txBody>
          <a:bodyPr wrap="square" rtlCol="0">
            <a:spAutoFit/>
          </a:bodyPr>
          <a:lstStyle/>
          <a:p>
            <a:pPr defTabSz="457200">
              <a:spcAft>
                <a:spcPts val="600"/>
              </a:spcAft>
            </a:pPr>
            <a:r>
              <a:rPr lang="en-US" sz="3200" b="1" kern="1200" dirty="0">
                <a:solidFill>
                  <a:srgbClr val="00B050"/>
                </a:solidFill>
                <a:latin typeface="Freestyle Script" panose="030804020302050B0404" pitchFamily="66" charset="0"/>
                <a:ea typeface="+mn-ea"/>
                <a:cs typeface="+mn-cs"/>
              </a:rPr>
              <a:t>Anembryonic Gestation</a:t>
            </a:r>
            <a:endParaRPr lang="en-US" sz="5400" b="1" dirty="0">
              <a:solidFill>
                <a:srgbClr val="00B050"/>
              </a:solidFill>
              <a:latin typeface="Freestyle Script" panose="030804020302050B0404" pitchFamily="66" charset="0"/>
            </a:endParaRPr>
          </a:p>
        </p:txBody>
      </p:sp>
      <p:sp>
        <p:nvSpPr>
          <p:cNvPr id="9" name="TextBox 8">
            <a:extLst>
              <a:ext uri="{FF2B5EF4-FFF2-40B4-BE49-F238E27FC236}">
                <a16:creationId xmlns:a16="http://schemas.microsoft.com/office/drawing/2014/main" id="{EDB9E9DE-4F6C-3592-8916-FCDD0249435C}"/>
              </a:ext>
            </a:extLst>
          </p:cNvPr>
          <p:cNvSpPr txBox="1"/>
          <p:nvPr/>
        </p:nvSpPr>
        <p:spPr>
          <a:xfrm rot="2989928">
            <a:off x="5742451" y="2701740"/>
            <a:ext cx="1664246" cy="836630"/>
          </a:xfrm>
          <a:prstGeom prst="rect">
            <a:avLst/>
          </a:prstGeom>
          <a:noFill/>
        </p:spPr>
        <p:txBody>
          <a:bodyPr wrap="square" rtlCol="0">
            <a:spAutoFit/>
          </a:bodyPr>
          <a:lstStyle/>
          <a:p>
            <a:pPr defTabSz="457200">
              <a:spcAft>
                <a:spcPts val="600"/>
              </a:spcAft>
            </a:pPr>
            <a:r>
              <a:rPr lang="en-US" sz="2400" kern="1200" dirty="0">
                <a:solidFill>
                  <a:srgbClr val="264D80"/>
                </a:solidFill>
                <a:latin typeface="Amasis MT Pro Black" panose="020B0604020202020204" pitchFamily="18" charset="0"/>
                <a:ea typeface="+mn-ea"/>
                <a:cs typeface="+mn-cs"/>
              </a:rPr>
              <a:t>Missed SAB</a:t>
            </a:r>
            <a:endParaRPr lang="en-US" sz="2400" dirty="0">
              <a:solidFill>
                <a:srgbClr val="264D80"/>
              </a:solidFill>
              <a:latin typeface="Amasis MT Pro Black" panose="020B0604020202020204" pitchFamily="18" charset="0"/>
            </a:endParaRPr>
          </a:p>
        </p:txBody>
      </p:sp>
      <p:sp>
        <p:nvSpPr>
          <p:cNvPr id="10" name="TextBox 9">
            <a:extLst>
              <a:ext uri="{FF2B5EF4-FFF2-40B4-BE49-F238E27FC236}">
                <a16:creationId xmlns:a16="http://schemas.microsoft.com/office/drawing/2014/main" id="{1E114B49-E4E8-AE4C-2959-68FBC8C84F2C}"/>
              </a:ext>
            </a:extLst>
          </p:cNvPr>
          <p:cNvSpPr txBox="1"/>
          <p:nvPr/>
        </p:nvSpPr>
        <p:spPr>
          <a:xfrm rot="20439714">
            <a:off x="9209778" y="3844556"/>
            <a:ext cx="2052136" cy="830997"/>
          </a:xfrm>
          <a:prstGeom prst="rect">
            <a:avLst/>
          </a:prstGeom>
          <a:noFill/>
        </p:spPr>
        <p:txBody>
          <a:bodyPr wrap="square" rtlCol="0">
            <a:spAutoFit/>
          </a:bodyPr>
          <a:lstStyle/>
          <a:p>
            <a:pPr defTabSz="457200">
              <a:spcAft>
                <a:spcPts val="600"/>
              </a:spcAft>
            </a:pPr>
            <a:r>
              <a:rPr lang="en-US" sz="2400" kern="1200" dirty="0">
                <a:solidFill>
                  <a:srgbClr val="00A4AB"/>
                </a:solidFill>
                <a:latin typeface="Amasis MT Pro Black" panose="020B0604020202020204" pitchFamily="18" charset="0"/>
                <a:ea typeface="+mn-ea"/>
                <a:cs typeface="+mn-cs"/>
              </a:rPr>
              <a:t>Impending SAB</a:t>
            </a:r>
            <a:endParaRPr lang="en-US" sz="2400" dirty="0">
              <a:solidFill>
                <a:srgbClr val="00A4AB"/>
              </a:solidFill>
              <a:latin typeface="Amasis MT Pro Black" panose="020B0604020202020204" pitchFamily="18" charset="0"/>
            </a:endParaRPr>
          </a:p>
        </p:txBody>
      </p:sp>
      <p:sp>
        <p:nvSpPr>
          <p:cNvPr id="11" name="TextBox 10">
            <a:extLst>
              <a:ext uri="{FF2B5EF4-FFF2-40B4-BE49-F238E27FC236}">
                <a16:creationId xmlns:a16="http://schemas.microsoft.com/office/drawing/2014/main" id="{805975C4-3B51-3EC0-FE2E-6037D0ED5751}"/>
              </a:ext>
            </a:extLst>
          </p:cNvPr>
          <p:cNvSpPr txBox="1"/>
          <p:nvPr/>
        </p:nvSpPr>
        <p:spPr>
          <a:xfrm>
            <a:off x="8545564" y="5445367"/>
            <a:ext cx="2926653" cy="707886"/>
          </a:xfrm>
          <a:prstGeom prst="rect">
            <a:avLst/>
          </a:prstGeom>
          <a:noFill/>
        </p:spPr>
        <p:txBody>
          <a:bodyPr wrap="square" rtlCol="0">
            <a:spAutoFit/>
          </a:bodyPr>
          <a:lstStyle/>
          <a:p>
            <a:pPr defTabSz="457200">
              <a:spcAft>
                <a:spcPts val="600"/>
              </a:spcAft>
            </a:pPr>
            <a:r>
              <a:rPr lang="en-US" sz="2000" kern="1200" dirty="0">
                <a:solidFill>
                  <a:srgbClr val="E06446"/>
                </a:solidFill>
                <a:latin typeface="Wide Latin" panose="020A0A07050505020404" pitchFamily="18" charset="0"/>
                <a:ea typeface="+mn-ea"/>
                <a:cs typeface="+mn-cs"/>
              </a:rPr>
              <a:t>Incomplete SAB</a:t>
            </a:r>
            <a:endParaRPr lang="en-US" sz="2000" dirty="0">
              <a:solidFill>
                <a:srgbClr val="E06446"/>
              </a:solidFill>
              <a:latin typeface="Wide Latin" panose="020A0A07050505020404" pitchFamily="18" charset="0"/>
            </a:endParaRPr>
          </a:p>
        </p:txBody>
      </p:sp>
      <p:sp>
        <p:nvSpPr>
          <p:cNvPr id="13" name="TextBox 12">
            <a:extLst>
              <a:ext uri="{FF2B5EF4-FFF2-40B4-BE49-F238E27FC236}">
                <a16:creationId xmlns:a16="http://schemas.microsoft.com/office/drawing/2014/main" id="{765D3F0F-4F1D-77E2-A6D3-31F59E865E32}"/>
              </a:ext>
            </a:extLst>
          </p:cNvPr>
          <p:cNvSpPr txBox="1"/>
          <p:nvPr/>
        </p:nvSpPr>
        <p:spPr>
          <a:xfrm>
            <a:off x="7554996" y="2543660"/>
            <a:ext cx="3995250" cy="461665"/>
          </a:xfrm>
          <a:prstGeom prst="rect">
            <a:avLst/>
          </a:prstGeom>
          <a:noFill/>
        </p:spPr>
        <p:txBody>
          <a:bodyPr wrap="square">
            <a:spAutoFit/>
          </a:bodyPr>
          <a:lstStyle/>
          <a:p>
            <a:r>
              <a:rPr lang="en-US" sz="2400" dirty="0">
                <a:latin typeface="Agency FB" panose="020B0503020202020204" pitchFamily="34" charset="0"/>
                <a:ea typeface="Arial"/>
                <a:cs typeface="Arial"/>
                <a:sym typeface="Arial"/>
              </a:rPr>
              <a:t>Pregnancy of Unknown Location (PUL)</a:t>
            </a:r>
            <a:endParaRPr lang="en-US" sz="2400" dirty="0">
              <a:latin typeface="Agency FB" panose="020B0503020202020204" pitchFamily="34" charset="0"/>
            </a:endParaRPr>
          </a:p>
        </p:txBody>
      </p:sp>
      <p:sp>
        <p:nvSpPr>
          <p:cNvPr id="14" name="TextBox 13">
            <a:extLst>
              <a:ext uri="{FF2B5EF4-FFF2-40B4-BE49-F238E27FC236}">
                <a16:creationId xmlns:a16="http://schemas.microsoft.com/office/drawing/2014/main" id="{1E114B49-E4E8-AE4C-2959-68FBC8C84F2C}"/>
              </a:ext>
            </a:extLst>
          </p:cNvPr>
          <p:cNvSpPr txBox="1"/>
          <p:nvPr/>
        </p:nvSpPr>
        <p:spPr>
          <a:xfrm rot="2100646">
            <a:off x="4827061" y="4358591"/>
            <a:ext cx="2347828" cy="461665"/>
          </a:xfrm>
          <a:prstGeom prst="rect">
            <a:avLst/>
          </a:prstGeom>
          <a:noFill/>
        </p:spPr>
        <p:txBody>
          <a:bodyPr wrap="square" rtlCol="0">
            <a:spAutoFit/>
          </a:bodyPr>
          <a:lstStyle/>
          <a:p>
            <a:pPr defTabSz="457200">
              <a:spcAft>
                <a:spcPts val="600"/>
              </a:spcAft>
            </a:pPr>
            <a:r>
              <a:rPr lang="en-US" sz="2400" dirty="0" err="1">
                <a:solidFill>
                  <a:srgbClr val="00A4AB"/>
                </a:solidFill>
                <a:latin typeface="Amasis MT Pro Black" panose="020B0604020202020204" pitchFamily="18" charset="0"/>
              </a:rPr>
              <a:t>Nonviability</a:t>
            </a:r>
            <a:endParaRPr lang="en-US" sz="2400" dirty="0">
              <a:solidFill>
                <a:srgbClr val="00A4AB"/>
              </a:solidFill>
              <a:latin typeface="Amasis MT Pro Black" panose="020B0604020202020204" pitchFamily="18" charset="0"/>
            </a:endParaRPr>
          </a:p>
        </p:txBody>
      </p:sp>
    </p:spTree>
    <p:extLst>
      <p:ext uri="{BB962C8B-B14F-4D97-AF65-F5344CB8AC3E}">
        <p14:creationId xmlns:p14="http://schemas.microsoft.com/office/powerpoint/2010/main" val="101672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47521794-ACB1-4441-BBCD-BA86B88345C8}"/>
                  </a:ext>
                </a:extLst>
              </p14:cNvPr>
              <p14:cNvContentPartPr/>
              <p14:nvPr/>
            </p14:nvContentPartPr>
            <p14:xfrm>
              <a:off x="5362586" y="4223777"/>
              <a:ext cx="180" cy="180"/>
            </p14:xfrm>
          </p:contentPart>
        </mc:Choice>
        <mc:Fallback xmlns="">
          <p:pic>
            <p:nvPicPr>
              <p:cNvPr id="16" name="Ink 15">
                <a:extLst>
                  <a:ext uri="{FF2B5EF4-FFF2-40B4-BE49-F238E27FC236}">
                    <a16:creationId xmlns:a16="http://schemas.microsoft.com/office/drawing/2014/main" id="{47521794-ACB1-4441-BBCD-BA86B88345C8}"/>
                  </a:ext>
                </a:extLst>
              </p:cNvPr>
              <p:cNvPicPr/>
              <p:nvPr/>
            </p:nvPicPr>
            <p:blipFill>
              <a:blip r:embed="rId4"/>
              <a:stretch>
                <a:fillRect/>
              </a:stretch>
            </p:blipFill>
            <p:spPr>
              <a:xfrm>
                <a:off x="5347106" y="4208297"/>
                <a:ext cx="30780" cy="30780"/>
              </a:xfrm>
              <a:prstGeom prst="rect">
                <a:avLst/>
              </a:prstGeom>
            </p:spPr>
          </p:pic>
        </mc:Fallback>
      </mc:AlternateContent>
      <p:sp>
        <p:nvSpPr>
          <p:cNvPr id="12" name="Shape 281">
            <a:extLst>
              <a:ext uri="{FF2B5EF4-FFF2-40B4-BE49-F238E27FC236}">
                <a16:creationId xmlns:a16="http://schemas.microsoft.com/office/drawing/2014/main" id="{03226F9C-FF46-DC44-B86B-6015049704CB}"/>
              </a:ext>
            </a:extLst>
          </p:cNvPr>
          <p:cNvSpPr txBox="1">
            <a:spLocks/>
          </p:cNvSpPr>
          <p:nvPr/>
        </p:nvSpPr>
        <p:spPr>
          <a:xfrm>
            <a:off x="451514" y="2186541"/>
            <a:ext cx="4006948" cy="2855902"/>
          </a:xfrm>
          <a:prstGeom prst="rect">
            <a:avLst/>
          </a:prstGeom>
        </p:spPr>
        <p:txBody>
          <a:bodyPr tIns="22850" bIns="22850"/>
          <a:lstStyle>
            <a:lvl1pPr marL="457200" marR="0" indent="-457200" algn="l" defTabSz="1828800" rtl="0" latinLnBrk="0">
              <a:lnSpc>
                <a:spcPct val="90000"/>
              </a:lnSpc>
              <a:spcBef>
                <a:spcPts val="2000"/>
              </a:spcBef>
              <a:spcAft>
                <a:spcPts val="0"/>
              </a:spcAft>
              <a:buClrTx/>
              <a:buSzPct val="100000"/>
              <a:buFont typeface="Arial"/>
              <a:buChar char="•"/>
              <a:tabLst/>
              <a:defRPr sz="5600" b="1" i="0" u="none" strike="noStrike" cap="none" spc="0" baseline="0">
                <a:ln>
                  <a:noFill/>
                </a:ln>
                <a:solidFill>
                  <a:srgbClr val="FFFFFF"/>
                </a:solidFill>
                <a:uFillTx/>
                <a:latin typeface="Tw Cen MT" panose="020B0602020104020603" pitchFamily="34" charset="77"/>
                <a:ea typeface="+mj-ea"/>
                <a:cs typeface="+mj-cs"/>
                <a:sym typeface="Helvetica"/>
              </a:defRPr>
            </a:lvl1pPr>
            <a:lvl2pPr marL="990600" marR="0" indent="-533400" algn="l" defTabSz="1828800" rtl="0" latinLnBrk="0">
              <a:lnSpc>
                <a:spcPct val="90000"/>
              </a:lnSpc>
              <a:spcBef>
                <a:spcPts val="2000"/>
              </a:spcBef>
              <a:spcAft>
                <a:spcPts val="0"/>
              </a:spcAft>
              <a:buClrTx/>
              <a:buSzPct val="100000"/>
              <a:buFont typeface="Arial"/>
              <a:buChar char="•"/>
              <a:tabLst/>
              <a:defRPr sz="5600" b="1" i="0" u="none" strike="noStrike" cap="none" spc="0" baseline="0">
                <a:ln>
                  <a:noFill/>
                </a:ln>
                <a:solidFill>
                  <a:srgbClr val="FFFFFF"/>
                </a:solidFill>
                <a:uFillTx/>
                <a:latin typeface="Tw Cen MT" panose="020B0602020104020603" pitchFamily="34" charset="77"/>
                <a:ea typeface="+mj-ea"/>
                <a:cs typeface="+mj-cs"/>
                <a:sym typeface="Helvetica"/>
              </a:defRPr>
            </a:lvl2pPr>
            <a:lvl3pPr marL="1554479" marR="0" indent="-640079" algn="l" defTabSz="1828800" rtl="0" latinLnBrk="0">
              <a:lnSpc>
                <a:spcPct val="90000"/>
              </a:lnSpc>
              <a:spcBef>
                <a:spcPts val="2000"/>
              </a:spcBef>
              <a:spcAft>
                <a:spcPts val="0"/>
              </a:spcAft>
              <a:buClrTx/>
              <a:buSzPct val="100000"/>
              <a:buFont typeface="Arial"/>
              <a:buChar char="•"/>
              <a:tabLst/>
              <a:defRPr sz="5600" b="1" i="0" u="none" strike="noStrike" cap="none" spc="0" baseline="0">
                <a:ln>
                  <a:noFill/>
                </a:ln>
                <a:solidFill>
                  <a:srgbClr val="FFFFFF"/>
                </a:solidFill>
                <a:uFillTx/>
                <a:latin typeface="Tw Cen MT" panose="020B0602020104020603" pitchFamily="34" charset="77"/>
                <a:ea typeface="+mj-ea"/>
                <a:cs typeface="+mj-cs"/>
                <a:sym typeface="Helvetica"/>
              </a:defRPr>
            </a:lvl3pPr>
            <a:lvl4pPr marL="2082800" marR="0" indent="-711200" algn="l" defTabSz="1828800" rtl="0" latinLnBrk="0">
              <a:lnSpc>
                <a:spcPct val="90000"/>
              </a:lnSpc>
              <a:spcBef>
                <a:spcPts val="2000"/>
              </a:spcBef>
              <a:spcAft>
                <a:spcPts val="0"/>
              </a:spcAft>
              <a:buClrTx/>
              <a:buSzPct val="100000"/>
              <a:buFont typeface="Arial"/>
              <a:buChar char="•"/>
              <a:tabLst/>
              <a:defRPr sz="5600" b="1" i="0" u="none" strike="noStrike" cap="none" spc="0" baseline="0">
                <a:ln>
                  <a:noFill/>
                </a:ln>
                <a:solidFill>
                  <a:srgbClr val="FFFFFF"/>
                </a:solidFill>
                <a:uFillTx/>
                <a:latin typeface="Tw Cen MT" panose="020B0602020104020603" pitchFamily="34" charset="77"/>
                <a:ea typeface="+mj-ea"/>
                <a:cs typeface="+mj-cs"/>
                <a:sym typeface="Helvetica"/>
              </a:defRPr>
            </a:lvl4pPr>
            <a:lvl5pPr marL="2540000" marR="0" indent="-711200" algn="l" defTabSz="1828800" rtl="0" latinLnBrk="0">
              <a:lnSpc>
                <a:spcPct val="90000"/>
              </a:lnSpc>
              <a:spcBef>
                <a:spcPts val="2000"/>
              </a:spcBef>
              <a:spcAft>
                <a:spcPts val="0"/>
              </a:spcAft>
              <a:buClrTx/>
              <a:buSzPct val="100000"/>
              <a:buFont typeface="Arial"/>
              <a:buChar char="•"/>
              <a:tabLst/>
              <a:defRPr sz="5600" b="1" i="0" u="none" strike="noStrike" cap="none" spc="0" baseline="0">
                <a:ln>
                  <a:noFill/>
                </a:ln>
                <a:solidFill>
                  <a:srgbClr val="FFFFFF"/>
                </a:solidFill>
                <a:uFillTx/>
                <a:latin typeface="Tw Cen MT" panose="020B0602020104020603" pitchFamily="34" charset="77"/>
                <a:ea typeface="+mj-ea"/>
                <a:cs typeface="+mj-cs"/>
                <a:sym typeface="Helvetica"/>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FFFFF"/>
                </a:solidFill>
                <a:uFillTx/>
                <a:latin typeface="+mj-lt"/>
                <a:ea typeface="+mj-ea"/>
                <a:cs typeface="+mj-cs"/>
                <a:sym typeface="Helvetica"/>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FFFFF"/>
                </a:solidFill>
                <a:uFillTx/>
                <a:latin typeface="+mj-lt"/>
                <a:ea typeface="+mj-ea"/>
                <a:cs typeface="+mj-cs"/>
                <a:sym typeface="Helvetica"/>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FFFFF"/>
                </a:solidFill>
                <a:uFillTx/>
                <a:latin typeface="+mj-lt"/>
                <a:ea typeface="+mj-ea"/>
                <a:cs typeface="+mj-cs"/>
                <a:sym typeface="Helvetica"/>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FFFFF"/>
                </a:solidFill>
                <a:uFillTx/>
                <a:latin typeface="+mj-lt"/>
                <a:ea typeface="+mj-ea"/>
                <a:cs typeface="+mj-cs"/>
                <a:sym typeface="Helvetica"/>
              </a:defRPr>
            </a:lvl9pPr>
          </a:lstStyle>
          <a:p>
            <a:pPr marL="137319" indent="0" algn="r">
              <a:spcBef>
                <a:spcPct val="0"/>
              </a:spcBef>
              <a:spcAft>
                <a:spcPct val="0"/>
              </a:spcAft>
              <a:buClr>
                <a:srgbClr val="D55C3C"/>
              </a:buClr>
              <a:buSzPts val="2400"/>
              <a:buNone/>
            </a:pPr>
            <a:r>
              <a:rPr lang="en-US" altLang="en-US" sz="2800" b="0" dirty="0">
                <a:solidFill>
                  <a:schemeClr val="bg2"/>
                </a:solidFill>
                <a:latin typeface="+mn-lt"/>
                <a:cs typeface="Arial" panose="020B0604020202020204" pitchFamily="34" charset="0"/>
                <a:sym typeface="Arial" panose="020B0604020202020204" pitchFamily="34" charset="0"/>
              </a:rPr>
              <a:t>Miscarriage </a:t>
            </a:r>
          </a:p>
          <a:p>
            <a:pPr marL="137319" indent="0" algn="r">
              <a:spcBef>
                <a:spcPts val="282"/>
              </a:spcBef>
              <a:spcAft>
                <a:spcPct val="0"/>
              </a:spcAft>
              <a:buClr>
                <a:srgbClr val="D55C3C"/>
              </a:buClr>
              <a:buSzPts val="2400"/>
              <a:buNone/>
            </a:pPr>
            <a:endParaRPr lang="en-US" altLang="en-US" sz="2800" b="0" dirty="0">
              <a:solidFill>
                <a:schemeClr val="bg2"/>
              </a:solidFill>
              <a:latin typeface="+mn-lt"/>
              <a:cs typeface="Arial" panose="020B0604020202020204" pitchFamily="34" charset="0"/>
              <a:sym typeface="Arial" panose="020B0604020202020204" pitchFamily="34" charset="0"/>
            </a:endParaRPr>
          </a:p>
          <a:p>
            <a:pPr marL="137319" indent="0" algn="r">
              <a:spcBef>
                <a:spcPts val="282"/>
              </a:spcBef>
              <a:spcAft>
                <a:spcPct val="0"/>
              </a:spcAft>
              <a:buClr>
                <a:srgbClr val="D55C3C"/>
              </a:buClr>
              <a:buSzPts val="2400"/>
              <a:buNone/>
            </a:pPr>
            <a:r>
              <a:rPr lang="en-US" altLang="en-US" sz="2800" b="0" dirty="0">
                <a:solidFill>
                  <a:schemeClr val="bg2"/>
                </a:solidFill>
                <a:latin typeface="+mn-lt"/>
                <a:cs typeface="Arial" panose="020B0604020202020204" pitchFamily="34" charset="0"/>
                <a:sym typeface="Arial" panose="020B0604020202020204" pitchFamily="34" charset="0"/>
              </a:rPr>
              <a:t>Early Pregnancy Loss (EPL)</a:t>
            </a:r>
          </a:p>
          <a:p>
            <a:pPr marL="137319" indent="0" algn="r">
              <a:spcBef>
                <a:spcPts val="282"/>
              </a:spcBef>
              <a:spcAft>
                <a:spcPct val="0"/>
              </a:spcAft>
              <a:buClr>
                <a:srgbClr val="D55C3C"/>
              </a:buClr>
              <a:buSzPts val="2400"/>
              <a:buNone/>
            </a:pPr>
            <a:endParaRPr lang="en-US" altLang="en-US" sz="2800" b="0" dirty="0">
              <a:solidFill>
                <a:schemeClr val="bg2"/>
              </a:solidFill>
              <a:latin typeface="+mn-lt"/>
              <a:cs typeface="Arial" panose="020B0604020202020204" pitchFamily="34" charset="0"/>
              <a:sym typeface="Arial" panose="020B0604020202020204" pitchFamily="34" charset="0"/>
            </a:endParaRPr>
          </a:p>
          <a:p>
            <a:pPr marL="137319" indent="0" algn="r">
              <a:spcBef>
                <a:spcPts val="282"/>
              </a:spcBef>
              <a:spcAft>
                <a:spcPct val="0"/>
              </a:spcAft>
              <a:buClr>
                <a:srgbClr val="D55C3C"/>
              </a:buClr>
              <a:buSzPts val="2400"/>
              <a:buNone/>
            </a:pPr>
            <a:r>
              <a:rPr lang="en-US" altLang="en-US" sz="2800" b="0" dirty="0">
                <a:solidFill>
                  <a:schemeClr val="bg2"/>
                </a:solidFill>
                <a:latin typeface="+mn-lt"/>
                <a:cs typeface="Arial" panose="020B0604020202020204" pitchFamily="34" charset="0"/>
                <a:sym typeface="Arial" panose="020B0604020202020204" pitchFamily="34" charset="0"/>
              </a:rPr>
              <a:t>Spontaneous Abortion</a:t>
            </a:r>
          </a:p>
        </p:txBody>
      </p:sp>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B661DF51-AFC1-7642-8344-CF074BC09B0E}"/>
                  </a:ext>
                </a:extLst>
              </p14:cNvPr>
              <p14:cNvContentPartPr/>
              <p14:nvPr/>
            </p14:nvContentPartPr>
            <p14:xfrm rot="426593">
              <a:off x="5253878" y="2218053"/>
              <a:ext cx="673819" cy="2650080"/>
            </p14:xfrm>
          </p:contentPart>
        </mc:Choice>
        <mc:Fallback xmlns="">
          <p:pic>
            <p:nvPicPr>
              <p:cNvPr id="17" name="Ink 16">
                <a:extLst>
                  <a:ext uri="{FF2B5EF4-FFF2-40B4-BE49-F238E27FC236}">
                    <a16:creationId xmlns:a16="http://schemas.microsoft.com/office/drawing/2014/main" id="{B661DF51-AFC1-7642-8344-CF074BC09B0E}"/>
                  </a:ext>
                </a:extLst>
              </p:cNvPr>
              <p:cNvPicPr/>
              <p:nvPr/>
            </p:nvPicPr>
            <p:blipFill>
              <a:blip r:embed="rId6"/>
              <a:stretch>
                <a:fillRect/>
              </a:stretch>
            </p:blipFill>
            <p:spPr>
              <a:xfrm rot="426593">
                <a:off x="5164971" y="2129141"/>
                <a:ext cx="851272" cy="2827544"/>
              </a:xfrm>
              <a:prstGeom prst="rect">
                <a:avLst/>
              </a:prstGeom>
            </p:spPr>
          </p:pic>
        </mc:Fallback>
      </mc:AlternateContent>
      <p:sp>
        <p:nvSpPr>
          <p:cNvPr id="24" name="Shape 282">
            <a:extLst>
              <a:ext uri="{FF2B5EF4-FFF2-40B4-BE49-F238E27FC236}">
                <a16:creationId xmlns:a16="http://schemas.microsoft.com/office/drawing/2014/main" id="{87A9E6E1-C74B-C641-9D0C-395D920B7FAD}"/>
              </a:ext>
            </a:extLst>
          </p:cNvPr>
          <p:cNvSpPr txBox="1">
            <a:spLocks/>
          </p:cNvSpPr>
          <p:nvPr/>
        </p:nvSpPr>
        <p:spPr>
          <a:xfrm>
            <a:off x="6089110" y="2426498"/>
            <a:ext cx="5556789" cy="1918454"/>
          </a:xfrm>
          <a:prstGeom prst="rect">
            <a:avLst/>
          </a:prstGeom>
          <a:ln w="25400">
            <a:miter lim="400000"/>
          </a:ln>
        </p:spPr>
        <p:txBody>
          <a:bodyPr wrap="square" tIns="22850" bIns="2285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8288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chemeClr val="bg2"/>
                </a:solidFill>
                <a:effectLst/>
                <a:uFillTx/>
                <a:latin typeface="Tw Cen MT" panose="020B0602020104020603" pitchFamily="34" charset="77"/>
                <a:ea typeface="+mj-ea"/>
                <a:cs typeface="+mj-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9pPr>
          </a:lstStyle>
          <a:p>
            <a:pPr marL="278606" indent="-342900" algn="l" hangingPunct="1">
              <a:spcBef>
                <a:spcPts val="238"/>
              </a:spcBef>
              <a:spcAft>
                <a:spcPct val="0"/>
              </a:spcAft>
              <a:buSzPts val="2000"/>
              <a:buFont typeface="Arial" panose="020B0604020202020204" pitchFamily="34" charset="0"/>
              <a:buChar char="•"/>
            </a:pPr>
            <a:r>
              <a:rPr lang="en-US" altLang="en-US" sz="2400" b="0" dirty="0">
                <a:latin typeface="+mn-lt"/>
                <a:cs typeface="Arial" panose="020B0604020202020204" pitchFamily="34" charset="0"/>
                <a:sym typeface="Arial" panose="020B0604020202020204" pitchFamily="34" charset="0"/>
              </a:rPr>
              <a:t>Interchangeable for a nonviable pregnancy in the first trimester (&lt;13 weeks of gestation)</a:t>
            </a:r>
          </a:p>
          <a:p>
            <a:pPr marL="278606" indent="-342900" algn="l" hangingPunct="1">
              <a:spcBef>
                <a:spcPts val="238"/>
              </a:spcBef>
              <a:spcAft>
                <a:spcPct val="0"/>
              </a:spcAft>
              <a:buSzPts val="2000"/>
              <a:buFont typeface="Arial" panose="020B0604020202020204" pitchFamily="34" charset="0"/>
              <a:buChar char="•"/>
            </a:pPr>
            <a:r>
              <a:rPr lang="en-US" altLang="en-US" sz="2400" b="0" dirty="0">
                <a:latin typeface="+mn-lt"/>
                <a:cs typeface="Arial" panose="020B0604020202020204" pitchFamily="34" charset="0"/>
                <a:sym typeface="Arial" panose="020B0604020202020204" pitchFamily="34" charset="0"/>
              </a:rPr>
              <a:t>Preferred terminology is early pregnancy loss (EPL)</a:t>
            </a:r>
          </a:p>
        </p:txBody>
      </p:sp>
      <p:sp>
        <p:nvSpPr>
          <p:cNvPr id="4" name="Title 3">
            <a:extLst>
              <a:ext uri="{FF2B5EF4-FFF2-40B4-BE49-F238E27FC236}">
                <a16:creationId xmlns:a16="http://schemas.microsoft.com/office/drawing/2014/main" id="{AF455311-71CD-A2F9-3298-7CF2B6F39D6F}"/>
              </a:ext>
            </a:extLst>
          </p:cNvPr>
          <p:cNvSpPr>
            <a:spLocks noGrp="1"/>
          </p:cNvSpPr>
          <p:nvPr>
            <p:ph type="title"/>
          </p:nvPr>
        </p:nvSpPr>
        <p:spPr>
          <a:xfrm>
            <a:off x="451514" y="457138"/>
            <a:ext cx="10278547" cy="595400"/>
          </a:xfrm>
        </p:spPr>
        <p:txBody>
          <a:bodyPr/>
          <a:lstStyle/>
          <a:p>
            <a:r>
              <a:rPr lang="en-US" sz="3600" b="0" dirty="0"/>
              <a:t>Terminology</a:t>
            </a:r>
          </a:p>
        </p:txBody>
      </p:sp>
    </p:spTree>
    <p:extLst>
      <p:ext uri="{BB962C8B-B14F-4D97-AF65-F5344CB8AC3E}">
        <p14:creationId xmlns:p14="http://schemas.microsoft.com/office/powerpoint/2010/main" val="347308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E129DF-EA8C-E703-5EB2-3D751E642CEB}"/>
              </a:ext>
            </a:extLst>
          </p:cNvPr>
          <p:cNvGraphicFramePr>
            <a:graphicFrameLocks noGrp="1"/>
          </p:cNvGraphicFramePr>
          <p:nvPr>
            <p:extLst>
              <p:ext uri="{D42A27DB-BD31-4B8C-83A1-F6EECF244321}">
                <p14:modId xmlns:p14="http://schemas.microsoft.com/office/powerpoint/2010/main" val="246145587"/>
              </p:ext>
            </p:extLst>
          </p:nvPr>
        </p:nvGraphicFramePr>
        <p:xfrm>
          <a:off x="111456" y="1327959"/>
          <a:ext cx="11969087" cy="3977110"/>
        </p:xfrm>
        <a:graphic>
          <a:graphicData uri="http://schemas.openxmlformats.org/drawingml/2006/table">
            <a:tbl>
              <a:tblPr firstRow="1" firstCol="1" bandRow="1">
                <a:tableStyleId>{5C22544A-7EE6-4342-B048-85BDC9FD1C3A}</a:tableStyleId>
              </a:tblPr>
              <a:tblGrid>
                <a:gridCol w="2254747">
                  <a:extLst>
                    <a:ext uri="{9D8B030D-6E8A-4147-A177-3AD203B41FA5}">
                      <a16:colId xmlns:a16="http://schemas.microsoft.com/office/drawing/2014/main" val="51479189"/>
                    </a:ext>
                  </a:extLst>
                </a:gridCol>
                <a:gridCol w="926160">
                  <a:extLst>
                    <a:ext uri="{9D8B030D-6E8A-4147-A177-3AD203B41FA5}">
                      <a16:colId xmlns:a16="http://schemas.microsoft.com/office/drawing/2014/main" val="2671166635"/>
                    </a:ext>
                  </a:extLst>
                </a:gridCol>
                <a:gridCol w="2661441">
                  <a:extLst>
                    <a:ext uri="{9D8B030D-6E8A-4147-A177-3AD203B41FA5}">
                      <a16:colId xmlns:a16="http://schemas.microsoft.com/office/drawing/2014/main" val="1535775208"/>
                    </a:ext>
                  </a:extLst>
                </a:gridCol>
                <a:gridCol w="976787">
                  <a:extLst>
                    <a:ext uri="{9D8B030D-6E8A-4147-A177-3AD203B41FA5}">
                      <a16:colId xmlns:a16="http://schemas.microsoft.com/office/drawing/2014/main" val="3471125576"/>
                    </a:ext>
                  </a:extLst>
                </a:gridCol>
                <a:gridCol w="1183004">
                  <a:extLst>
                    <a:ext uri="{9D8B030D-6E8A-4147-A177-3AD203B41FA5}">
                      <a16:colId xmlns:a16="http://schemas.microsoft.com/office/drawing/2014/main" val="2606368154"/>
                    </a:ext>
                  </a:extLst>
                </a:gridCol>
                <a:gridCol w="3966948">
                  <a:extLst>
                    <a:ext uri="{9D8B030D-6E8A-4147-A177-3AD203B41FA5}">
                      <a16:colId xmlns:a16="http://schemas.microsoft.com/office/drawing/2014/main" val="924779997"/>
                    </a:ext>
                  </a:extLst>
                </a:gridCol>
              </a:tblGrid>
              <a:tr h="493466">
                <a:tc>
                  <a:txBody>
                    <a:bodyPr/>
                    <a:lstStyle/>
                    <a:p>
                      <a:pPr marL="0" marR="0">
                        <a:spcBef>
                          <a:spcPts val="0"/>
                        </a:spcBef>
                        <a:spcAft>
                          <a:spcPts val="0"/>
                        </a:spcAft>
                      </a:pPr>
                      <a:r>
                        <a:rPr lang="en-US" sz="1800" b="0" dirty="0">
                          <a:effectLst/>
                        </a:rPr>
                        <a:t>Preferred term(s) highlighted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ICD-10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Definition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 EC canal?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Tissue </a:t>
                      </a:r>
                    </a:p>
                    <a:p>
                      <a:pPr marL="0" marR="0">
                        <a:spcBef>
                          <a:spcPts val="0"/>
                        </a:spcBef>
                        <a:spcAft>
                          <a:spcPts val="0"/>
                        </a:spcAft>
                      </a:pPr>
                      <a:r>
                        <a:rPr lang="en-US" sz="1800" b="0" dirty="0">
                          <a:effectLst/>
                        </a:rPr>
                        <a:t>passed?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Ultrasound characteristics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348573"/>
                  </a:ext>
                </a:extLst>
              </a:tr>
              <a:tr h="986932">
                <a:tc>
                  <a:txBody>
                    <a:bodyPr/>
                    <a:lstStyle/>
                    <a:p>
                      <a:pPr marL="342900" marR="0" lvl="0" indent="-342900">
                        <a:spcBef>
                          <a:spcPts val="0"/>
                        </a:spcBef>
                        <a:spcAft>
                          <a:spcPts val="0"/>
                        </a:spcAft>
                        <a:buFont typeface="Symbol" panose="05050102010706020507" pitchFamily="18" charset="2"/>
                        <a:buChar char=""/>
                      </a:pPr>
                      <a:r>
                        <a:rPr lang="en-US" sz="1800" b="1" dirty="0">
                          <a:effectLst/>
                        </a:rPr>
                        <a:t>Threatened miscarriage</a:t>
                      </a:r>
                    </a:p>
                    <a:p>
                      <a:pPr marL="342900" marR="0" lvl="0" indent="-342900">
                        <a:spcBef>
                          <a:spcPts val="0"/>
                        </a:spcBef>
                        <a:spcAft>
                          <a:spcPts val="0"/>
                        </a:spcAft>
                        <a:buFont typeface="Symbol" panose="05050102010706020507" pitchFamily="18" charset="2"/>
                        <a:buChar char=""/>
                      </a:pPr>
                      <a:r>
                        <a:rPr lang="en-US" sz="1800" b="0" dirty="0">
                          <a:effectLst/>
                        </a:rPr>
                        <a:t>Threatened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 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Bleeding &lt; 20 wks</a:t>
                      </a:r>
                    </a:p>
                    <a:p>
                      <a:pPr marL="285750" marR="0" indent="-285750">
                        <a:spcBef>
                          <a:spcPts val="0"/>
                        </a:spcBef>
                        <a:spcAft>
                          <a:spcPts val="0"/>
                        </a:spcAft>
                        <a:buFont typeface="Arial" panose="020B0604020202020204" pitchFamily="34" charset="0"/>
                        <a:buChar char="•"/>
                      </a:pPr>
                      <a:r>
                        <a:rPr lang="en-US" sz="1800" dirty="0">
                          <a:effectLst/>
                        </a:rPr>
                        <a:t>Viable </a:t>
                      </a:r>
                    </a:p>
                    <a:p>
                      <a:pPr marL="285750" marR="0" indent="-285750">
                        <a:spcBef>
                          <a:spcPts val="0"/>
                        </a:spcBef>
                        <a:spcAft>
                          <a:spcPts val="0"/>
                        </a:spcAft>
                        <a:buFont typeface="Arial" panose="020B0604020202020204" pitchFamily="34" charset="0"/>
                        <a:buChar char="•"/>
                      </a:pPr>
                      <a:r>
                        <a:rPr lang="en-US" sz="1800" dirty="0">
                          <a:effectLst/>
                        </a:rPr>
                        <a:t>May or may not miscarry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Closed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Findings appropriate for stage of pregnancy</a:t>
                      </a:r>
                    </a:p>
                    <a:p>
                      <a:pPr marL="285750" marR="0" indent="-285750">
                        <a:spcBef>
                          <a:spcPts val="0"/>
                        </a:spcBef>
                        <a:spcAft>
                          <a:spcPts val="0"/>
                        </a:spcAft>
                        <a:buFont typeface="Arial" panose="020B0604020202020204" pitchFamily="34" charset="0"/>
                        <a:buChar char="•"/>
                      </a:pPr>
                      <a:r>
                        <a:rPr lang="en-US" sz="1800" dirty="0">
                          <a:effectLst/>
                        </a:rPr>
                        <a:t>Subchorionic hemorrhage may be 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969464"/>
                  </a:ext>
                </a:extLst>
              </a:tr>
              <a:tr h="1075791">
                <a:tc>
                  <a:txBody>
                    <a:bodyPr/>
                    <a:lstStyle/>
                    <a:p>
                      <a:pPr marL="342900" marR="0" lvl="0" indent="-342900">
                        <a:spcBef>
                          <a:spcPts val="0"/>
                        </a:spcBef>
                        <a:spcAft>
                          <a:spcPts val="0"/>
                        </a:spcAft>
                        <a:buFont typeface="Symbol" panose="05050102010706020507" pitchFamily="18" charset="2"/>
                        <a:buChar char=""/>
                      </a:pPr>
                      <a:r>
                        <a:rPr lang="en-US" sz="1800" b="1" dirty="0">
                          <a:effectLst/>
                        </a:rPr>
                        <a:t>Inevitable EPL</a:t>
                      </a:r>
                    </a:p>
                    <a:p>
                      <a:pPr marL="342900" marR="0" lvl="0" indent="-342900">
                        <a:spcBef>
                          <a:spcPts val="0"/>
                        </a:spcBef>
                        <a:spcAft>
                          <a:spcPts val="0"/>
                        </a:spcAft>
                        <a:buFont typeface="Symbol" panose="05050102010706020507" pitchFamily="18" charset="2"/>
                        <a:buChar char=""/>
                      </a:pPr>
                      <a:r>
                        <a:rPr lang="en-US" sz="1800" b="0" dirty="0">
                          <a:effectLst/>
                        </a:rPr>
                        <a:t>Inevitable miscarriage</a:t>
                      </a:r>
                    </a:p>
                    <a:p>
                      <a:pPr marL="342900" marR="0" lvl="0" indent="-342900">
                        <a:spcBef>
                          <a:spcPts val="0"/>
                        </a:spcBef>
                        <a:spcAft>
                          <a:spcPts val="0"/>
                        </a:spcAft>
                        <a:buFont typeface="Symbol" panose="05050102010706020507" pitchFamily="18" charset="2"/>
                        <a:buChar char=""/>
                      </a:pPr>
                      <a:r>
                        <a:rPr lang="en-US" sz="1800" b="0" dirty="0">
                          <a:effectLst/>
                        </a:rPr>
                        <a:t>Inevitable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 03.4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rPr>
                        <a:t>Vaginal spotting or bleeding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rPr>
                        <a:t>EPL is unavoidable</a:t>
                      </a:r>
                    </a:p>
                  </a:txBody>
                  <a:tcPr marL="68580" marR="68580" marT="0" marB="0"/>
                </a:tc>
                <a:tc>
                  <a:txBody>
                    <a:bodyPr/>
                    <a:lstStyle/>
                    <a:p>
                      <a:pPr marL="0" marR="0">
                        <a:spcBef>
                          <a:spcPts val="0"/>
                        </a:spcBef>
                        <a:spcAft>
                          <a:spcPts val="0"/>
                        </a:spcAft>
                      </a:pPr>
                      <a:r>
                        <a:rPr lang="en-US" sz="1800">
                          <a:effectLst/>
                        </a:rPr>
                        <a:t>Open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IUP on ultrasound</a:t>
                      </a:r>
                    </a:p>
                    <a:p>
                      <a:pPr marL="285750" marR="0" indent="-285750">
                        <a:spcBef>
                          <a:spcPts val="0"/>
                        </a:spcBef>
                        <a:spcAft>
                          <a:spcPts val="0"/>
                        </a:spcAft>
                        <a:buFont typeface="Arial" panose="020B0604020202020204" pitchFamily="34" charset="0"/>
                        <a:buChar char="•"/>
                      </a:pPr>
                      <a:r>
                        <a:rPr lang="en-US" sz="1800" dirty="0">
                          <a:effectLst/>
                        </a:rPr>
                        <a:t>Fetal cardiac activity may or may not be 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288003"/>
                  </a:ext>
                </a:extLst>
              </a:tr>
              <a:tr h="1233910">
                <a:tc>
                  <a:txBody>
                    <a:bodyPr/>
                    <a:lstStyle/>
                    <a:p>
                      <a:pPr marL="342900" marR="0" lvl="0" indent="-342900">
                        <a:spcBef>
                          <a:spcPts val="0"/>
                        </a:spcBef>
                        <a:spcAft>
                          <a:spcPts val="0"/>
                        </a:spcAft>
                        <a:buFont typeface="Symbol" panose="05050102010706020507" pitchFamily="18" charset="2"/>
                        <a:buChar char=""/>
                      </a:pPr>
                      <a:r>
                        <a:rPr lang="en-US" sz="1800" b="1" dirty="0">
                          <a:effectLst/>
                        </a:rPr>
                        <a:t>Incomplete EPL</a:t>
                      </a:r>
                    </a:p>
                    <a:p>
                      <a:pPr marL="342900" marR="0" lvl="0" indent="-342900">
                        <a:spcBef>
                          <a:spcPts val="0"/>
                        </a:spcBef>
                        <a:spcAft>
                          <a:spcPts val="0"/>
                        </a:spcAft>
                        <a:buFont typeface="Symbol" panose="05050102010706020507" pitchFamily="18" charset="2"/>
                        <a:buChar char=""/>
                      </a:pPr>
                      <a:r>
                        <a:rPr lang="en-US" sz="1800" b="0" dirty="0">
                          <a:effectLst/>
                        </a:rPr>
                        <a:t>Incomplete miscarriage</a:t>
                      </a:r>
                    </a:p>
                    <a:p>
                      <a:pPr marL="342900" marR="0" lvl="0" indent="-342900">
                        <a:spcBef>
                          <a:spcPts val="0"/>
                        </a:spcBef>
                        <a:spcAft>
                          <a:spcPts val="0"/>
                        </a:spcAft>
                        <a:buFont typeface="Symbol" panose="05050102010706020507" pitchFamily="18" charset="2"/>
                        <a:buChar char=""/>
                      </a:pPr>
                      <a:r>
                        <a:rPr lang="en-US" sz="1800" b="0" dirty="0">
                          <a:effectLst/>
                        </a:rPr>
                        <a:t>Incomplete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 03.4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Some, but not all, of the products of conception have passed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Heterogeneous and/or echogenic tissue at  endometrial stripe or in canal</a:t>
                      </a:r>
                    </a:p>
                  </a:txBody>
                  <a:tcPr marL="68580" marR="68580" marT="0" marB="0"/>
                </a:tc>
                <a:extLst>
                  <a:ext uri="{0D108BD9-81ED-4DB2-BD59-A6C34878D82A}">
                    <a16:rowId xmlns:a16="http://schemas.microsoft.com/office/drawing/2014/main" val="4210501469"/>
                  </a:ext>
                </a:extLst>
              </a:tr>
            </a:tbl>
          </a:graphicData>
        </a:graphic>
      </p:graphicFrame>
      <p:sp>
        <p:nvSpPr>
          <p:cNvPr id="2" name="TextBox 1">
            <a:extLst>
              <a:ext uri="{FF2B5EF4-FFF2-40B4-BE49-F238E27FC236}">
                <a16:creationId xmlns:a16="http://schemas.microsoft.com/office/drawing/2014/main" id="{4C9E0BB7-1401-7F2D-9F15-39DB760A26B3}"/>
              </a:ext>
            </a:extLst>
          </p:cNvPr>
          <p:cNvSpPr txBox="1"/>
          <p:nvPr/>
        </p:nvSpPr>
        <p:spPr>
          <a:xfrm>
            <a:off x="276727" y="5345375"/>
            <a:ext cx="3555782" cy="400110"/>
          </a:xfrm>
          <a:prstGeom prst="rect">
            <a:avLst/>
          </a:prstGeom>
          <a:noFill/>
        </p:spPr>
        <p:txBody>
          <a:bodyPr wrap="none" rtlCol="0">
            <a:spAutoFit/>
          </a:bodyPr>
          <a:lstStyle/>
          <a:p>
            <a:r>
              <a:rPr lang="en-US" sz="2000" dirty="0">
                <a:solidFill>
                  <a:srgbClr val="0070C0"/>
                </a:solidFill>
              </a:rPr>
              <a:t>SAB: Spontaneous abortion</a:t>
            </a:r>
          </a:p>
        </p:txBody>
      </p:sp>
    </p:spTree>
    <p:extLst>
      <p:ext uri="{BB962C8B-B14F-4D97-AF65-F5344CB8AC3E}">
        <p14:creationId xmlns:p14="http://schemas.microsoft.com/office/powerpoint/2010/main" val="204656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C9E5116-5F1E-06BE-3C0F-01C509FA8A09}"/>
              </a:ext>
            </a:extLst>
          </p:cNvPr>
          <p:cNvGraphicFramePr>
            <a:graphicFrameLocks noGrp="1"/>
          </p:cNvGraphicFramePr>
          <p:nvPr>
            <p:extLst>
              <p:ext uri="{D42A27DB-BD31-4B8C-83A1-F6EECF244321}">
                <p14:modId xmlns:p14="http://schemas.microsoft.com/office/powerpoint/2010/main" val="4184416574"/>
              </p:ext>
            </p:extLst>
          </p:nvPr>
        </p:nvGraphicFramePr>
        <p:xfrm>
          <a:off x="104273" y="1310740"/>
          <a:ext cx="11983453" cy="4297479"/>
        </p:xfrm>
        <a:graphic>
          <a:graphicData uri="http://schemas.openxmlformats.org/drawingml/2006/table">
            <a:tbl>
              <a:tblPr firstRow="1" firstCol="1" bandRow="1">
                <a:tableStyleId>{5C22544A-7EE6-4342-B048-85BDC9FD1C3A}</a:tableStyleId>
              </a:tblPr>
              <a:tblGrid>
                <a:gridCol w="2444090">
                  <a:extLst>
                    <a:ext uri="{9D8B030D-6E8A-4147-A177-3AD203B41FA5}">
                      <a16:colId xmlns:a16="http://schemas.microsoft.com/office/drawing/2014/main" val="3933122711"/>
                    </a:ext>
                  </a:extLst>
                </a:gridCol>
                <a:gridCol w="890778">
                  <a:extLst>
                    <a:ext uri="{9D8B030D-6E8A-4147-A177-3AD203B41FA5}">
                      <a16:colId xmlns:a16="http://schemas.microsoft.com/office/drawing/2014/main" val="2097692243"/>
                    </a:ext>
                  </a:extLst>
                </a:gridCol>
                <a:gridCol w="2341504">
                  <a:extLst>
                    <a:ext uri="{9D8B030D-6E8A-4147-A177-3AD203B41FA5}">
                      <a16:colId xmlns:a16="http://schemas.microsoft.com/office/drawing/2014/main" val="3984816921"/>
                    </a:ext>
                  </a:extLst>
                </a:gridCol>
                <a:gridCol w="969713">
                  <a:extLst>
                    <a:ext uri="{9D8B030D-6E8A-4147-A177-3AD203B41FA5}">
                      <a16:colId xmlns:a16="http://schemas.microsoft.com/office/drawing/2014/main" val="2713121889"/>
                    </a:ext>
                  </a:extLst>
                </a:gridCol>
                <a:gridCol w="1040668">
                  <a:extLst>
                    <a:ext uri="{9D8B030D-6E8A-4147-A177-3AD203B41FA5}">
                      <a16:colId xmlns:a16="http://schemas.microsoft.com/office/drawing/2014/main" val="4057810387"/>
                    </a:ext>
                  </a:extLst>
                </a:gridCol>
                <a:gridCol w="4296700">
                  <a:extLst>
                    <a:ext uri="{9D8B030D-6E8A-4147-A177-3AD203B41FA5}">
                      <a16:colId xmlns:a16="http://schemas.microsoft.com/office/drawing/2014/main" val="1913612533"/>
                    </a:ext>
                  </a:extLst>
                </a:gridCol>
              </a:tblGrid>
              <a:tr h="436813">
                <a:tc>
                  <a:txBody>
                    <a:bodyPr/>
                    <a:lstStyle/>
                    <a:p>
                      <a:pPr marL="0" marR="0">
                        <a:spcBef>
                          <a:spcPts val="600"/>
                        </a:spcBef>
                        <a:spcAft>
                          <a:spcPts val="0"/>
                        </a:spcAft>
                      </a:pPr>
                      <a:r>
                        <a:rPr lang="en-US" sz="1600" b="0" dirty="0">
                          <a:effectLst/>
                        </a:rPr>
                        <a:t>Preferred term(s) highlighted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600" b="0" dirty="0">
                          <a:effectLst/>
                        </a:rPr>
                        <a:t>ICD-10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600" b="0" dirty="0">
                          <a:effectLst/>
                        </a:rPr>
                        <a:t>Definition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600" b="0" dirty="0">
                          <a:effectLst/>
                        </a:rPr>
                        <a:t>EC canal?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600" b="0" dirty="0">
                          <a:effectLst/>
                        </a:rPr>
                        <a:t>Tissue passed?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600" b="0" dirty="0">
                          <a:effectLst/>
                        </a:rPr>
                        <a:t>Ultrasound characteristics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9914586"/>
                  </a:ext>
                </a:extLst>
              </a:tr>
              <a:tr h="873626">
                <a:tc>
                  <a:txBody>
                    <a:bodyPr/>
                    <a:lstStyle/>
                    <a:p>
                      <a:pPr marL="342900" marR="0" lvl="0" indent="-342900">
                        <a:spcBef>
                          <a:spcPts val="600"/>
                        </a:spcBef>
                        <a:spcAft>
                          <a:spcPts val="0"/>
                        </a:spcAft>
                        <a:buFont typeface="Symbol" panose="05050102010706020507" pitchFamily="18" charset="2"/>
                        <a:buChar char=""/>
                      </a:pPr>
                      <a:r>
                        <a:rPr lang="en-US" sz="1800" b="1" dirty="0">
                          <a:effectLst/>
                        </a:rPr>
                        <a:t>Complete EPL</a:t>
                      </a:r>
                    </a:p>
                    <a:p>
                      <a:pPr marL="342900" marR="0" lvl="0" indent="-342900">
                        <a:spcBef>
                          <a:spcPts val="600"/>
                        </a:spcBef>
                        <a:spcAft>
                          <a:spcPts val="0"/>
                        </a:spcAft>
                        <a:buFont typeface="Symbol" panose="05050102010706020507" pitchFamily="18" charset="2"/>
                        <a:buChar char=""/>
                      </a:pPr>
                      <a:r>
                        <a:rPr lang="en-US" sz="1800" b="0" dirty="0">
                          <a:effectLst/>
                        </a:rPr>
                        <a:t>Complete miscarriage</a:t>
                      </a:r>
                    </a:p>
                    <a:p>
                      <a:pPr marL="342900" marR="0" lvl="0" indent="-342900">
                        <a:spcBef>
                          <a:spcPts val="600"/>
                        </a:spcBef>
                        <a:spcAft>
                          <a:spcPts val="0"/>
                        </a:spcAft>
                        <a:buFont typeface="Symbol" panose="05050102010706020507" pitchFamily="18" charset="2"/>
                        <a:buChar char=""/>
                      </a:pPr>
                      <a:r>
                        <a:rPr lang="en-US" sz="1800" b="0" dirty="0">
                          <a:effectLst/>
                        </a:rPr>
                        <a:t>Complete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a:effectLst/>
                        </a:rPr>
                        <a:t>O 03.9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All POC have passed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a:effectLst/>
                        </a:rPr>
                        <a:t>Closed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Empty uterus; endometrial lining may be thickened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096023"/>
                  </a:ext>
                </a:extLst>
              </a:tr>
              <a:tr h="873626">
                <a:tc>
                  <a:txBody>
                    <a:bodyPr/>
                    <a:lstStyle/>
                    <a:p>
                      <a:pPr marL="342900" marR="0" lvl="0" indent="-342900">
                        <a:spcBef>
                          <a:spcPts val="600"/>
                        </a:spcBef>
                        <a:spcAft>
                          <a:spcPts val="0"/>
                        </a:spcAft>
                        <a:buFont typeface="Symbol" panose="05050102010706020507" pitchFamily="18" charset="2"/>
                        <a:buChar char=""/>
                      </a:pPr>
                      <a:r>
                        <a:rPr lang="en-US" sz="1800" b="1" dirty="0">
                          <a:effectLst/>
                        </a:rPr>
                        <a:t>Missed EPL</a:t>
                      </a:r>
                    </a:p>
                    <a:p>
                      <a:pPr marL="342900" marR="0" lvl="0" indent="-342900">
                        <a:spcBef>
                          <a:spcPts val="600"/>
                        </a:spcBef>
                        <a:spcAft>
                          <a:spcPts val="0"/>
                        </a:spcAft>
                        <a:buFont typeface="Symbol" panose="05050102010706020507" pitchFamily="18" charset="2"/>
                        <a:buChar char=""/>
                      </a:pPr>
                      <a:r>
                        <a:rPr lang="en-US" sz="1800" b="0" dirty="0">
                          <a:effectLst/>
                        </a:rPr>
                        <a:t>Embryonic or fetal demise</a:t>
                      </a:r>
                    </a:p>
                    <a:p>
                      <a:pPr marL="342900" marR="0" lvl="0" indent="-342900">
                        <a:spcBef>
                          <a:spcPts val="600"/>
                        </a:spcBef>
                        <a:spcAft>
                          <a:spcPts val="0"/>
                        </a:spcAft>
                        <a:buFont typeface="Symbol" panose="05050102010706020507" pitchFamily="18" charset="2"/>
                        <a:buChar char=""/>
                      </a:pPr>
                      <a:r>
                        <a:rPr lang="en-US" sz="1800" b="0" dirty="0">
                          <a:effectLst/>
                        </a:rPr>
                        <a:t>Missed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dirty="0">
                          <a:effectLst/>
                        </a:rPr>
                        <a:t>O 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EPL of embryo or fetus </a:t>
                      </a:r>
                    </a:p>
                    <a:p>
                      <a:pPr marL="285750" marR="0" indent="-285750">
                        <a:spcBef>
                          <a:spcPts val="600"/>
                        </a:spcBef>
                        <a:spcAft>
                          <a:spcPts val="0"/>
                        </a:spcAft>
                        <a:buFont typeface="Arial" panose="020B0604020202020204" pitchFamily="34" charset="0"/>
                        <a:buChar char="•"/>
                      </a:pPr>
                      <a:r>
                        <a:rPr lang="en-US" sz="1800" u="sng" dirty="0">
                          <a:effectLst/>
                        </a:rPr>
                        <a:t>&lt;</a:t>
                      </a:r>
                      <a:r>
                        <a:rPr lang="en-US" sz="1800" dirty="0">
                          <a:effectLst/>
                        </a:rPr>
                        <a:t> 12 6/7 wks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a:effectLst/>
                        </a:rPr>
                        <a:t>Closed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Embryonic pole ≥ 5 mm without fetal cardiac activity, or</a:t>
                      </a:r>
                    </a:p>
                    <a:p>
                      <a:pPr marL="285750" marR="0" indent="-285750">
                        <a:spcBef>
                          <a:spcPts val="600"/>
                        </a:spcBef>
                        <a:spcAft>
                          <a:spcPts val="0"/>
                        </a:spcAft>
                        <a:buFont typeface="Arial" panose="020B0604020202020204" pitchFamily="34" charset="0"/>
                        <a:buChar char="•"/>
                      </a:pPr>
                      <a:r>
                        <a:rPr lang="en-US" sz="1800" dirty="0">
                          <a:effectLst/>
                        </a:rPr>
                        <a:t>Embryonic pole &lt; 5 mm and no interval growth over one week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765519"/>
                  </a:ext>
                </a:extLst>
              </a:tr>
              <a:tr h="1310439">
                <a:tc>
                  <a:txBody>
                    <a:bodyPr/>
                    <a:lstStyle/>
                    <a:p>
                      <a:pPr marL="342900" marR="0" lvl="0" indent="-342900">
                        <a:spcBef>
                          <a:spcPts val="600"/>
                        </a:spcBef>
                        <a:spcAft>
                          <a:spcPts val="0"/>
                        </a:spcAft>
                        <a:buFont typeface="Symbol" panose="05050102010706020507" pitchFamily="18" charset="2"/>
                        <a:buChar char=""/>
                      </a:pPr>
                      <a:r>
                        <a:rPr lang="en-US" sz="1800" b="1" dirty="0">
                          <a:effectLst/>
                        </a:rPr>
                        <a:t>Anembryonic gestation</a:t>
                      </a:r>
                    </a:p>
                    <a:p>
                      <a:pPr marL="342900" marR="0" lvl="0" indent="-342900">
                        <a:spcBef>
                          <a:spcPts val="600"/>
                        </a:spcBef>
                        <a:spcAft>
                          <a:spcPts val="0"/>
                        </a:spcAft>
                        <a:buFont typeface="Symbol" panose="05050102010706020507" pitchFamily="18" charset="2"/>
                        <a:buChar char=""/>
                      </a:pPr>
                      <a:r>
                        <a:rPr lang="en-US" sz="1800" b="0" dirty="0">
                          <a:effectLst/>
                        </a:rPr>
                        <a:t>Empty sac </a:t>
                      </a:r>
                    </a:p>
                    <a:p>
                      <a:pPr marL="342900" marR="0" lvl="0" indent="-342900">
                        <a:spcBef>
                          <a:spcPts val="600"/>
                        </a:spcBef>
                        <a:spcAft>
                          <a:spcPts val="0"/>
                        </a:spcAft>
                        <a:buFont typeface="Symbol" panose="05050102010706020507" pitchFamily="18" charset="2"/>
                        <a:buChar char=""/>
                      </a:pPr>
                      <a:r>
                        <a:rPr lang="en-US" sz="1800" b="0" dirty="0">
                          <a:effectLst/>
                        </a:rPr>
                        <a:t>Blighted ovum</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dirty="0">
                          <a:effectLst/>
                        </a:rPr>
                        <a:t>O 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GS without embryonic structures</a:t>
                      </a:r>
                    </a:p>
                    <a:p>
                      <a:pPr marL="285750" marR="0" indent="-285750">
                        <a:spcBef>
                          <a:spcPts val="600"/>
                        </a:spcBef>
                        <a:spcAft>
                          <a:spcPts val="0"/>
                        </a:spcAft>
                        <a:buFont typeface="Arial" panose="020B0604020202020204" pitchFamily="34" charset="0"/>
                        <a:buChar char="•"/>
                      </a:pPr>
                      <a:r>
                        <a:rPr lang="en-US" sz="1800" u="sng" dirty="0">
                          <a:effectLst/>
                        </a:rPr>
                        <a:t>&lt;</a:t>
                      </a:r>
                      <a:r>
                        <a:rPr lang="en-US" sz="1800" dirty="0">
                          <a:effectLst/>
                        </a:rPr>
                        <a:t> 12 6/7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dirty="0">
                          <a:effectLst/>
                        </a:rPr>
                        <a:t>Closed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600"/>
                        </a:spcBef>
                        <a:spcAft>
                          <a:spcPts val="0"/>
                        </a:spcAft>
                        <a:buFont typeface="Arial" panose="020B0604020202020204" pitchFamily="34" charset="0"/>
                        <a:buChar char="•"/>
                      </a:pPr>
                      <a:r>
                        <a:rPr lang="en-US" sz="1800" dirty="0">
                          <a:effectLst/>
                        </a:rPr>
                        <a:t>GS &gt; 13 mm without yolk sac,  or</a:t>
                      </a:r>
                    </a:p>
                    <a:p>
                      <a:pPr marL="285750" marR="0" indent="-285750">
                        <a:spcBef>
                          <a:spcPts val="600"/>
                        </a:spcBef>
                        <a:spcAft>
                          <a:spcPts val="0"/>
                        </a:spcAft>
                        <a:buFont typeface="Arial" panose="020B0604020202020204" pitchFamily="34" charset="0"/>
                        <a:buChar char="•"/>
                      </a:pPr>
                      <a:r>
                        <a:rPr lang="en-US" sz="1800" dirty="0">
                          <a:effectLst/>
                        </a:rPr>
                        <a:t>&gt; 18 mm w/o embryonic pole, or</a:t>
                      </a:r>
                    </a:p>
                    <a:p>
                      <a:pPr marL="285750" marR="0" indent="-285750">
                        <a:spcBef>
                          <a:spcPts val="600"/>
                        </a:spcBef>
                        <a:spcAft>
                          <a:spcPts val="0"/>
                        </a:spcAft>
                        <a:buFont typeface="Arial" panose="020B0604020202020204" pitchFamily="34" charset="0"/>
                        <a:buChar char="•"/>
                      </a:pPr>
                      <a:r>
                        <a:rPr lang="en-US" sz="1800" dirty="0">
                          <a:effectLst/>
                        </a:rPr>
                        <a:t>Empty GS &gt; 38 days gestation and no interval growth over one week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9685621"/>
                  </a:ext>
                </a:extLst>
              </a:tr>
            </a:tbl>
          </a:graphicData>
        </a:graphic>
      </p:graphicFrame>
      <p:sp>
        <p:nvSpPr>
          <p:cNvPr id="3" name="TextBox 2">
            <a:extLst>
              <a:ext uri="{FF2B5EF4-FFF2-40B4-BE49-F238E27FC236}">
                <a16:creationId xmlns:a16="http://schemas.microsoft.com/office/drawing/2014/main" id="{B5B13BEB-C20C-F52F-FF17-F44E14365437}"/>
              </a:ext>
            </a:extLst>
          </p:cNvPr>
          <p:cNvSpPr txBox="1"/>
          <p:nvPr/>
        </p:nvSpPr>
        <p:spPr>
          <a:xfrm>
            <a:off x="345908" y="5608219"/>
            <a:ext cx="6106026" cy="369332"/>
          </a:xfrm>
          <a:prstGeom prst="rect">
            <a:avLst/>
          </a:prstGeom>
          <a:noFill/>
        </p:spPr>
        <p:txBody>
          <a:bodyPr wrap="square">
            <a:spAutoFit/>
          </a:bodyPr>
          <a:lstStyle/>
          <a:p>
            <a:r>
              <a:rPr lang="en-US" dirty="0">
                <a:solidFill>
                  <a:srgbClr val="0070C0"/>
                </a:solidFill>
              </a:rPr>
              <a:t>GS: gestational sac</a:t>
            </a:r>
          </a:p>
        </p:txBody>
      </p:sp>
    </p:spTree>
    <p:extLst>
      <p:ext uri="{BB962C8B-B14F-4D97-AF65-F5344CB8AC3E}">
        <p14:creationId xmlns:p14="http://schemas.microsoft.com/office/powerpoint/2010/main" val="69265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18CEDE6-609C-9D44-8C7A-45BF1A2D40E1}"/>
              </a:ext>
            </a:extLst>
          </p:cNvPr>
          <p:cNvGraphicFramePr>
            <a:graphicFrameLocks noGrp="1"/>
          </p:cNvGraphicFramePr>
          <p:nvPr>
            <p:extLst>
              <p:ext uri="{D42A27DB-BD31-4B8C-83A1-F6EECF244321}">
                <p14:modId xmlns:p14="http://schemas.microsoft.com/office/powerpoint/2010/main" val="1298988280"/>
              </p:ext>
            </p:extLst>
          </p:nvPr>
        </p:nvGraphicFramePr>
        <p:xfrm>
          <a:off x="116764" y="1348731"/>
          <a:ext cx="12075236" cy="4160537"/>
        </p:xfrm>
        <a:graphic>
          <a:graphicData uri="http://schemas.openxmlformats.org/drawingml/2006/table">
            <a:tbl>
              <a:tblPr firstRow="1" firstCol="1" bandRow="1">
                <a:tableStyleId>{5C22544A-7EE6-4342-B048-85BDC9FD1C3A}</a:tableStyleId>
              </a:tblPr>
              <a:tblGrid>
                <a:gridCol w="2289867">
                  <a:extLst>
                    <a:ext uri="{9D8B030D-6E8A-4147-A177-3AD203B41FA5}">
                      <a16:colId xmlns:a16="http://schemas.microsoft.com/office/drawing/2014/main" val="557316360"/>
                    </a:ext>
                  </a:extLst>
                </a:gridCol>
                <a:gridCol w="919249">
                  <a:extLst>
                    <a:ext uri="{9D8B030D-6E8A-4147-A177-3AD203B41FA5}">
                      <a16:colId xmlns:a16="http://schemas.microsoft.com/office/drawing/2014/main" val="3954466645"/>
                    </a:ext>
                  </a:extLst>
                </a:gridCol>
                <a:gridCol w="2423958">
                  <a:extLst>
                    <a:ext uri="{9D8B030D-6E8A-4147-A177-3AD203B41FA5}">
                      <a16:colId xmlns:a16="http://schemas.microsoft.com/office/drawing/2014/main" val="3828007378"/>
                    </a:ext>
                  </a:extLst>
                </a:gridCol>
                <a:gridCol w="1026465">
                  <a:extLst>
                    <a:ext uri="{9D8B030D-6E8A-4147-A177-3AD203B41FA5}">
                      <a16:colId xmlns:a16="http://schemas.microsoft.com/office/drawing/2014/main" val="1786600440"/>
                    </a:ext>
                  </a:extLst>
                </a:gridCol>
                <a:gridCol w="1293936">
                  <a:extLst>
                    <a:ext uri="{9D8B030D-6E8A-4147-A177-3AD203B41FA5}">
                      <a16:colId xmlns:a16="http://schemas.microsoft.com/office/drawing/2014/main" val="2525007958"/>
                    </a:ext>
                  </a:extLst>
                </a:gridCol>
                <a:gridCol w="4121761">
                  <a:extLst>
                    <a:ext uri="{9D8B030D-6E8A-4147-A177-3AD203B41FA5}">
                      <a16:colId xmlns:a16="http://schemas.microsoft.com/office/drawing/2014/main" val="1750312102"/>
                    </a:ext>
                  </a:extLst>
                </a:gridCol>
              </a:tblGrid>
              <a:tr h="427081">
                <a:tc>
                  <a:txBody>
                    <a:bodyPr/>
                    <a:lstStyle/>
                    <a:p>
                      <a:pPr marL="0" marR="0">
                        <a:spcBef>
                          <a:spcPts val="0"/>
                        </a:spcBef>
                        <a:spcAft>
                          <a:spcPts val="0"/>
                        </a:spcAft>
                      </a:pPr>
                      <a:r>
                        <a:rPr lang="en-US" sz="1600" b="0" dirty="0">
                          <a:effectLst/>
                        </a:rPr>
                        <a:t>Preferred term(s) highlighted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ICD-10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Definition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EC  canal?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Tissue passed?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Ultrasound characteristics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5364452"/>
                  </a:ext>
                </a:extLst>
              </a:tr>
              <a:tr h="1201166">
                <a:tc>
                  <a:txBody>
                    <a:bodyPr/>
                    <a:lstStyle/>
                    <a:p>
                      <a:pPr marL="342900" marR="0" lvl="0" indent="-342900">
                        <a:spcBef>
                          <a:spcPts val="0"/>
                        </a:spcBef>
                        <a:spcAft>
                          <a:spcPts val="0"/>
                        </a:spcAft>
                        <a:buFont typeface="Symbol" panose="05050102010706020507" pitchFamily="18" charset="2"/>
                        <a:buChar char=""/>
                      </a:pPr>
                      <a:r>
                        <a:rPr lang="en-US" sz="1800" b="1" dirty="0">
                          <a:effectLst/>
                        </a:rPr>
                        <a:t>Sepsis after incomplete EPL</a:t>
                      </a:r>
                    </a:p>
                    <a:p>
                      <a:pPr marL="342900" marR="0" lvl="0" indent="-342900">
                        <a:spcBef>
                          <a:spcPts val="0"/>
                        </a:spcBef>
                        <a:spcAft>
                          <a:spcPts val="0"/>
                        </a:spcAft>
                        <a:buFont typeface="Symbol" panose="05050102010706020507" pitchFamily="18" charset="2"/>
                        <a:buChar char=""/>
                      </a:pPr>
                      <a:r>
                        <a:rPr lang="en-US" sz="1800" b="1" dirty="0">
                          <a:effectLst/>
                        </a:rPr>
                        <a:t>Sepsis after complete EPL</a:t>
                      </a:r>
                    </a:p>
                    <a:p>
                      <a:pPr marL="342900" marR="0" lvl="0" indent="-342900">
                        <a:spcBef>
                          <a:spcPts val="0"/>
                        </a:spcBef>
                        <a:spcAft>
                          <a:spcPts val="0"/>
                        </a:spcAft>
                        <a:buFont typeface="Symbol" panose="05050102010706020507" pitchFamily="18" charset="2"/>
                        <a:buChar char=""/>
                      </a:pPr>
                      <a:r>
                        <a:rPr lang="en-US" sz="1800" b="0" dirty="0">
                          <a:effectLst/>
                        </a:rPr>
                        <a:t>Septic abortion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O03.37</a:t>
                      </a:r>
                    </a:p>
                    <a:p>
                      <a:pPr marL="0" marR="0">
                        <a:spcBef>
                          <a:spcPts val="0"/>
                        </a:spcBef>
                        <a:spcAft>
                          <a:spcPts val="0"/>
                        </a:spcAft>
                      </a:pPr>
                      <a:r>
                        <a:rPr lang="en-US" sz="1800" b="0" dirty="0">
                          <a:effectLst/>
                        </a:rPr>
                        <a:t>O03.5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b="0" dirty="0">
                          <a:effectLst/>
                        </a:rPr>
                        <a:t>Miscarriage with infection of the endometrium, adnexa, and/or peritoneum</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Open</a:t>
                      </a:r>
                    </a:p>
                    <a:p>
                      <a:pPr marL="0" marR="0">
                        <a:spcBef>
                          <a:spcPts val="0"/>
                        </a:spcBef>
                        <a:spcAft>
                          <a:spcPts val="0"/>
                        </a:spcAft>
                      </a:pPr>
                      <a:endParaRPr lang="en-US" sz="1800" b="0" dirty="0">
                        <a:effectLst/>
                      </a:endParaRPr>
                    </a:p>
                    <a:p>
                      <a:pPr marL="0" marR="0">
                        <a:spcBef>
                          <a:spcPts val="0"/>
                        </a:spcBef>
                        <a:spcAft>
                          <a:spcPts val="0"/>
                        </a:spcAft>
                      </a:pPr>
                      <a:endParaRPr lang="en-US" sz="1800" b="0" dirty="0">
                        <a:effectLst/>
                      </a:endParaRPr>
                    </a:p>
                    <a:p>
                      <a:pPr marL="0" marR="0">
                        <a:spcBef>
                          <a:spcPts val="0"/>
                        </a:spcBef>
                        <a:spcAft>
                          <a:spcPts val="0"/>
                        </a:spcAft>
                      </a:pPr>
                      <a:r>
                        <a:rPr lang="en-US" sz="1800" b="0" dirty="0">
                          <a:effectLst/>
                        </a:rPr>
                        <a:t>Closed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Yes</a:t>
                      </a:r>
                    </a:p>
                    <a:p>
                      <a:pPr marL="0" marR="0">
                        <a:spcBef>
                          <a:spcPts val="0"/>
                        </a:spcBef>
                        <a:spcAft>
                          <a:spcPts val="0"/>
                        </a:spcAft>
                      </a:pPr>
                      <a:endParaRPr lang="en-US" sz="1800" b="0" dirty="0">
                        <a:effectLst/>
                      </a:endParaRPr>
                    </a:p>
                    <a:p>
                      <a:pPr marL="0" marR="0">
                        <a:spcBef>
                          <a:spcPts val="0"/>
                        </a:spcBef>
                        <a:spcAft>
                          <a:spcPts val="0"/>
                        </a:spcAft>
                      </a:pPr>
                      <a:endParaRPr lang="en-US" sz="1800" b="0" dirty="0">
                        <a:effectLst/>
                      </a:endParaRPr>
                    </a:p>
                    <a:p>
                      <a:pPr marL="0" marR="0">
                        <a:spcBef>
                          <a:spcPts val="0"/>
                        </a:spcBef>
                        <a:spcAft>
                          <a:spcPts val="0"/>
                        </a:spcAft>
                      </a:pPr>
                      <a:r>
                        <a:rPr lang="en-US" sz="1800" b="0" dirty="0">
                          <a:effectLst/>
                        </a:rPr>
                        <a:t>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b="0" dirty="0">
                          <a:effectLst/>
                        </a:rPr>
                        <a:t>Findings c/w incomplete EPL</a:t>
                      </a:r>
                    </a:p>
                    <a:p>
                      <a:pPr marL="0" marR="0" indent="0">
                        <a:spcBef>
                          <a:spcPts val="0"/>
                        </a:spcBef>
                        <a:spcAft>
                          <a:spcPts val="0"/>
                        </a:spcAft>
                        <a:buFont typeface="Arial" panose="020B0604020202020204" pitchFamily="34" charset="0"/>
                        <a:buNone/>
                      </a:pPr>
                      <a:endParaRPr lang="en-US" sz="1800" b="0" dirty="0">
                        <a:effectLst/>
                      </a:endParaRPr>
                    </a:p>
                    <a:p>
                      <a:pPr marL="285750" marR="0" indent="-285750">
                        <a:spcBef>
                          <a:spcPts val="0"/>
                        </a:spcBef>
                        <a:spcAft>
                          <a:spcPts val="0"/>
                        </a:spcAft>
                        <a:buFont typeface="Arial" panose="020B0604020202020204" pitchFamily="34" charset="0"/>
                        <a:buChar char="•"/>
                      </a:pPr>
                      <a:endParaRPr lang="en-US" sz="1800" b="0" dirty="0">
                        <a:effectLst/>
                      </a:endParaRPr>
                    </a:p>
                    <a:p>
                      <a:pPr marL="285750" marR="0" indent="-285750">
                        <a:spcBef>
                          <a:spcPts val="0"/>
                        </a:spcBef>
                        <a:spcAft>
                          <a:spcPts val="0"/>
                        </a:spcAft>
                        <a:buFont typeface="Arial" panose="020B0604020202020204" pitchFamily="34" charset="0"/>
                        <a:buChar char="•"/>
                      </a:pPr>
                      <a:r>
                        <a:rPr lang="en-US" sz="1800" b="0" dirty="0">
                          <a:effectLst/>
                        </a:rPr>
                        <a:t>Findings c/w complete EPL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235987"/>
                  </a:ext>
                </a:extLst>
              </a:tr>
              <a:tr h="859858">
                <a:tc>
                  <a:txBody>
                    <a:bodyPr/>
                    <a:lstStyle/>
                    <a:p>
                      <a:pPr marL="342900" marR="0" lvl="0" indent="-342900">
                        <a:spcBef>
                          <a:spcPts val="0"/>
                        </a:spcBef>
                        <a:spcAft>
                          <a:spcPts val="0"/>
                        </a:spcAft>
                        <a:buFont typeface="Symbol" panose="05050102010706020507" pitchFamily="18" charset="2"/>
                        <a:buChar char=""/>
                      </a:pPr>
                      <a:r>
                        <a:rPr lang="en-US" sz="1800" b="1" dirty="0">
                          <a:effectLst/>
                        </a:rPr>
                        <a:t>Recurrent pregnancy loss</a:t>
                      </a:r>
                    </a:p>
                    <a:p>
                      <a:pPr marL="342900" marR="0" lvl="0" indent="-342900">
                        <a:spcBef>
                          <a:spcPts val="0"/>
                        </a:spcBef>
                        <a:spcAft>
                          <a:spcPts val="0"/>
                        </a:spcAft>
                        <a:buFont typeface="Symbol" panose="05050102010706020507" pitchFamily="18" charset="2"/>
                        <a:buChar char=""/>
                      </a:pPr>
                      <a:r>
                        <a:rPr lang="en-US" sz="1800" b="0" dirty="0">
                          <a:effectLst/>
                        </a:rPr>
                        <a:t>Recurrent SAB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N 96</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b="0" dirty="0">
                          <a:effectLst/>
                        </a:rPr>
                        <a:t>Three or more consecutive losses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 </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 </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9380970"/>
                  </a:ext>
                </a:extLst>
              </a:tr>
              <a:tr h="1441399">
                <a:tc>
                  <a:txBody>
                    <a:bodyPr/>
                    <a:lstStyle/>
                    <a:p>
                      <a:pPr marL="342900" marR="0" lvl="0" indent="-342900">
                        <a:spcBef>
                          <a:spcPts val="0"/>
                        </a:spcBef>
                        <a:spcAft>
                          <a:spcPts val="0"/>
                        </a:spcAft>
                        <a:buFont typeface="Symbol" panose="05050102010706020507" pitchFamily="18" charset="2"/>
                        <a:buChar char=""/>
                      </a:pPr>
                      <a:r>
                        <a:rPr lang="en-US" sz="1800" b="1" dirty="0">
                          <a:effectLst/>
                        </a:rPr>
                        <a:t>Ectopic pregnancy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O 00.00</a:t>
                      </a:r>
                    </a:p>
                    <a:p>
                      <a:pPr marL="0" marR="0">
                        <a:spcBef>
                          <a:spcPts val="0"/>
                        </a:spcBef>
                        <a:spcAft>
                          <a:spcPts val="0"/>
                        </a:spcAft>
                      </a:pPr>
                      <a:r>
                        <a:rPr lang="en-US" sz="1800" b="0">
                          <a:effectLst/>
                        </a:rPr>
                        <a:t>thru     O 00.91</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b="0" dirty="0">
                          <a:effectLst/>
                        </a:rPr>
                        <a:t>Any pregnancy outside endometrium; tube, ovary, abdomen, cervix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 Closed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May pass “decidual cast”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800" b="0" dirty="0">
                          <a:effectLst/>
                        </a:rPr>
                        <a:t>Empty uterus</a:t>
                      </a:r>
                    </a:p>
                    <a:p>
                      <a:pPr marL="285750" marR="0" indent="-285750">
                        <a:spcBef>
                          <a:spcPts val="0"/>
                        </a:spcBef>
                        <a:spcAft>
                          <a:spcPts val="0"/>
                        </a:spcAft>
                        <a:buFont typeface="Arial" panose="020B0604020202020204" pitchFamily="34" charset="0"/>
                        <a:buChar char="•"/>
                      </a:pPr>
                      <a:r>
                        <a:rPr lang="en-US" sz="1800" b="0" dirty="0">
                          <a:effectLst/>
                        </a:rPr>
                        <a:t>Complex/cystic adnexal mass or fluid in cul-de-sac</a:t>
                      </a:r>
                    </a:p>
                    <a:p>
                      <a:pPr marL="285750" marR="0" indent="-285750">
                        <a:spcBef>
                          <a:spcPts val="0"/>
                        </a:spcBef>
                        <a:spcAft>
                          <a:spcPts val="0"/>
                        </a:spcAft>
                        <a:buFont typeface="Arial" panose="020B0604020202020204" pitchFamily="34" charset="0"/>
                        <a:buChar char="•"/>
                      </a:pPr>
                      <a:r>
                        <a:rPr lang="en-US" sz="1800" b="0" dirty="0">
                          <a:effectLst/>
                        </a:rPr>
                        <a:t>Embryo with cardiac activity is diagnostic but rarely seen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169845"/>
                  </a:ext>
                </a:extLst>
              </a:tr>
            </a:tbl>
          </a:graphicData>
        </a:graphic>
      </p:graphicFrame>
    </p:spTree>
    <p:extLst>
      <p:ext uri="{BB962C8B-B14F-4D97-AF65-F5344CB8AC3E}">
        <p14:creationId xmlns:p14="http://schemas.microsoft.com/office/powerpoint/2010/main" val="6675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101538"/>
            <a:ext cx="10278547" cy="970450"/>
          </a:xfrm>
        </p:spPr>
        <p:txBody>
          <a:bodyPr/>
          <a:lstStyle/>
          <a:p>
            <a:r>
              <a:rPr lang="en-US" sz="3200" b="0" dirty="0"/>
              <a:t>Case Study: Deena</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67293" y="1796047"/>
            <a:ext cx="11288972" cy="3530600"/>
          </a:xfrm>
        </p:spPr>
        <p:txBody>
          <a:bodyPr>
            <a:normAutofit/>
          </a:bodyPr>
          <a:lstStyle/>
          <a:p>
            <a:pPr>
              <a:spcBef>
                <a:spcPts val="900"/>
              </a:spcBef>
              <a:spcAft>
                <a:spcPts val="0"/>
              </a:spcAft>
            </a:pPr>
            <a:r>
              <a:rPr lang="en-US" sz="2400" dirty="0"/>
              <a:t>29-year-old G</a:t>
            </a:r>
            <a:r>
              <a:rPr lang="en-US" sz="2400" baseline="-25000" dirty="0"/>
              <a:t>4</a:t>
            </a:r>
            <a:r>
              <a:rPr lang="en-US" sz="2400" dirty="0"/>
              <a:t> P</a:t>
            </a:r>
            <a:r>
              <a:rPr lang="en-US" sz="2400" baseline="-25000" dirty="0"/>
              <a:t>3</a:t>
            </a:r>
            <a:r>
              <a:rPr lang="en-US" sz="2400" dirty="0"/>
              <a:t> (SVD x 3), 7 weeks pregnant by LMP (regular cycles)</a:t>
            </a:r>
          </a:p>
          <a:p>
            <a:pPr>
              <a:spcBef>
                <a:spcPts val="900"/>
              </a:spcBef>
              <a:spcAft>
                <a:spcPts val="0"/>
              </a:spcAft>
            </a:pPr>
            <a:r>
              <a:rPr lang="en-US" sz="2400" dirty="0"/>
              <a:t>Positive UPT 1 week ago, no ultrasound yet in this pregnancy</a:t>
            </a:r>
          </a:p>
          <a:p>
            <a:pPr>
              <a:spcBef>
                <a:spcPts val="900"/>
              </a:spcBef>
              <a:spcAft>
                <a:spcPts val="0"/>
              </a:spcAft>
            </a:pPr>
            <a:r>
              <a:rPr lang="en-US" sz="2400" dirty="0"/>
              <a:t>Symptoms: amenorrhea over one-month, bilateral breast tenderness, morning nausea, no vomiting </a:t>
            </a:r>
          </a:p>
          <a:p>
            <a:pPr>
              <a:spcBef>
                <a:spcPts val="900"/>
              </a:spcBef>
              <a:spcAft>
                <a:spcPts val="0"/>
              </a:spcAft>
            </a:pPr>
            <a:r>
              <a:rPr lang="en-US" sz="2400" dirty="0"/>
              <a:t>Has painless, dark red vaginal spotting (pink spotting started 3 days ago)</a:t>
            </a:r>
          </a:p>
          <a:p>
            <a:pPr>
              <a:spcBef>
                <a:spcPts val="900"/>
              </a:spcBef>
              <a:spcAft>
                <a:spcPts val="0"/>
              </a:spcAft>
            </a:pPr>
            <a:r>
              <a:rPr lang="en-US" sz="2400" dirty="0"/>
              <a:t>Mild dysuria, but denies itching, burning, or malodorous discharge </a:t>
            </a:r>
          </a:p>
          <a:p>
            <a:pPr>
              <a:spcBef>
                <a:spcPts val="900"/>
              </a:spcBef>
              <a:spcAft>
                <a:spcPts val="0"/>
              </a:spcAft>
            </a:pPr>
            <a:r>
              <a:rPr lang="en-US" sz="2400" dirty="0"/>
              <a:t>Planning to initiate prenatal care with same provider as previously</a:t>
            </a:r>
          </a:p>
          <a:p>
            <a:endParaRPr lang="en-US" dirty="0"/>
          </a:p>
        </p:txBody>
      </p:sp>
    </p:spTree>
    <p:extLst>
      <p:ext uri="{BB962C8B-B14F-4D97-AF65-F5344CB8AC3E}">
        <p14:creationId xmlns:p14="http://schemas.microsoft.com/office/powerpoint/2010/main" val="378351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342900" y="527841"/>
            <a:ext cx="10278547" cy="850962"/>
          </a:xfrm>
        </p:spPr>
        <p:txBody>
          <a:bodyPr/>
          <a:lstStyle/>
          <a:p>
            <a:r>
              <a:rPr lang="en-US" sz="3200" b="0" dirty="0"/>
              <a:t>Deena: Physical Assessment</a:t>
            </a:r>
            <a:br>
              <a:rPr lang="en-US" sz="3200" b="0" dirty="0"/>
            </a:br>
            <a:r>
              <a:rPr lang="en-US" sz="2800" b="0" dirty="0"/>
              <a:t>(</a:t>
            </a:r>
            <a:r>
              <a:rPr lang="en-US" sz="2400" b="0" dirty="0"/>
              <a:t>no ultrasound immediately available)</a:t>
            </a:r>
            <a:endParaRPr lang="en-US" sz="3200" b="0" dirty="0"/>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42900" y="1830805"/>
            <a:ext cx="11506200" cy="3790573"/>
          </a:xfrm>
        </p:spPr>
        <p:txBody>
          <a:bodyPr>
            <a:normAutofit fontScale="92500"/>
          </a:bodyPr>
          <a:lstStyle/>
          <a:p>
            <a:r>
              <a:rPr lang="en-US" sz="2600" dirty="0"/>
              <a:t>VS:  BP 124/74, P 80, Temp 98.6o F. </a:t>
            </a:r>
          </a:p>
          <a:p>
            <a:r>
              <a:rPr lang="en-US" sz="2600" dirty="0"/>
              <a:t>Vagina: pink with moderate amount of maroon-colored watery discharge</a:t>
            </a:r>
          </a:p>
          <a:p>
            <a:r>
              <a:rPr lang="en-US" sz="2600" dirty="0"/>
              <a:t>Cervix: os closed. No exudate or lesion. Sampled for GC and CT NAATs</a:t>
            </a:r>
          </a:p>
          <a:p>
            <a:r>
              <a:rPr lang="en-US" sz="2600" dirty="0"/>
              <a:t>Bimanual: anteverted, nontender uterus, 6–7-week gestational size. No cervical motion tenderness </a:t>
            </a:r>
          </a:p>
          <a:p>
            <a:r>
              <a:rPr lang="en-US" sz="2600" dirty="0"/>
              <a:t>L adnexa was slightly tender to palpation, R adnexa was non-tender</a:t>
            </a:r>
          </a:p>
          <a:p>
            <a:r>
              <a:rPr lang="en-US" sz="2600" dirty="0"/>
              <a:t>Total time of visit: 35 minutes</a:t>
            </a:r>
          </a:p>
          <a:p>
            <a:endParaRPr lang="en-US" sz="2600" dirty="0"/>
          </a:p>
          <a:p>
            <a:endParaRPr lang="en-US" dirty="0"/>
          </a:p>
        </p:txBody>
      </p:sp>
    </p:spTree>
    <p:extLst>
      <p:ext uri="{BB962C8B-B14F-4D97-AF65-F5344CB8AC3E}">
        <p14:creationId xmlns:p14="http://schemas.microsoft.com/office/powerpoint/2010/main" val="388526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POLL Question</a:t>
            </a:r>
          </a:p>
        </p:txBody>
      </p:sp>
      <p:sp>
        <p:nvSpPr>
          <p:cNvPr id="3" name="Content Placeholder 2"/>
          <p:cNvSpPr>
            <a:spLocks noGrp="1"/>
          </p:cNvSpPr>
          <p:nvPr>
            <p:ph idx="1"/>
          </p:nvPr>
        </p:nvSpPr>
        <p:spPr/>
        <p:txBody>
          <a:bodyPr>
            <a:normAutofit/>
          </a:bodyPr>
          <a:lstStyle/>
          <a:p>
            <a:r>
              <a:rPr lang="en-US" sz="2400" dirty="0"/>
              <a:t>Does your office have access to low sensitivity pregnancy tests?</a:t>
            </a:r>
          </a:p>
          <a:p>
            <a:pPr marL="914400" lvl="1" indent="-457200">
              <a:buFont typeface="+mj-lt"/>
              <a:buAutoNum type="alphaLcParenR"/>
            </a:pPr>
            <a:r>
              <a:rPr lang="en-US" sz="2400" dirty="0"/>
              <a:t>Yes</a:t>
            </a:r>
          </a:p>
          <a:p>
            <a:pPr marL="914400" lvl="1" indent="-457200">
              <a:buFont typeface="+mj-lt"/>
              <a:buAutoNum type="alphaLcParenR"/>
            </a:pPr>
            <a:r>
              <a:rPr lang="en-US" sz="2400" dirty="0"/>
              <a:t>No</a:t>
            </a:r>
          </a:p>
        </p:txBody>
      </p:sp>
    </p:spTree>
    <p:extLst>
      <p:ext uri="{BB962C8B-B14F-4D97-AF65-F5344CB8AC3E}">
        <p14:creationId xmlns:p14="http://schemas.microsoft.com/office/powerpoint/2010/main" val="131253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62C28-99E2-8FDB-3B33-6BF07ECB1426}"/>
              </a:ext>
            </a:extLst>
          </p:cNvPr>
          <p:cNvSpPr>
            <a:spLocks noGrp="1"/>
          </p:cNvSpPr>
          <p:nvPr>
            <p:ph idx="1"/>
          </p:nvPr>
        </p:nvSpPr>
        <p:spPr/>
        <p:txBody>
          <a:bodyPr/>
          <a:lstStyle/>
          <a:p>
            <a:r>
              <a:rPr lang="en-US" sz="2400" dirty="0"/>
              <a:t>What is your job title?</a:t>
            </a:r>
          </a:p>
          <a:p>
            <a:pPr marL="914400" lvl="1" indent="-457200">
              <a:buFont typeface="+mj-lt"/>
              <a:buAutoNum type="alphaLcParenR"/>
            </a:pPr>
            <a:r>
              <a:rPr lang="en-US" sz="2400" dirty="0"/>
              <a:t>Administrator/manager</a:t>
            </a:r>
          </a:p>
          <a:p>
            <a:pPr marL="914400" lvl="1" indent="-457200">
              <a:buFont typeface="+mj-lt"/>
              <a:buAutoNum type="alphaLcParenR"/>
            </a:pPr>
            <a:r>
              <a:rPr lang="en-US" sz="2400" dirty="0"/>
              <a:t>MD/DO</a:t>
            </a:r>
          </a:p>
          <a:p>
            <a:pPr marL="914400" lvl="1" indent="-457200">
              <a:buFont typeface="+mj-lt"/>
              <a:buAutoNum type="alphaLcParenR"/>
            </a:pPr>
            <a:r>
              <a:rPr lang="en-US" sz="2400" dirty="0"/>
              <a:t>PA</a:t>
            </a:r>
          </a:p>
          <a:p>
            <a:pPr marL="914400" lvl="1" indent="-457200">
              <a:buFont typeface="+mj-lt"/>
              <a:buAutoNum type="alphaLcParenR"/>
            </a:pPr>
            <a:r>
              <a:rPr lang="en-US" sz="2400" dirty="0"/>
              <a:t>NP/CNM</a:t>
            </a:r>
          </a:p>
          <a:p>
            <a:pPr marL="914400" lvl="1" indent="-457200">
              <a:buFont typeface="+mj-lt"/>
              <a:buAutoNum type="alphaLcParenR"/>
            </a:pPr>
            <a:r>
              <a:rPr lang="en-US" sz="2400" dirty="0"/>
              <a:t>RN/LPN</a:t>
            </a:r>
          </a:p>
          <a:p>
            <a:pPr marL="914400" lvl="1" indent="-457200">
              <a:buFont typeface="+mj-lt"/>
              <a:buAutoNum type="alphaLcParenR"/>
            </a:pPr>
            <a:r>
              <a:rPr lang="en-US" sz="2400" dirty="0"/>
              <a:t>Other (chat in your job title)</a:t>
            </a:r>
            <a:endParaRPr lang="en-US" dirty="0"/>
          </a:p>
        </p:txBody>
      </p:sp>
      <p:sp>
        <p:nvSpPr>
          <p:cNvPr id="4" name="Title 1">
            <a:extLst>
              <a:ext uri="{FF2B5EF4-FFF2-40B4-BE49-F238E27FC236}">
                <a16:creationId xmlns:a16="http://schemas.microsoft.com/office/drawing/2014/main" id="{49FE3B85-223C-0312-B820-21F60125FC1F}"/>
              </a:ext>
            </a:extLst>
          </p:cNvPr>
          <p:cNvSpPr>
            <a:spLocks noGrp="1"/>
          </p:cNvSpPr>
          <p:nvPr>
            <p:ph type="title"/>
          </p:nvPr>
        </p:nvSpPr>
        <p:spPr>
          <a:xfrm>
            <a:off x="450850" y="457200"/>
            <a:ext cx="10279063" cy="969963"/>
          </a:xfrm>
        </p:spPr>
        <p:txBody>
          <a:bodyPr/>
          <a:lstStyle/>
          <a:p>
            <a:r>
              <a:rPr lang="en-US" sz="3200" b="0" dirty="0"/>
              <a:t>POLL Question</a:t>
            </a:r>
          </a:p>
        </p:txBody>
      </p:sp>
    </p:spTree>
    <p:extLst>
      <p:ext uri="{BB962C8B-B14F-4D97-AF65-F5344CB8AC3E}">
        <p14:creationId xmlns:p14="http://schemas.microsoft.com/office/powerpoint/2010/main" val="396489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Low Sensitivity Pregnancy Test</a:t>
            </a:r>
          </a:p>
        </p:txBody>
      </p:sp>
      <p:sp>
        <p:nvSpPr>
          <p:cNvPr id="3" name="Content Placeholder 2"/>
          <p:cNvSpPr>
            <a:spLocks noGrp="1"/>
          </p:cNvSpPr>
          <p:nvPr>
            <p:ph idx="1"/>
          </p:nvPr>
        </p:nvSpPr>
        <p:spPr>
          <a:xfrm>
            <a:off x="451514" y="2831382"/>
            <a:ext cx="11288972" cy="970451"/>
          </a:xfrm>
        </p:spPr>
        <p:txBody>
          <a:bodyPr>
            <a:normAutofit/>
          </a:bodyPr>
          <a:lstStyle/>
          <a:p>
            <a:pPr marL="0" indent="0">
              <a:buNone/>
            </a:pPr>
            <a:r>
              <a:rPr lang="en-US" sz="3200" dirty="0"/>
              <a:t>Positive if urine hCG </a:t>
            </a:r>
            <a:r>
              <a:rPr lang="en-US" sz="3200" u="sng" dirty="0"/>
              <a:t>&gt;</a:t>
            </a:r>
            <a:r>
              <a:rPr lang="en-US" sz="3200" dirty="0"/>
              <a:t> 1,500-2,000 mIU/mL</a:t>
            </a:r>
          </a:p>
          <a:p>
            <a:endParaRPr lang="en-US" sz="4000" dirty="0"/>
          </a:p>
        </p:txBody>
      </p:sp>
    </p:spTree>
    <p:extLst>
      <p:ext uri="{BB962C8B-B14F-4D97-AF65-F5344CB8AC3E}">
        <p14:creationId xmlns:p14="http://schemas.microsoft.com/office/powerpoint/2010/main" val="390641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342900" y="527841"/>
            <a:ext cx="10278547" cy="699380"/>
          </a:xfrm>
        </p:spPr>
        <p:txBody>
          <a:bodyPr/>
          <a:lstStyle/>
          <a:p>
            <a:r>
              <a:rPr lang="en-US" sz="3200" b="0" dirty="0"/>
              <a:t>Deena: Point of Care Testing</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42900" y="1864895"/>
            <a:ext cx="11506199" cy="3563978"/>
          </a:xfrm>
        </p:spPr>
        <p:txBody>
          <a:bodyPr>
            <a:normAutofit/>
          </a:bodyPr>
          <a:lstStyle/>
          <a:p>
            <a:r>
              <a:rPr lang="en-US" sz="2400" dirty="0"/>
              <a:t>High sensitivity pregnancy test POSITIVE</a:t>
            </a:r>
          </a:p>
          <a:p>
            <a:r>
              <a:rPr lang="en-US" sz="2400" dirty="0"/>
              <a:t>Low sensitivity pregnancy test POSITIVE</a:t>
            </a:r>
          </a:p>
          <a:p>
            <a:endParaRPr lang="en-US" sz="2400" dirty="0"/>
          </a:p>
          <a:p>
            <a:endParaRPr lang="en-US" sz="2400" dirty="0"/>
          </a:p>
          <a:p>
            <a:r>
              <a:rPr lang="en-US" sz="2400" dirty="0"/>
              <a:t>Given adnexal tenderness and positive high sensitivity pregnancy test, high suspicion for ectopic pregnancy</a:t>
            </a:r>
          </a:p>
          <a:p>
            <a:pPr marL="0" indent="0">
              <a:buNone/>
            </a:pPr>
            <a:endParaRPr lang="en-US" sz="2400" dirty="0"/>
          </a:p>
          <a:p>
            <a:endParaRPr lang="en-US" dirty="0"/>
          </a:p>
        </p:txBody>
      </p:sp>
    </p:spTree>
    <p:extLst>
      <p:ext uri="{BB962C8B-B14F-4D97-AF65-F5344CB8AC3E}">
        <p14:creationId xmlns:p14="http://schemas.microsoft.com/office/powerpoint/2010/main" val="305013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721957"/>
          </a:xfrm>
        </p:spPr>
        <p:txBody>
          <a:bodyPr/>
          <a:lstStyle/>
          <a:p>
            <a:r>
              <a:rPr lang="en-US" sz="3200" b="0" dirty="0"/>
              <a:t>Deena: Point of Care Testing</a:t>
            </a:r>
          </a:p>
        </p:txBody>
      </p:sp>
      <p:sp>
        <p:nvSpPr>
          <p:cNvPr id="3" name="Content Placeholder 2"/>
          <p:cNvSpPr>
            <a:spLocks noGrp="1"/>
          </p:cNvSpPr>
          <p:nvPr>
            <p:ph idx="1"/>
          </p:nvPr>
        </p:nvSpPr>
        <p:spPr/>
        <p:txBody>
          <a:bodyPr>
            <a:normAutofit/>
          </a:bodyPr>
          <a:lstStyle/>
          <a:p>
            <a:pPr>
              <a:spcBef>
                <a:spcPts val="1200"/>
              </a:spcBef>
              <a:spcAft>
                <a:spcPts val="0"/>
              </a:spcAft>
            </a:pPr>
            <a:r>
              <a:rPr lang="en-US" sz="2400" dirty="0"/>
              <a:t>High sensitivity pregnancy test: POSITIVE</a:t>
            </a:r>
          </a:p>
          <a:p>
            <a:pPr>
              <a:spcBef>
                <a:spcPts val="1200"/>
              </a:spcBef>
              <a:spcAft>
                <a:spcPts val="0"/>
              </a:spcAft>
            </a:pPr>
            <a:r>
              <a:rPr lang="en-US" sz="2400" dirty="0"/>
              <a:t>Low sensitivity pregnancy test: NEGATIVE</a:t>
            </a:r>
          </a:p>
          <a:p>
            <a:pPr>
              <a:spcBef>
                <a:spcPts val="1200"/>
              </a:spcBef>
              <a:spcAft>
                <a:spcPts val="0"/>
              </a:spcAft>
            </a:pPr>
            <a:endParaRPr lang="en-US" sz="2400" dirty="0"/>
          </a:p>
          <a:p>
            <a:pPr>
              <a:spcBef>
                <a:spcPts val="1200"/>
              </a:spcBef>
              <a:spcAft>
                <a:spcPts val="0"/>
              </a:spcAft>
            </a:pPr>
            <a:endParaRPr lang="en-US" sz="2400" dirty="0"/>
          </a:p>
          <a:p>
            <a:pPr>
              <a:spcBef>
                <a:spcPts val="1200"/>
              </a:spcBef>
              <a:spcAft>
                <a:spcPts val="0"/>
              </a:spcAft>
            </a:pPr>
            <a:r>
              <a:rPr lang="en-US" sz="2400" dirty="0"/>
              <a:t>Given adnexal tenderness, some suspicion for ectopic pregnancy, but first step is ultrasound within 24-48 hours with ectopic precautions</a:t>
            </a:r>
          </a:p>
        </p:txBody>
      </p:sp>
    </p:spTree>
    <p:extLst>
      <p:ext uri="{BB962C8B-B14F-4D97-AF65-F5344CB8AC3E}">
        <p14:creationId xmlns:p14="http://schemas.microsoft.com/office/powerpoint/2010/main" val="61819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673830"/>
          </a:xfrm>
        </p:spPr>
        <p:txBody>
          <a:bodyPr/>
          <a:lstStyle/>
          <a:p>
            <a:r>
              <a:rPr lang="en-US" sz="3200" b="0" dirty="0"/>
              <a:t>Deena: Point of Care Testing</a:t>
            </a:r>
          </a:p>
        </p:txBody>
      </p:sp>
      <p:sp>
        <p:nvSpPr>
          <p:cNvPr id="3" name="Content Placeholder 2"/>
          <p:cNvSpPr>
            <a:spLocks noGrp="1"/>
          </p:cNvSpPr>
          <p:nvPr>
            <p:ph idx="1"/>
          </p:nvPr>
        </p:nvSpPr>
        <p:spPr/>
        <p:txBody>
          <a:bodyPr>
            <a:normAutofit/>
          </a:bodyPr>
          <a:lstStyle/>
          <a:p>
            <a:r>
              <a:rPr lang="en-US" sz="2400" dirty="0"/>
              <a:t>High sensitivity pregnancy test: POSITIVE</a:t>
            </a:r>
          </a:p>
          <a:p>
            <a:r>
              <a:rPr lang="en-US" sz="2400" dirty="0"/>
              <a:t>Low sensitivity pregnancy test: NEGATIVE</a:t>
            </a:r>
          </a:p>
          <a:p>
            <a:endParaRPr lang="en-US" sz="2400" dirty="0"/>
          </a:p>
          <a:p>
            <a:endParaRPr lang="en-US" sz="2400" dirty="0"/>
          </a:p>
          <a:p>
            <a:r>
              <a:rPr lang="en-US" sz="2400" dirty="0"/>
              <a:t>If </a:t>
            </a:r>
            <a:r>
              <a:rPr lang="en-US" sz="2400" b="1" i="1" dirty="0">
                <a:solidFill>
                  <a:srgbClr val="7030A0"/>
                </a:solidFill>
              </a:rPr>
              <a:t>no </a:t>
            </a:r>
            <a:r>
              <a:rPr lang="en-US" sz="2400" dirty="0"/>
              <a:t>adnexal tenderness and/or no pregnancy visualized on ultrasound, draw quantitative hCG and follow up in 48 hours</a:t>
            </a:r>
          </a:p>
        </p:txBody>
      </p:sp>
    </p:spTree>
    <p:extLst>
      <p:ext uri="{BB962C8B-B14F-4D97-AF65-F5344CB8AC3E}">
        <p14:creationId xmlns:p14="http://schemas.microsoft.com/office/powerpoint/2010/main" val="67817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850962"/>
          </a:xfrm>
        </p:spPr>
        <p:txBody>
          <a:bodyPr/>
          <a:lstStyle/>
          <a:p>
            <a:r>
              <a:rPr lang="en-US" sz="3200" b="0" dirty="0"/>
              <a:t>Deena: Physical Assessment</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42900" y="1638300"/>
            <a:ext cx="11506200" cy="3790573"/>
          </a:xfrm>
        </p:spPr>
        <p:txBody>
          <a:bodyPr>
            <a:normAutofit fontScale="92500"/>
          </a:bodyPr>
          <a:lstStyle/>
          <a:p>
            <a:r>
              <a:rPr lang="en-US" sz="2600" dirty="0"/>
              <a:t>VS:  BP 124/74, P 80, Temp 98.6</a:t>
            </a:r>
            <a:r>
              <a:rPr lang="en-US" sz="2600" baseline="30000" dirty="0"/>
              <a:t>o</a:t>
            </a:r>
            <a:r>
              <a:rPr lang="en-US" sz="2600" dirty="0"/>
              <a:t> F </a:t>
            </a:r>
          </a:p>
          <a:p>
            <a:r>
              <a:rPr lang="en-US" sz="2600" dirty="0"/>
              <a:t>Vagina: pink with moderate amount of maroon-colored watery discharge</a:t>
            </a:r>
          </a:p>
          <a:p>
            <a:r>
              <a:rPr lang="en-US" sz="2600" dirty="0"/>
              <a:t>Cervix: os closed. No exudate or lesion. Sampled for GC and CT NAATs</a:t>
            </a:r>
          </a:p>
          <a:p>
            <a:r>
              <a:rPr lang="en-US" sz="2600" dirty="0"/>
              <a:t>Bimanual: anteverted, nontender uterus, 6–7-week gestational size. No cervical motion tenderness </a:t>
            </a:r>
          </a:p>
          <a:p>
            <a:r>
              <a:rPr lang="en-US" sz="2600" dirty="0"/>
              <a:t>L adnexa was slightly tender to palpation, R adnexa was non-tender</a:t>
            </a:r>
          </a:p>
          <a:p>
            <a:r>
              <a:rPr lang="en-US" sz="2600" dirty="0"/>
              <a:t>Total time of visit: 35 minutes</a:t>
            </a:r>
          </a:p>
          <a:p>
            <a:endParaRPr lang="en-US" sz="2600" dirty="0"/>
          </a:p>
          <a:p>
            <a:endParaRPr lang="en-US" dirty="0"/>
          </a:p>
        </p:txBody>
      </p:sp>
    </p:spTree>
    <p:extLst>
      <p:ext uri="{BB962C8B-B14F-4D97-AF65-F5344CB8AC3E}">
        <p14:creationId xmlns:p14="http://schemas.microsoft.com/office/powerpoint/2010/main" val="309518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970450"/>
          </a:xfrm>
        </p:spPr>
        <p:txBody>
          <a:bodyPr/>
          <a:lstStyle/>
          <a:p>
            <a:r>
              <a:rPr lang="en-US" sz="3200" b="0" dirty="0"/>
              <a:t>Deena: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451514" y="1524000"/>
            <a:ext cx="11288972" cy="4279900"/>
          </a:xfrm>
        </p:spPr>
        <p:txBody>
          <a:bodyPr>
            <a:normAutofit/>
          </a:bodyPr>
          <a:lstStyle/>
          <a:p>
            <a:pPr>
              <a:lnSpc>
                <a:spcPct val="110000"/>
              </a:lnSpc>
              <a:spcBef>
                <a:spcPts val="600"/>
              </a:spcBef>
              <a:spcAft>
                <a:spcPts val="0"/>
              </a:spcAft>
            </a:pPr>
            <a:r>
              <a:rPr lang="en-US" sz="2400" dirty="0"/>
              <a:t>Transvaginal ultrasound</a:t>
            </a:r>
          </a:p>
          <a:p>
            <a:pPr lvl="1">
              <a:lnSpc>
                <a:spcPct val="110000"/>
              </a:lnSpc>
              <a:spcBef>
                <a:spcPts val="600"/>
              </a:spcBef>
              <a:spcAft>
                <a:spcPts val="0"/>
              </a:spcAft>
            </a:pPr>
            <a:r>
              <a:rPr lang="en-US" sz="2400" dirty="0"/>
              <a:t>Thickened endometrium and a slightly enlarged uterus. No gestational sac was noted. Left adnexa had increased vascularity adjacent to the left ovary. Right ovary was normal.</a:t>
            </a:r>
          </a:p>
          <a:p>
            <a:pPr marL="457200" lvl="1" indent="0">
              <a:lnSpc>
                <a:spcPct val="110000"/>
              </a:lnSpc>
              <a:spcBef>
                <a:spcPts val="600"/>
              </a:spcBef>
              <a:spcAft>
                <a:spcPts val="0"/>
              </a:spcAft>
              <a:buNone/>
            </a:pPr>
            <a:endParaRPr lang="en-US" sz="2400" dirty="0"/>
          </a:p>
          <a:p>
            <a:pPr>
              <a:lnSpc>
                <a:spcPct val="110000"/>
              </a:lnSpc>
              <a:spcBef>
                <a:spcPts val="600"/>
              </a:spcBef>
              <a:spcAft>
                <a:spcPts val="0"/>
              </a:spcAft>
            </a:pPr>
            <a:r>
              <a:rPr lang="en-US" sz="2400" dirty="0"/>
              <a:t>Ectopic pregnancy was suspected, so the Emergency Department was contacted to arrange transfer </a:t>
            </a:r>
          </a:p>
          <a:p>
            <a:endParaRPr lang="en-US" dirty="0"/>
          </a:p>
        </p:txBody>
      </p:sp>
    </p:spTree>
    <p:extLst>
      <p:ext uri="{BB962C8B-B14F-4D97-AF65-F5344CB8AC3E}">
        <p14:creationId xmlns:p14="http://schemas.microsoft.com/office/powerpoint/2010/main" val="210573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970450"/>
          </a:xfrm>
        </p:spPr>
        <p:txBody>
          <a:bodyPr/>
          <a:lstStyle/>
          <a:p>
            <a:r>
              <a:rPr lang="en-US" sz="3200" b="0" dirty="0"/>
              <a:t>Deena: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60947" y="1684421"/>
            <a:ext cx="11379539" cy="3823325"/>
          </a:xfrm>
        </p:spPr>
        <p:txBody>
          <a:bodyPr>
            <a:normAutofit/>
          </a:bodyPr>
          <a:lstStyle/>
          <a:p>
            <a:pPr>
              <a:spcBef>
                <a:spcPts val="1200"/>
              </a:spcBef>
              <a:spcAft>
                <a:spcPts val="0"/>
              </a:spcAft>
            </a:pPr>
            <a:r>
              <a:rPr lang="en-US" sz="2400" dirty="0"/>
              <a:t>This is a critically important clinical point…this transfer is referred to as a “warm hand-off”</a:t>
            </a:r>
          </a:p>
          <a:p>
            <a:pPr>
              <a:spcBef>
                <a:spcPts val="1200"/>
              </a:spcBef>
              <a:spcAft>
                <a:spcPts val="0"/>
              </a:spcAft>
            </a:pPr>
            <a:r>
              <a:rPr lang="en-US" sz="2400" dirty="0"/>
              <a:t>When an immediately life-threatening condition is suspected, the patient should never be left on her own to find follow-up care. </a:t>
            </a:r>
          </a:p>
          <a:p>
            <a:pPr>
              <a:spcBef>
                <a:spcPts val="1200"/>
              </a:spcBef>
              <a:spcAft>
                <a:spcPts val="0"/>
              </a:spcAft>
            </a:pPr>
            <a:r>
              <a:rPr lang="en-US" sz="2400" dirty="0"/>
              <a:t>The clinician has the responsibility to contact a clinician or institution to whom the patient is being referred in order to provide history, presumed diagnosis, mode of transportation (i.e., personal car, non-emergency transport, ambulance, etc.), and time frame for the transfer</a:t>
            </a:r>
          </a:p>
        </p:txBody>
      </p:sp>
    </p:spTree>
    <p:extLst>
      <p:ext uri="{BB962C8B-B14F-4D97-AF65-F5344CB8AC3E}">
        <p14:creationId xmlns:p14="http://schemas.microsoft.com/office/powerpoint/2010/main" val="299230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283072" y="206542"/>
            <a:ext cx="10278547" cy="745958"/>
          </a:xfrm>
        </p:spPr>
        <p:txBody>
          <a:bodyPr/>
          <a:lstStyle/>
          <a:p>
            <a:r>
              <a:rPr lang="en-US" sz="3200" b="0" dirty="0"/>
              <a:t>Deena: </a:t>
            </a:r>
            <a:r>
              <a:rPr lang="en-US" sz="3200" b="0" i="1" dirty="0"/>
              <a:t>E/M code</a:t>
            </a:r>
            <a:endParaRPr lang="en-US" sz="3200" b="0" dirty="0"/>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85011" y="1432759"/>
            <a:ext cx="11442031" cy="4306303"/>
          </a:xfrm>
        </p:spPr>
        <p:txBody>
          <a:bodyPr>
            <a:normAutofit fontScale="92500"/>
          </a:bodyPr>
          <a:lstStyle/>
          <a:p>
            <a:pPr>
              <a:spcBef>
                <a:spcPts val="900"/>
              </a:spcBef>
              <a:spcAft>
                <a:spcPts val="0"/>
              </a:spcAft>
            </a:pPr>
            <a:r>
              <a:rPr lang="en-US" sz="2400" dirty="0"/>
              <a:t>Total time: </a:t>
            </a:r>
            <a:r>
              <a:rPr lang="en-US" sz="2400" b="1" dirty="0"/>
              <a:t>99214 </a:t>
            </a:r>
            <a:r>
              <a:rPr lang="en-US" sz="2400" dirty="0"/>
              <a:t>(established patient visit, 30-39 minutes)</a:t>
            </a:r>
          </a:p>
          <a:p>
            <a:pPr>
              <a:spcBef>
                <a:spcPts val="900"/>
              </a:spcBef>
              <a:spcAft>
                <a:spcPts val="0"/>
              </a:spcAft>
            </a:pPr>
            <a:r>
              <a:rPr lang="en-US" sz="2400" dirty="0"/>
              <a:t>Medical decision making (MDM): highest 2/3: </a:t>
            </a:r>
            <a:r>
              <a:rPr lang="en-US" sz="2400" b="1" dirty="0"/>
              <a:t>99215 </a:t>
            </a:r>
          </a:p>
          <a:p>
            <a:pPr lvl="1">
              <a:spcBef>
                <a:spcPts val="900"/>
              </a:spcBef>
              <a:spcAft>
                <a:spcPts val="0"/>
              </a:spcAft>
            </a:pPr>
            <a:r>
              <a:rPr lang="en-US" sz="2400" i="1" dirty="0"/>
              <a:t>Problems</a:t>
            </a:r>
            <a:r>
              <a:rPr lang="en-US" sz="2400" dirty="0"/>
              <a:t>: High (1 acute illness that poses a threat to life or bodily function) </a:t>
            </a:r>
          </a:p>
          <a:p>
            <a:pPr lvl="1">
              <a:spcBef>
                <a:spcPts val="900"/>
              </a:spcBef>
              <a:spcAft>
                <a:spcPts val="0"/>
              </a:spcAft>
            </a:pPr>
            <a:r>
              <a:rPr lang="en-US" sz="2400" i="1" dirty="0"/>
              <a:t>Data:</a:t>
            </a:r>
            <a:r>
              <a:rPr lang="en-US" sz="2400" dirty="0"/>
              <a:t> Extensive (4 tests ordered + discussion with external physician) </a:t>
            </a:r>
          </a:p>
          <a:p>
            <a:pPr lvl="1">
              <a:spcBef>
                <a:spcPts val="900"/>
              </a:spcBef>
              <a:spcAft>
                <a:spcPts val="0"/>
              </a:spcAft>
            </a:pPr>
            <a:r>
              <a:rPr lang="en-US" sz="2400" i="1" dirty="0"/>
              <a:t>Risk</a:t>
            </a:r>
            <a:r>
              <a:rPr lang="en-US" sz="2400" dirty="0"/>
              <a:t>: Low risk of morbidity from additional diagnostic testing or treatment</a:t>
            </a:r>
          </a:p>
          <a:p>
            <a:pPr>
              <a:spcBef>
                <a:spcPts val="900"/>
              </a:spcBef>
              <a:spcAft>
                <a:spcPts val="0"/>
              </a:spcAft>
            </a:pPr>
            <a:r>
              <a:rPr lang="en-US" sz="2400" dirty="0"/>
              <a:t>E/M code submitted is the higher of total time or MDM</a:t>
            </a:r>
          </a:p>
          <a:p>
            <a:pPr>
              <a:spcBef>
                <a:spcPts val="900"/>
              </a:spcBef>
              <a:spcAft>
                <a:spcPts val="0"/>
              </a:spcAft>
            </a:pPr>
            <a:r>
              <a:rPr lang="en-US" sz="2400" i="1" dirty="0"/>
              <a:t>Suspected ectopic pregnancy</a:t>
            </a:r>
          </a:p>
          <a:p>
            <a:pPr lvl="1">
              <a:spcBef>
                <a:spcPts val="900"/>
              </a:spcBef>
              <a:spcAft>
                <a:spcPts val="0"/>
              </a:spcAft>
            </a:pPr>
            <a:r>
              <a:rPr lang="en-US" sz="2400" dirty="0"/>
              <a:t>Do not use ICD-10 codes for “rule-out” diagnoses, only those that are established. Instead, code for the most important symptom at the visit</a:t>
            </a:r>
          </a:p>
        </p:txBody>
      </p:sp>
    </p:spTree>
    <p:extLst>
      <p:ext uri="{BB962C8B-B14F-4D97-AF65-F5344CB8AC3E}">
        <p14:creationId xmlns:p14="http://schemas.microsoft.com/office/powerpoint/2010/main" val="3950994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8164749" y="457201"/>
            <a:ext cx="3575737" cy="558799"/>
          </a:xfrm>
        </p:spPr>
        <p:txBody>
          <a:bodyPr vert="horz" lIns="91440" tIns="45720" rIns="91440" bIns="45720" rtlCol="0" anchor="b">
            <a:normAutofit fontScale="90000"/>
          </a:bodyPr>
          <a:lstStyle/>
          <a:p>
            <a:pPr algn="ctr"/>
            <a:r>
              <a:rPr lang="en-US" sz="3200" b="0" dirty="0">
                <a:solidFill>
                  <a:srgbClr val="FFFFFF"/>
                </a:solidFill>
              </a:rPr>
              <a:t>Deena Case Study</a:t>
            </a:r>
          </a:p>
        </p:txBody>
      </p:sp>
      <p:sp>
        <p:nvSpPr>
          <p:cNvPr id="4" name="Rectangle 1">
            <a:extLst>
              <a:ext uri="{FF2B5EF4-FFF2-40B4-BE49-F238E27FC236}">
                <a16:creationId xmlns:a16="http://schemas.microsoft.com/office/drawing/2014/main" id="{2C67D339-D4CC-8238-8ADB-59CE2527E64F}"/>
              </a:ext>
            </a:extLst>
          </p:cNvPr>
          <p:cNvSpPr>
            <a:spLocks noChangeArrowheads="1"/>
          </p:cNvSpPr>
          <p:nvPr/>
        </p:nvSpPr>
        <p:spPr bwMode="auto">
          <a:xfrm>
            <a:off x="8164749" y="2024743"/>
            <a:ext cx="3575737" cy="4016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defTabSz="457200" fontAlgn="base">
              <a:spcBef>
                <a:spcPct val="20000"/>
              </a:spcBef>
              <a:spcAft>
                <a:spcPts val="600"/>
              </a:spcAft>
              <a:buClr>
                <a:schemeClr val="accent1"/>
              </a:buClr>
              <a:buSzTx/>
              <a:buFont typeface="Wingdings 2" charset="2"/>
              <a:buChar char=""/>
              <a:tabLst/>
            </a:pPr>
            <a:endParaRPr kumimoji="0" lang="en-US" altLang="en-US" sz="1600" b="0" i="0" u="none" strike="noStrike" cap="none" normalizeH="0" baseline="0" dirty="0">
              <a:ln>
                <a:noFill/>
              </a:ln>
              <a:solidFill>
                <a:srgbClr val="FFFFFF"/>
              </a:solidFill>
              <a:effectLst/>
            </a:endParaRPr>
          </a:p>
        </p:txBody>
      </p:sp>
      <p:graphicFrame>
        <p:nvGraphicFramePr>
          <p:cNvPr id="3" name="Content Placeholder 2">
            <a:extLst>
              <a:ext uri="{FF2B5EF4-FFF2-40B4-BE49-F238E27FC236}">
                <a16:creationId xmlns:a16="http://schemas.microsoft.com/office/drawing/2014/main" id="{2427CB0A-77CF-CE10-EE7F-0B793F46F440}"/>
              </a:ext>
            </a:extLst>
          </p:cNvPr>
          <p:cNvGraphicFramePr>
            <a:graphicFrameLocks noGrp="1"/>
          </p:cNvGraphicFramePr>
          <p:nvPr>
            <p:ph idx="1"/>
            <p:extLst>
              <p:ext uri="{D42A27DB-BD31-4B8C-83A1-F6EECF244321}">
                <p14:modId xmlns:p14="http://schemas.microsoft.com/office/powerpoint/2010/main" val="627280679"/>
              </p:ext>
            </p:extLst>
          </p:nvPr>
        </p:nvGraphicFramePr>
        <p:xfrm>
          <a:off x="647700" y="1375015"/>
          <a:ext cx="10896600" cy="4536629"/>
        </p:xfrm>
        <a:graphic>
          <a:graphicData uri="http://schemas.openxmlformats.org/drawingml/2006/table">
            <a:tbl>
              <a:tblPr firstRow="1" bandRow="1"/>
              <a:tblGrid>
                <a:gridCol w="2087196">
                  <a:extLst>
                    <a:ext uri="{9D8B030D-6E8A-4147-A177-3AD203B41FA5}">
                      <a16:colId xmlns:a16="http://schemas.microsoft.com/office/drawing/2014/main" val="4249431748"/>
                    </a:ext>
                  </a:extLst>
                </a:gridCol>
                <a:gridCol w="4784841">
                  <a:extLst>
                    <a:ext uri="{9D8B030D-6E8A-4147-A177-3AD203B41FA5}">
                      <a16:colId xmlns:a16="http://schemas.microsoft.com/office/drawing/2014/main" val="1656142957"/>
                    </a:ext>
                  </a:extLst>
                </a:gridCol>
                <a:gridCol w="4024563">
                  <a:extLst>
                    <a:ext uri="{9D8B030D-6E8A-4147-A177-3AD203B41FA5}">
                      <a16:colId xmlns:a16="http://schemas.microsoft.com/office/drawing/2014/main" val="3567416977"/>
                    </a:ext>
                  </a:extLst>
                </a:gridCol>
              </a:tblGrid>
              <a:tr h="339942">
                <a:tc>
                  <a:txBody>
                    <a:bodyPr/>
                    <a:lstStyle/>
                    <a:p>
                      <a:pPr algn="l" fontAlgn="t">
                        <a:lnSpc>
                          <a:spcPct val="107000"/>
                        </a:lnSpc>
                        <a:spcBef>
                          <a:spcPts val="0"/>
                        </a:spcBef>
                        <a:spcAft>
                          <a:spcPts val="0"/>
                        </a:spcAft>
                      </a:pP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tc>
                  <a:txBody>
                    <a:bodyPr/>
                    <a:lstStyle/>
                    <a:p>
                      <a:pPr marL="0" marR="0" algn="l" fontAlgn="t">
                        <a:lnSpc>
                          <a:spcPct val="107000"/>
                        </a:lnSpc>
                        <a:spcBef>
                          <a:spcPts val="0"/>
                        </a:spcBef>
                        <a:spcAft>
                          <a:spcPts val="0"/>
                        </a:spcAft>
                      </a:pPr>
                      <a:r>
                        <a:rPr lang="en-US" sz="2400" b="0" i="0" u="none" strike="noStrike" dirty="0">
                          <a:solidFill>
                            <a:schemeClr val="bg1"/>
                          </a:solidFill>
                          <a:effectLst/>
                          <a:latin typeface="+mn-lt"/>
                          <a:ea typeface="Times New Roman" panose="02020603050405020304" pitchFamily="18" charset="0"/>
                          <a:cs typeface="Times New Roman" panose="02020603050405020304" pitchFamily="18" charset="0"/>
                        </a:rPr>
                        <a:t>CPT code</a:t>
                      </a:r>
                      <a:endParaRPr lang="en-US" sz="2400" b="0" i="0" u="none" strike="noStrike" dirty="0">
                        <a:solidFill>
                          <a:schemeClr val="bg1"/>
                        </a:solidFill>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tc>
                  <a:txBody>
                    <a:bodyPr/>
                    <a:lstStyle/>
                    <a:p>
                      <a:pPr marL="0" marR="0" algn="l" fontAlgn="t">
                        <a:lnSpc>
                          <a:spcPct val="107000"/>
                        </a:lnSpc>
                        <a:spcBef>
                          <a:spcPts val="0"/>
                        </a:spcBef>
                        <a:spcAft>
                          <a:spcPts val="0"/>
                        </a:spcAft>
                      </a:pPr>
                      <a:r>
                        <a:rPr lang="en-US" sz="2400" b="0" i="0" u="none" strike="noStrike" dirty="0">
                          <a:solidFill>
                            <a:schemeClr val="bg1"/>
                          </a:solidFill>
                          <a:effectLst/>
                          <a:latin typeface="+mn-lt"/>
                          <a:ea typeface="Times New Roman" panose="02020603050405020304" pitchFamily="18" charset="0"/>
                          <a:cs typeface="Times New Roman" panose="02020603050405020304" pitchFamily="18" charset="0"/>
                        </a:rPr>
                        <a:t>ICD-10-CM code</a:t>
                      </a:r>
                      <a:endParaRPr lang="en-US" sz="2400" b="0" i="0" u="none" strike="noStrike" dirty="0">
                        <a:solidFill>
                          <a:schemeClr val="bg1"/>
                        </a:solidFill>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extLst>
                  <a:ext uri="{0D108BD9-81ED-4DB2-BD59-A6C34878D82A}">
                    <a16:rowId xmlns:a16="http://schemas.microsoft.com/office/drawing/2014/main" val="3084238326"/>
                  </a:ext>
                </a:extLst>
              </a:tr>
              <a:tr h="1051122">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Procedure</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76817	Transvaginal pelvic ultrasound, pregnant</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r>
                        <a:rPr lang="en-US" sz="2400" dirty="0"/>
                        <a:t>O26.859  </a:t>
                      </a:r>
                    </a:p>
                    <a:p>
                      <a:r>
                        <a:rPr lang="en-US" sz="2400" dirty="0"/>
                        <a:t>Spotting complicating pregnancy, unspecified trimester</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extLst>
                  <a:ext uri="{0D108BD9-81ED-4DB2-BD59-A6C34878D82A}">
                    <a16:rowId xmlns:a16="http://schemas.microsoft.com/office/drawing/2014/main" val="2460434643"/>
                  </a:ext>
                </a:extLst>
              </a:tr>
              <a:tr h="343165">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Medications</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None </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algn="l" fontAlgn="t">
                        <a:lnSpc>
                          <a:spcPct val="107000"/>
                        </a:lnSpc>
                        <a:spcBef>
                          <a:spcPts val="0"/>
                        </a:spcBef>
                        <a:spcAft>
                          <a:spcPts val="0"/>
                        </a:spcAft>
                      </a:pPr>
                      <a:endParaRPr lang="en-US" sz="2400" b="0" i="0" u="none" strike="noStrike">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extLst>
                  <a:ext uri="{0D108BD9-81ED-4DB2-BD59-A6C34878D82A}">
                    <a16:rowId xmlns:a16="http://schemas.microsoft.com/office/drawing/2014/main" val="3404036280"/>
                  </a:ext>
                </a:extLst>
              </a:tr>
              <a:tr h="599645">
                <a:tc>
                  <a:txBody>
                    <a:bodyPr/>
                    <a:lstStyle/>
                    <a:p>
                      <a:pPr marL="0" marR="0" algn="l" fontAlgn="t">
                        <a:lnSpc>
                          <a:spcPct val="107000"/>
                        </a:lnSpc>
                        <a:spcBef>
                          <a:spcPts val="0"/>
                        </a:spcBef>
                        <a:spcAft>
                          <a:spcPts val="0"/>
                        </a:spcAft>
                      </a:pPr>
                      <a:r>
                        <a:rPr lang="en-US" sz="2400" b="0" i="0" u="none" strike="noStrike" dirty="0">
                          <a:solidFill>
                            <a:srgbClr val="000000"/>
                          </a:solidFill>
                          <a:effectLst/>
                          <a:latin typeface="+mn-lt"/>
                          <a:ea typeface="Calibri" panose="020F0502020204030204" pitchFamily="34" charset="0"/>
                          <a:cs typeface="Times New Roman" panose="02020603050405020304" pitchFamily="18" charset="0"/>
                        </a:rPr>
                        <a:t>Point of care lab</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400" b="0" i="0" u="none" strike="noStrike" dirty="0">
                          <a:solidFill>
                            <a:srgbClr val="000000"/>
                          </a:solidFill>
                          <a:effectLst/>
                          <a:latin typeface="+mn-lt"/>
                          <a:ea typeface="Calibri" panose="020F0502020204030204" pitchFamily="34" charset="0"/>
                          <a:cs typeface="Times New Roman" panose="02020603050405020304" pitchFamily="18" charset="0"/>
                        </a:rPr>
                        <a:t>81025	Pregnancy test, urine</a:t>
                      </a:r>
                      <a:endParaRPr lang="en-US" sz="2400" b="0" i="0" u="none" strike="noStrike" dirty="0">
                        <a:effectLst/>
                        <a:latin typeface="+mn-lt"/>
                      </a:endParaRPr>
                    </a:p>
                    <a:p>
                      <a:pPr marL="0" marR="0" algn="l" fontAlgn="t">
                        <a:lnSpc>
                          <a:spcPct val="107000"/>
                        </a:lnSpc>
                        <a:spcBef>
                          <a:spcPts val="0"/>
                        </a:spcBef>
                        <a:spcAft>
                          <a:spcPts val="0"/>
                        </a:spcAft>
                      </a:pPr>
                      <a:r>
                        <a:rPr lang="en-US" sz="2400" b="0" i="0" u="none" strike="noStrike" dirty="0">
                          <a:solidFill>
                            <a:srgbClr val="000000"/>
                          </a:solidFill>
                          <a:effectLst/>
                          <a:latin typeface="+mn-lt"/>
                          <a:ea typeface="Calibri" panose="020F0502020204030204" pitchFamily="34" charset="0"/>
                          <a:cs typeface="Times New Roman" panose="02020603050405020304" pitchFamily="18" charset="0"/>
                        </a:rPr>
                        <a:t>81002	Urine dip only (no micro)</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400" b="0" i="0" u="none" strike="noStrike" dirty="0">
                          <a:solidFill>
                            <a:srgbClr val="000000"/>
                          </a:solidFill>
                          <a:effectLst/>
                          <a:latin typeface="+mn-lt"/>
                          <a:ea typeface="Calibri" panose="020F0502020204030204" pitchFamily="34" charset="0"/>
                          <a:cs typeface="Times New Roman" panose="02020603050405020304" pitchFamily="18" charset="0"/>
                        </a:rPr>
                        <a:t>Z32.01	Preg test/positive</a:t>
                      </a:r>
                      <a:endParaRPr lang="en-US" sz="2400" b="0" i="0" u="none" strike="noStrike" dirty="0">
                        <a:effectLst/>
                        <a:latin typeface="+mn-lt"/>
                      </a:endParaRPr>
                    </a:p>
                    <a:p>
                      <a:pPr marL="0" marR="0" algn="l" fontAlgn="t">
                        <a:lnSpc>
                          <a:spcPct val="107000"/>
                        </a:lnSpc>
                        <a:spcBef>
                          <a:spcPts val="0"/>
                        </a:spcBef>
                        <a:spcAft>
                          <a:spcPts val="0"/>
                        </a:spcAft>
                      </a:pPr>
                      <a:r>
                        <a:rPr lang="en-US" sz="2400" b="0" i="0" u="none" strike="noStrike" dirty="0">
                          <a:solidFill>
                            <a:srgbClr val="000000"/>
                          </a:solidFill>
                          <a:effectLst/>
                          <a:latin typeface="+mn-lt"/>
                          <a:ea typeface="Calibri" panose="020F0502020204030204" pitchFamily="34" charset="0"/>
                          <a:cs typeface="Times New Roman" panose="02020603050405020304" pitchFamily="18" charset="0"/>
                        </a:rPr>
                        <a:t>R30.0	Dysuria</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extLst>
                  <a:ext uri="{0D108BD9-81ED-4DB2-BD59-A6C34878D82A}">
                    <a16:rowId xmlns:a16="http://schemas.microsoft.com/office/drawing/2014/main" val="3038753785"/>
                  </a:ext>
                </a:extLst>
              </a:tr>
              <a:tr h="414884">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E/M</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99215 (based on MDM)</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lvl="0" indent="0" algn="l" defTabSz="457200" rtl="0" eaLnBrk="1" fontAlgn="t" latinLnBrk="0" hangingPunct="1">
                        <a:lnSpc>
                          <a:spcPct val="107000"/>
                        </a:lnSpc>
                        <a:spcBef>
                          <a:spcPts val="0"/>
                        </a:spcBef>
                        <a:spcAft>
                          <a:spcPts val="0"/>
                        </a:spcAft>
                        <a:buClrTx/>
                        <a:buSzTx/>
                        <a:buFontTx/>
                        <a:buNone/>
                        <a:tabLst/>
                        <a:defRPr/>
                      </a:pPr>
                      <a:r>
                        <a:rPr lang="en-US" sz="2400" dirty="0"/>
                        <a:t>O26.859</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extLst>
                  <a:ext uri="{0D108BD9-81ED-4DB2-BD59-A6C34878D82A}">
                    <a16:rowId xmlns:a16="http://schemas.microsoft.com/office/drawing/2014/main" val="876205512"/>
                  </a:ext>
                </a:extLst>
              </a:tr>
              <a:tr h="339942">
                <a:tc>
                  <a:txBody>
                    <a:bodyPr/>
                    <a:lstStyle/>
                    <a:p>
                      <a:pPr marL="0" marR="0" algn="l" fontAlgn="t">
                        <a:lnSpc>
                          <a:spcPct val="107000"/>
                        </a:lnSpc>
                        <a:spcBef>
                          <a:spcPts val="0"/>
                        </a:spcBef>
                        <a:spcAft>
                          <a:spcPts val="0"/>
                        </a:spcAft>
                      </a:pPr>
                      <a:r>
                        <a:rPr lang="en-US" sz="2400" b="0" i="0" u="none" strike="noStrike">
                          <a:solidFill>
                            <a:srgbClr val="111111"/>
                          </a:solidFill>
                          <a:effectLst/>
                          <a:latin typeface="+mn-lt"/>
                          <a:ea typeface="Times New Roman" panose="02020603050405020304" pitchFamily="18" charset="0"/>
                          <a:cs typeface="Times New Roman" panose="02020603050405020304" pitchFamily="18" charset="0"/>
                        </a:rPr>
                        <a:t>Modifier </a:t>
                      </a:r>
                      <a:endParaRPr lang="en-US" sz="2400" b="0" i="0" u="none" strike="noStrike">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gridSpan="2">
                  <a:txBody>
                    <a:bodyPr/>
                    <a:lstStyle/>
                    <a:p>
                      <a:pPr marL="0" marR="0" algn="l" fontAlgn="t">
                        <a:lnSpc>
                          <a:spcPct val="107000"/>
                        </a:lnSpc>
                        <a:spcBef>
                          <a:spcPts val="0"/>
                        </a:spcBef>
                        <a:spcAft>
                          <a:spcPts val="0"/>
                        </a:spcAft>
                      </a:pPr>
                      <a:r>
                        <a:rPr lang="en-US" sz="2400" b="0" i="0" u="none" strike="noStrike" dirty="0">
                          <a:solidFill>
                            <a:srgbClr val="111111"/>
                          </a:solidFill>
                          <a:effectLst/>
                          <a:latin typeface="+mn-lt"/>
                          <a:ea typeface="Times New Roman" panose="02020603050405020304" pitchFamily="18" charset="0"/>
                          <a:cs typeface="Times New Roman" panose="02020603050405020304" pitchFamily="18" charset="0"/>
                        </a:rPr>
                        <a:t>none</a:t>
                      </a:r>
                      <a:endParaRPr lang="en-US" sz="2400" b="0" i="0" u="none" strike="noStrike" dirty="0">
                        <a:effectLst/>
                        <a:latin typeface="+mn-lt"/>
                      </a:endParaRPr>
                    </a:p>
                  </a:txBody>
                  <a:tcPr marL="120913" marR="120913" marT="60457" marB="6045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hMerge="1">
                  <a:txBody>
                    <a:bodyPr/>
                    <a:lstStyle/>
                    <a:p>
                      <a:endParaRPr lang="en-US"/>
                    </a:p>
                  </a:txBody>
                  <a:tcPr/>
                </a:tc>
                <a:extLst>
                  <a:ext uri="{0D108BD9-81ED-4DB2-BD59-A6C34878D82A}">
                    <a16:rowId xmlns:a16="http://schemas.microsoft.com/office/drawing/2014/main" val="2688969842"/>
                  </a:ext>
                </a:extLst>
              </a:tr>
            </a:tbl>
          </a:graphicData>
        </a:graphic>
      </p:graphicFrame>
    </p:spTree>
    <p:extLst>
      <p:ext uri="{BB962C8B-B14F-4D97-AF65-F5344CB8AC3E}">
        <p14:creationId xmlns:p14="http://schemas.microsoft.com/office/powerpoint/2010/main" val="295508515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889062"/>
          </a:xfrm>
        </p:spPr>
        <p:txBody>
          <a:bodyPr/>
          <a:lstStyle/>
          <a:p>
            <a:r>
              <a:rPr lang="en-US" sz="3200" b="0" dirty="0"/>
              <a:t>Amy: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55600" y="1511300"/>
            <a:ext cx="11384886" cy="4044573"/>
          </a:xfrm>
        </p:spPr>
        <p:txBody>
          <a:bodyPr>
            <a:normAutofit/>
          </a:bodyPr>
          <a:lstStyle/>
          <a:p>
            <a:r>
              <a:rPr lang="en-US" sz="2400" dirty="0"/>
              <a:t>Amy (she/her/hers) is 24-year-old, G</a:t>
            </a:r>
            <a:r>
              <a:rPr lang="en-US" sz="2400" baseline="-25000" dirty="0"/>
              <a:t>1</a:t>
            </a:r>
            <a:r>
              <a:rPr lang="en-US" sz="2400" dirty="0"/>
              <a:t>P</a:t>
            </a:r>
            <a:r>
              <a:rPr lang="en-US" sz="2400" baseline="-25000" dirty="0"/>
              <a:t>0</a:t>
            </a:r>
            <a:r>
              <a:rPr lang="en-US" sz="2400" dirty="0"/>
              <a:t> is a new patient at 7 weeks by LMP (regular cycles), first + UPT 2 weeks ago, undecided about pregnancy intentions, no previous ultrasounds</a:t>
            </a:r>
          </a:p>
          <a:p>
            <a:r>
              <a:rPr lang="en-US" sz="2400" dirty="0"/>
              <a:t>Bright red vaginal bleeding x4 hours, lighter than a menstrual period but requiring sanitary pad protection, and intermittent uterine cramping </a:t>
            </a:r>
          </a:p>
          <a:p>
            <a:r>
              <a:rPr lang="en-US" sz="2400" dirty="0"/>
              <a:t>Denies lightheadedness, dizziness, nausea, vomiting, or focal pain </a:t>
            </a:r>
          </a:p>
          <a:p>
            <a:r>
              <a:rPr lang="en-US" sz="2400" dirty="0"/>
              <a:t>She reports bilateral breast tenderness which started 2 weeks ago </a:t>
            </a:r>
          </a:p>
          <a:p>
            <a:r>
              <a:rPr lang="en-US" sz="2400" dirty="0"/>
              <a:t>Disclaims trauma, recent intercourse, or changes in vaginal discharge preceding the onset of bleeding</a:t>
            </a:r>
          </a:p>
        </p:txBody>
      </p:sp>
    </p:spTree>
    <p:extLst>
      <p:ext uri="{BB962C8B-B14F-4D97-AF65-F5344CB8AC3E}">
        <p14:creationId xmlns:p14="http://schemas.microsoft.com/office/powerpoint/2010/main" val="277204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A7FE-D98E-8971-BD53-1D2F784E2D7E}"/>
              </a:ext>
            </a:extLst>
          </p:cNvPr>
          <p:cNvSpPr>
            <a:spLocks noGrp="1"/>
          </p:cNvSpPr>
          <p:nvPr>
            <p:ph type="title"/>
          </p:nvPr>
        </p:nvSpPr>
        <p:spPr/>
        <p:txBody>
          <a:bodyPr/>
          <a:lstStyle/>
          <a:p>
            <a:r>
              <a:rPr lang="en-US" sz="3200" b="0" dirty="0"/>
              <a:t>Disclosures/ Conflicts of Interest</a:t>
            </a:r>
          </a:p>
        </p:txBody>
      </p:sp>
      <p:sp>
        <p:nvSpPr>
          <p:cNvPr id="3" name="Content Placeholder 2">
            <a:extLst>
              <a:ext uri="{FF2B5EF4-FFF2-40B4-BE49-F238E27FC236}">
                <a16:creationId xmlns:a16="http://schemas.microsoft.com/office/drawing/2014/main" id="{E46DE27B-EFC4-69D2-7411-89045A9EFDED}"/>
              </a:ext>
            </a:extLst>
          </p:cNvPr>
          <p:cNvSpPr>
            <a:spLocks noGrp="1"/>
          </p:cNvSpPr>
          <p:nvPr>
            <p:ph idx="1"/>
          </p:nvPr>
        </p:nvSpPr>
        <p:spPr/>
        <p:txBody>
          <a:bodyPr/>
          <a:lstStyle/>
          <a:p>
            <a:r>
              <a:rPr lang="en-US" sz="2400" dirty="0"/>
              <a:t>Misha Pangasa, MD, MSCI: None</a:t>
            </a:r>
          </a:p>
          <a:p>
            <a:r>
              <a:rPr lang="en-US" sz="2400" dirty="0"/>
              <a:t>Michael Policar, MD, MPH: None</a:t>
            </a:r>
          </a:p>
          <a:p>
            <a:endParaRPr lang="en-US" dirty="0"/>
          </a:p>
        </p:txBody>
      </p:sp>
    </p:spTree>
    <p:extLst>
      <p:ext uri="{BB962C8B-B14F-4D97-AF65-F5344CB8AC3E}">
        <p14:creationId xmlns:p14="http://schemas.microsoft.com/office/powerpoint/2010/main" val="1880712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647762"/>
          </a:xfrm>
        </p:spPr>
        <p:txBody>
          <a:bodyPr/>
          <a:lstStyle/>
          <a:p>
            <a:r>
              <a:rPr lang="en-US" sz="3200" b="0" dirty="0"/>
              <a:t>Amy: Physical Assessment (no ultrasound available)</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403557" y="1828801"/>
            <a:ext cx="11384886" cy="3549316"/>
          </a:xfrm>
        </p:spPr>
        <p:txBody>
          <a:bodyPr>
            <a:noAutofit/>
          </a:bodyPr>
          <a:lstStyle/>
          <a:p>
            <a:pPr>
              <a:lnSpc>
                <a:spcPct val="120000"/>
              </a:lnSpc>
              <a:spcBef>
                <a:spcPts val="600"/>
              </a:spcBef>
              <a:spcAft>
                <a:spcPts val="0"/>
              </a:spcAft>
            </a:pPr>
            <a:r>
              <a:rPr lang="en-US" sz="2400" dirty="0"/>
              <a:t>VS: BP 116/66; P 78, T 98.4</a:t>
            </a:r>
            <a:r>
              <a:rPr lang="en-US" sz="2400" baseline="30000" dirty="0"/>
              <a:t>o</a:t>
            </a:r>
            <a:r>
              <a:rPr lang="en-US" sz="2400" dirty="0"/>
              <a:t> F</a:t>
            </a:r>
          </a:p>
          <a:p>
            <a:pPr>
              <a:lnSpc>
                <a:spcPct val="120000"/>
              </a:lnSpc>
              <a:spcBef>
                <a:spcPts val="600"/>
              </a:spcBef>
              <a:spcAft>
                <a:spcPts val="0"/>
              </a:spcAft>
            </a:pPr>
            <a:r>
              <a:rPr lang="en-US" sz="2400" dirty="0"/>
              <a:t>Cervix: os closed. A small amount of dark blood from the cervical os </a:t>
            </a:r>
          </a:p>
          <a:p>
            <a:pPr>
              <a:lnSpc>
                <a:spcPct val="120000"/>
              </a:lnSpc>
              <a:spcBef>
                <a:spcPts val="600"/>
              </a:spcBef>
              <a:spcAft>
                <a:spcPts val="0"/>
              </a:spcAft>
            </a:pPr>
            <a:r>
              <a:rPr lang="en-US" sz="2400" dirty="0"/>
              <a:t>6–7-week sized uterus, anteverted, minimally tender to palpation. No adnexal masses </a:t>
            </a:r>
          </a:p>
          <a:p>
            <a:pPr>
              <a:lnSpc>
                <a:spcPct val="120000"/>
              </a:lnSpc>
              <a:spcBef>
                <a:spcPts val="600"/>
              </a:spcBef>
              <a:spcAft>
                <a:spcPts val="0"/>
              </a:spcAft>
            </a:pPr>
            <a:r>
              <a:rPr lang="en-US" sz="2400" dirty="0"/>
              <a:t>An office high sensitivity pregnancy test is positive</a:t>
            </a:r>
          </a:p>
          <a:p>
            <a:pPr>
              <a:lnSpc>
                <a:spcPct val="120000"/>
              </a:lnSpc>
              <a:spcBef>
                <a:spcPts val="600"/>
              </a:spcBef>
              <a:spcAft>
                <a:spcPts val="0"/>
              </a:spcAft>
            </a:pPr>
            <a:r>
              <a:rPr lang="en-US" sz="2400" dirty="0"/>
              <a:t>Microscopy of a sample of vaginal fluid is negative for trichomoniasis</a:t>
            </a:r>
          </a:p>
          <a:p>
            <a:pPr lvl="1">
              <a:lnSpc>
                <a:spcPct val="120000"/>
              </a:lnSpc>
              <a:spcBef>
                <a:spcPts val="600"/>
              </a:spcBef>
              <a:spcAft>
                <a:spcPts val="0"/>
              </a:spcAft>
            </a:pPr>
            <a:r>
              <a:rPr lang="en-US" sz="2400" dirty="0"/>
              <a:t>Samples: quant b-hCG, Chlamydia, gonorrhea, HIV, syphilis RPR</a:t>
            </a:r>
          </a:p>
          <a:p>
            <a:pPr>
              <a:lnSpc>
                <a:spcPct val="120000"/>
              </a:lnSpc>
              <a:spcBef>
                <a:spcPts val="600"/>
              </a:spcBef>
              <a:spcAft>
                <a:spcPts val="0"/>
              </a:spcAft>
            </a:pPr>
            <a:endParaRPr lang="en-US" sz="2400" dirty="0"/>
          </a:p>
          <a:p>
            <a:endParaRPr lang="en-US" dirty="0"/>
          </a:p>
        </p:txBody>
      </p:sp>
    </p:spTree>
    <p:extLst>
      <p:ext uri="{BB962C8B-B14F-4D97-AF65-F5344CB8AC3E}">
        <p14:creationId xmlns:p14="http://schemas.microsoft.com/office/powerpoint/2010/main" val="3908053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62C28-99E2-8FDB-3B33-6BF07ECB1426}"/>
              </a:ext>
            </a:extLst>
          </p:cNvPr>
          <p:cNvSpPr>
            <a:spLocks noGrp="1"/>
          </p:cNvSpPr>
          <p:nvPr>
            <p:ph idx="1"/>
          </p:nvPr>
        </p:nvSpPr>
        <p:spPr/>
        <p:txBody>
          <a:bodyPr/>
          <a:lstStyle/>
          <a:p>
            <a:r>
              <a:rPr lang="en-US" sz="2400" dirty="0"/>
              <a:t>What is your differential diagnosis list for Amy?</a:t>
            </a:r>
          </a:p>
          <a:p>
            <a:pPr marL="914400" lvl="1" indent="-457200">
              <a:buFont typeface="+mj-lt"/>
              <a:buAutoNum type="alphaLcParenR"/>
            </a:pPr>
            <a:r>
              <a:rPr lang="en-US" sz="2400" dirty="0"/>
              <a:t>Normal intrauterine pregnancy</a:t>
            </a:r>
          </a:p>
          <a:p>
            <a:pPr marL="914400" lvl="1" indent="-457200">
              <a:buFont typeface="+mj-lt"/>
              <a:buAutoNum type="alphaLcParenR"/>
            </a:pPr>
            <a:r>
              <a:rPr lang="en-US" sz="2400" dirty="0"/>
              <a:t>Nonviable intrauterine pregnancy (incomplete or complete)</a:t>
            </a:r>
          </a:p>
          <a:p>
            <a:pPr marL="914400" lvl="1" indent="-457200">
              <a:buFont typeface="+mj-lt"/>
              <a:buAutoNum type="alphaLcParenR"/>
            </a:pPr>
            <a:r>
              <a:rPr lang="en-US" sz="2400" dirty="0"/>
              <a:t>Extrauterine pregnancy</a:t>
            </a:r>
          </a:p>
          <a:p>
            <a:pPr marL="914400" lvl="1" indent="-457200">
              <a:buFont typeface="+mj-lt"/>
              <a:buAutoNum type="alphaLcParenR"/>
            </a:pPr>
            <a:r>
              <a:rPr lang="en-US" sz="2400" dirty="0"/>
              <a:t>A and B</a:t>
            </a:r>
          </a:p>
          <a:p>
            <a:pPr marL="914400" lvl="1" indent="-457200">
              <a:buFont typeface="+mj-lt"/>
              <a:buAutoNum type="alphaLcParenR"/>
            </a:pPr>
            <a:r>
              <a:rPr lang="en-US" sz="2400" dirty="0"/>
              <a:t>A, B and C</a:t>
            </a:r>
          </a:p>
        </p:txBody>
      </p:sp>
      <p:sp>
        <p:nvSpPr>
          <p:cNvPr id="4" name="Title 1">
            <a:extLst>
              <a:ext uri="{FF2B5EF4-FFF2-40B4-BE49-F238E27FC236}">
                <a16:creationId xmlns:a16="http://schemas.microsoft.com/office/drawing/2014/main" id="{49FE3B85-223C-0312-B820-21F60125FC1F}"/>
              </a:ext>
            </a:extLst>
          </p:cNvPr>
          <p:cNvSpPr>
            <a:spLocks noGrp="1"/>
          </p:cNvSpPr>
          <p:nvPr>
            <p:ph type="title"/>
          </p:nvPr>
        </p:nvSpPr>
        <p:spPr>
          <a:xfrm>
            <a:off x="450850" y="457200"/>
            <a:ext cx="10279063" cy="969963"/>
          </a:xfrm>
        </p:spPr>
        <p:txBody>
          <a:bodyPr/>
          <a:lstStyle/>
          <a:p>
            <a:r>
              <a:rPr lang="en-US" sz="3200" b="0" dirty="0"/>
              <a:t>POLL Question</a:t>
            </a:r>
          </a:p>
        </p:txBody>
      </p:sp>
    </p:spTree>
    <p:extLst>
      <p:ext uri="{BB962C8B-B14F-4D97-AF65-F5344CB8AC3E}">
        <p14:creationId xmlns:p14="http://schemas.microsoft.com/office/powerpoint/2010/main" val="313640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Amy: Differential Diagnosis? </a:t>
            </a:r>
          </a:p>
        </p:txBody>
      </p:sp>
      <p:sp>
        <p:nvSpPr>
          <p:cNvPr id="3" name="Content Placeholder 2"/>
          <p:cNvSpPr>
            <a:spLocks noGrp="1"/>
          </p:cNvSpPr>
          <p:nvPr>
            <p:ph idx="1"/>
          </p:nvPr>
        </p:nvSpPr>
        <p:spPr/>
        <p:txBody>
          <a:bodyPr>
            <a:normAutofit/>
          </a:bodyPr>
          <a:lstStyle/>
          <a:p>
            <a:pPr>
              <a:spcBef>
                <a:spcPts val="1200"/>
              </a:spcBef>
              <a:spcAft>
                <a:spcPts val="0"/>
              </a:spcAft>
            </a:pPr>
            <a:r>
              <a:rPr lang="en-US" sz="2400" dirty="0"/>
              <a:t>Normal intrauterine pregnancy</a:t>
            </a:r>
          </a:p>
          <a:p>
            <a:pPr>
              <a:spcBef>
                <a:spcPts val="1200"/>
              </a:spcBef>
              <a:spcAft>
                <a:spcPts val="0"/>
              </a:spcAft>
            </a:pPr>
            <a:r>
              <a:rPr lang="en-US" sz="2400" dirty="0"/>
              <a:t>Nonviable intrauterine pregnancy (incomplete or complete)</a:t>
            </a:r>
          </a:p>
          <a:p>
            <a:pPr>
              <a:spcBef>
                <a:spcPts val="1200"/>
              </a:spcBef>
              <a:spcAft>
                <a:spcPts val="0"/>
              </a:spcAft>
            </a:pPr>
            <a:r>
              <a:rPr lang="en-US" sz="2400" dirty="0" err="1"/>
              <a:t>Extrauterine</a:t>
            </a:r>
            <a:r>
              <a:rPr lang="en-US" sz="2400" dirty="0"/>
              <a:t> pregnancy</a:t>
            </a:r>
          </a:p>
        </p:txBody>
      </p:sp>
    </p:spTree>
    <p:extLst>
      <p:ext uri="{BB962C8B-B14F-4D97-AF65-F5344CB8AC3E}">
        <p14:creationId xmlns:p14="http://schemas.microsoft.com/office/powerpoint/2010/main" val="1513883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What Would Need Urgent Management?</a:t>
            </a:r>
          </a:p>
        </p:txBody>
      </p:sp>
      <p:sp>
        <p:nvSpPr>
          <p:cNvPr id="3" name="Content Placeholder 2"/>
          <p:cNvSpPr>
            <a:spLocks noGrp="1"/>
          </p:cNvSpPr>
          <p:nvPr>
            <p:ph idx="1"/>
          </p:nvPr>
        </p:nvSpPr>
        <p:spPr/>
        <p:txBody>
          <a:bodyPr>
            <a:normAutofit/>
          </a:bodyPr>
          <a:lstStyle/>
          <a:p>
            <a:r>
              <a:rPr lang="en-US" sz="2400" dirty="0"/>
              <a:t>Higher concern for ectopic</a:t>
            </a:r>
          </a:p>
          <a:p>
            <a:pPr lvl="1"/>
            <a:r>
              <a:rPr lang="en-US" sz="2400" dirty="0"/>
              <a:t>Prior ectopic, history of PID, current smoking</a:t>
            </a:r>
          </a:p>
        </p:txBody>
      </p:sp>
    </p:spTree>
    <p:extLst>
      <p:ext uri="{BB962C8B-B14F-4D97-AF65-F5344CB8AC3E}">
        <p14:creationId xmlns:p14="http://schemas.microsoft.com/office/powerpoint/2010/main" val="377407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844989"/>
          </a:xfrm>
        </p:spPr>
        <p:txBody>
          <a:bodyPr/>
          <a:lstStyle/>
          <a:p>
            <a:r>
              <a:rPr lang="en-US" sz="3200" b="0" dirty="0"/>
              <a:t>Amy: Plan</a:t>
            </a:r>
          </a:p>
        </p:txBody>
      </p:sp>
      <p:sp>
        <p:nvSpPr>
          <p:cNvPr id="3" name="Content Placeholder 2"/>
          <p:cNvSpPr>
            <a:spLocks noGrp="1"/>
          </p:cNvSpPr>
          <p:nvPr>
            <p:ph idx="1"/>
          </p:nvPr>
        </p:nvSpPr>
        <p:spPr/>
        <p:txBody>
          <a:bodyPr>
            <a:normAutofit/>
          </a:bodyPr>
          <a:lstStyle/>
          <a:p>
            <a:r>
              <a:rPr lang="en-US" sz="2400" dirty="0"/>
              <a:t>Given no risk factors for ectopic pregnancy, high likelihood of either normal intrauterine pregnancy or nonviable intrauterine pregnancy</a:t>
            </a:r>
          </a:p>
          <a:p>
            <a:r>
              <a:rPr lang="en-US" sz="2400" dirty="0"/>
              <a:t>Quantitative b-hCG today (baseline for trending if needed)</a:t>
            </a:r>
          </a:p>
          <a:p>
            <a:r>
              <a:rPr lang="en-US" sz="2400" dirty="0"/>
              <a:t>Referral for ultrasound </a:t>
            </a:r>
          </a:p>
        </p:txBody>
      </p:sp>
    </p:spTree>
    <p:extLst>
      <p:ext uri="{BB962C8B-B14F-4D97-AF65-F5344CB8AC3E}">
        <p14:creationId xmlns:p14="http://schemas.microsoft.com/office/powerpoint/2010/main" val="269530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Amy: Pelvic Ultrasound</a:t>
            </a:r>
          </a:p>
        </p:txBody>
      </p:sp>
      <p:sp>
        <p:nvSpPr>
          <p:cNvPr id="3" name="Content Placeholder 2"/>
          <p:cNvSpPr>
            <a:spLocks noGrp="1"/>
          </p:cNvSpPr>
          <p:nvPr>
            <p:ph idx="1"/>
          </p:nvPr>
        </p:nvSpPr>
        <p:spPr>
          <a:xfrm>
            <a:off x="451514" y="2033337"/>
            <a:ext cx="11288972" cy="3522536"/>
          </a:xfrm>
        </p:spPr>
        <p:txBody>
          <a:bodyPr>
            <a:normAutofit/>
          </a:bodyPr>
          <a:lstStyle/>
          <a:p>
            <a:r>
              <a:rPr lang="en-US" sz="2400" dirty="0"/>
              <a:t>Normal intrauterine pregnancy with gestational sac, yolk sac, and embryo with fetal cardiac activity </a:t>
            </a:r>
          </a:p>
        </p:txBody>
      </p:sp>
    </p:spTree>
    <p:extLst>
      <p:ext uri="{BB962C8B-B14F-4D97-AF65-F5344CB8AC3E}">
        <p14:creationId xmlns:p14="http://schemas.microsoft.com/office/powerpoint/2010/main" val="3451465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750689"/>
          </a:xfrm>
        </p:spPr>
        <p:txBody>
          <a:bodyPr/>
          <a:lstStyle/>
          <a:p>
            <a:r>
              <a:rPr lang="en-US" sz="3200" b="0" dirty="0"/>
              <a:t>Early Pregnancy Ultrasound</a:t>
            </a:r>
          </a:p>
        </p:txBody>
      </p:sp>
      <p:pic>
        <p:nvPicPr>
          <p:cNvPr id="4" name="Picture 3"/>
          <p:cNvPicPr>
            <a:picLocks noChangeAspect="1"/>
          </p:cNvPicPr>
          <p:nvPr/>
        </p:nvPicPr>
        <p:blipFill>
          <a:blip r:embed="rId3"/>
          <a:stretch>
            <a:fillRect/>
          </a:stretch>
        </p:blipFill>
        <p:spPr>
          <a:xfrm>
            <a:off x="1366986" y="1535373"/>
            <a:ext cx="9363075" cy="4114800"/>
          </a:xfrm>
          <a:prstGeom prst="rect">
            <a:avLst/>
          </a:prstGeom>
        </p:spPr>
      </p:pic>
    </p:spTree>
    <p:extLst>
      <p:ext uri="{BB962C8B-B14F-4D97-AF65-F5344CB8AC3E}">
        <p14:creationId xmlns:p14="http://schemas.microsoft.com/office/powerpoint/2010/main" val="188085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758051"/>
          </a:xfrm>
        </p:spPr>
        <p:txBody>
          <a:bodyPr/>
          <a:lstStyle/>
          <a:p>
            <a:r>
              <a:rPr lang="en-US" sz="3200" b="0" dirty="0"/>
              <a:t>Early Pregnancy Ultrasound</a:t>
            </a:r>
          </a:p>
        </p:txBody>
      </p:sp>
      <p:pic>
        <p:nvPicPr>
          <p:cNvPr id="4" name="Picture 3"/>
          <p:cNvPicPr>
            <a:picLocks noChangeAspect="1"/>
          </p:cNvPicPr>
          <p:nvPr/>
        </p:nvPicPr>
        <p:blipFill>
          <a:blip r:embed="rId3"/>
          <a:stretch>
            <a:fillRect/>
          </a:stretch>
        </p:blipFill>
        <p:spPr>
          <a:xfrm>
            <a:off x="3457575" y="1766887"/>
            <a:ext cx="5276850" cy="3324225"/>
          </a:xfrm>
          <a:prstGeom prst="rect">
            <a:avLst/>
          </a:prstGeom>
        </p:spPr>
      </p:pic>
    </p:spTree>
    <p:extLst>
      <p:ext uri="{BB962C8B-B14F-4D97-AF65-F5344CB8AC3E}">
        <p14:creationId xmlns:p14="http://schemas.microsoft.com/office/powerpoint/2010/main" val="3842453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331677"/>
            <a:ext cx="10278547" cy="970450"/>
          </a:xfrm>
        </p:spPr>
        <p:txBody>
          <a:bodyPr/>
          <a:lstStyle/>
          <a:p>
            <a:r>
              <a:rPr lang="en-US" sz="3200" b="0" dirty="0"/>
              <a:t>Amy (v2): Ultrasound</a:t>
            </a:r>
          </a:p>
        </p:txBody>
      </p:sp>
      <p:sp>
        <p:nvSpPr>
          <p:cNvPr id="3" name="Content Placeholder 2"/>
          <p:cNvSpPr>
            <a:spLocks noGrp="1"/>
          </p:cNvSpPr>
          <p:nvPr>
            <p:ph idx="1"/>
          </p:nvPr>
        </p:nvSpPr>
        <p:spPr/>
        <p:txBody>
          <a:bodyPr/>
          <a:lstStyle/>
          <a:p>
            <a:r>
              <a:rPr lang="en-US" sz="2400" dirty="0"/>
              <a:t>35mm gestational sac with no embryo = Early pregnancy loss within uterus (missed spontaneous abortion)</a:t>
            </a:r>
          </a:p>
          <a:p>
            <a:pPr marL="0" indent="0">
              <a:buNone/>
            </a:pPr>
            <a:endParaRPr lang="en-US" dirty="0"/>
          </a:p>
        </p:txBody>
      </p:sp>
    </p:spTree>
    <p:extLst>
      <p:ext uri="{BB962C8B-B14F-4D97-AF65-F5344CB8AC3E}">
        <p14:creationId xmlns:p14="http://schemas.microsoft.com/office/powerpoint/2010/main" val="1586793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93" y="216507"/>
            <a:ext cx="10671411" cy="970450"/>
          </a:xfrm>
        </p:spPr>
        <p:txBody>
          <a:bodyPr/>
          <a:lstStyle/>
          <a:p>
            <a:r>
              <a:rPr lang="en-US" sz="3200" b="0" dirty="0"/>
              <a:t>EPL Plan and Counseling</a:t>
            </a:r>
          </a:p>
        </p:txBody>
      </p:sp>
      <p:sp>
        <p:nvSpPr>
          <p:cNvPr id="3" name="Content Placeholder 2"/>
          <p:cNvSpPr>
            <a:spLocks noGrp="1"/>
          </p:cNvSpPr>
          <p:nvPr>
            <p:ph idx="1"/>
          </p:nvPr>
        </p:nvSpPr>
        <p:spPr>
          <a:xfrm>
            <a:off x="451514" y="1738888"/>
            <a:ext cx="11288972" cy="3879859"/>
          </a:xfrm>
        </p:spPr>
        <p:txBody>
          <a:bodyPr>
            <a:normAutofit/>
          </a:bodyPr>
          <a:lstStyle/>
          <a:p>
            <a:pPr>
              <a:spcBef>
                <a:spcPts val="1200"/>
              </a:spcBef>
              <a:spcAft>
                <a:spcPts val="0"/>
              </a:spcAft>
            </a:pPr>
            <a:r>
              <a:rPr lang="en-US" sz="2400" dirty="0"/>
              <a:t>Referral to OBGYN (expectant mgt, medical mgt, procedural aspiration)</a:t>
            </a:r>
          </a:p>
          <a:p>
            <a:pPr fontAlgn="base">
              <a:spcBef>
                <a:spcPts val="1200"/>
              </a:spcBef>
              <a:spcAft>
                <a:spcPts val="0"/>
              </a:spcAft>
            </a:pPr>
            <a:r>
              <a:rPr lang="en-US" sz="2400" dirty="0"/>
              <a:t>Common concerns include questioning the cause of EPL and whether there was anything could have done differently to prevent this  </a:t>
            </a:r>
          </a:p>
          <a:p>
            <a:pPr fontAlgn="base">
              <a:spcBef>
                <a:spcPts val="1200"/>
              </a:spcBef>
              <a:spcAft>
                <a:spcPts val="0"/>
              </a:spcAft>
            </a:pPr>
            <a:r>
              <a:rPr lang="en-US" sz="2400" dirty="0"/>
              <a:t>The vast majority of EPLs are genetic in etiology, 2</a:t>
            </a:r>
            <a:r>
              <a:rPr lang="en-US" sz="2400" baseline="30000" dirty="0"/>
              <a:t>o</a:t>
            </a:r>
            <a:r>
              <a:rPr lang="en-US" sz="2400" dirty="0"/>
              <a:t> to derangements of chromosomes during or after fertilization incompatible with viability </a:t>
            </a:r>
          </a:p>
          <a:p>
            <a:pPr fontAlgn="base">
              <a:spcBef>
                <a:spcPts val="1200"/>
              </a:spcBef>
              <a:spcAft>
                <a:spcPts val="0"/>
              </a:spcAft>
            </a:pPr>
            <a:r>
              <a:rPr lang="en-US" sz="2400" dirty="0"/>
              <a:t>If 2</a:t>
            </a:r>
            <a:r>
              <a:rPr lang="en-US" sz="2400" baseline="30000" dirty="0"/>
              <a:t>nd</a:t>
            </a:r>
            <a:r>
              <a:rPr lang="en-US" sz="2400" dirty="0"/>
              <a:t> or 3</a:t>
            </a:r>
            <a:r>
              <a:rPr lang="en-US" sz="2400" baseline="30000" dirty="0"/>
              <a:t>rd</a:t>
            </a:r>
            <a:r>
              <a:rPr lang="en-US" sz="2400" dirty="0"/>
              <a:t> EPL, recurrent pregnancy loss workup is indicated </a:t>
            </a:r>
          </a:p>
          <a:p>
            <a:endParaRPr lang="en-US" dirty="0"/>
          </a:p>
        </p:txBody>
      </p:sp>
    </p:spTree>
    <p:extLst>
      <p:ext uri="{BB962C8B-B14F-4D97-AF65-F5344CB8AC3E}">
        <p14:creationId xmlns:p14="http://schemas.microsoft.com/office/powerpoint/2010/main" val="33642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625704"/>
          </a:xfrm>
        </p:spPr>
        <p:txBody>
          <a:bodyPr/>
          <a:lstStyle/>
          <a:p>
            <a:r>
              <a:rPr lang="en-US" sz="3200" b="0" dirty="0"/>
              <a:t>Why Do Patients Present?</a:t>
            </a:r>
          </a:p>
        </p:txBody>
      </p:sp>
      <p:sp>
        <p:nvSpPr>
          <p:cNvPr id="3" name="Content Placeholder 2"/>
          <p:cNvSpPr>
            <a:spLocks noGrp="1"/>
          </p:cNvSpPr>
          <p:nvPr>
            <p:ph idx="1"/>
          </p:nvPr>
        </p:nvSpPr>
        <p:spPr>
          <a:xfrm>
            <a:off x="451514" y="1823828"/>
            <a:ext cx="11288972" cy="3636511"/>
          </a:xfrm>
        </p:spPr>
        <p:txBody>
          <a:bodyPr/>
          <a:lstStyle/>
          <a:p>
            <a:pPr fontAlgn="base">
              <a:spcBef>
                <a:spcPts val="1200"/>
              </a:spcBef>
              <a:spcAft>
                <a:spcPts val="0"/>
              </a:spcAft>
            </a:pPr>
            <a:r>
              <a:rPr lang="en-US" sz="2400" dirty="0"/>
              <a:t>Seeking symptomatic improvement for debilitating symptoms;</a:t>
            </a:r>
          </a:p>
          <a:p>
            <a:pPr fontAlgn="base">
              <a:spcBef>
                <a:spcPts val="1200"/>
              </a:spcBef>
              <a:spcAft>
                <a:spcPts val="0"/>
              </a:spcAft>
            </a:pPr>
            <a:r>
              <a:rPr lang="en-US" sz="2400" dirty="0"/>
              <a:t>Seeking reassurance of normalcy without intervention; and/or</a:t>
            </a:r>
          </a:p>
          <a:p>
            <a:pPr fontAlgn="base">
              <a:spcBef>
                <a:spcPts val="1200"/>
              </a:spcBef>
              <a:spcAft>
                <a:spcPts val="0"/>
              </a:spcAft>
            </a:pPr>
            <a:r>
              <a:rPr lang="en-US" sz="2400" dirty="0"/>
              <a:t>Undecided about their intentions for the pregnancy and are seeking information about pregnancy options </a:t>
            </a:r>
          </a:p>
          <a:p>
            <a:endParaRPr lang="en-US" dirty="0"/>
          </a:p>
        </p:txBody>
      </p:sp>
    </p:spTree>
    <p:extLst>
      <p:ext uri="{BB962C8B-B14F-4D97-AF65-F5344CB8AC3E}">
        <p14:creationId xmlns:p14="http://schemas.microsoft.com/office/powerpoint/2010/main" val="123663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647762"/>
          </a:xfrm>
        </p:spPr>
        <p:txBody>
          <a:bodyPr/>
          <a:lstStyle/>
          <a:p>
            <a:r>
              <a:rPr lang="en-US" sz="3200" b="0" dirty="0"/>
              <a:t>Amy: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403557" y="1742573"/>
            <a:ext cx="11384886" cy="3619500"/>
          </a:xfrm>
        </p:spPr>
        <p:txBody>
          <a:bodyPr>
            <a:normAutofit/>
          </a:bodyPr>
          <a:lstStyle/>
          <a:p>
            <a:r>
              <a:rPr lang="en-US" sz="2400" dirty="0"/>
              <a:t>Total time 25 minutes: 99202 (new patient visit, 15-29 minutes)</a:t>
            </a:r>
          </a:p>
          <a:p>
            <a:r>
              <a:rPr lang="en-US" sz="2400" dirty="0"/>
              <a:t>Medical decision-making, we could also select 99202 based on:</a:t>
            </a:r>
          </a:p>
          <a:p>
            <a:pPr lvl="1"/>
            <a:r>
              <a:rPr lang="en-US" sz="2400" dirty="0"/>
              <a:t>Problems: 1 acute or chronic illness or injury or LOW level</a:t>
            </a:r>
          </a:p>
          <a:p>
            <a:pPr lvl="1"/>
            <a:r>
              <a:rPr lang="en-US" sz="2400" dirty="0"/>
              <a:t>Data: 7 tests are ordered so we can count a moderate level of data</a:t>
            </a:r>
          </a:p>
          <a:p>
            <a:pPr lvl="1"/>
            <a:r>
              <a:rPr lang="en-US" sz="2400" dirty="0"/>
              <a:t>Risk: Low risk of morbidity from diagnostic testing or treatment</a:t>
            </a:r>
          </a:p>
          <a:p>
            <a:r>
              <a:rPr lang="en-US" sz="2400" dirty="0"/>
              <a:t>E/M code based on total time and MDM </a:t>
            </a:r>
            <a:r>
              <a:rPr lang="en-US" sz="2400" i="1" dirty="0"/>
              <a:t>are the same, </a:t>
            </a:r>
            <a:r>
              <a:rPr lang="en-US" sz="2400" dirty="0"/>
              <a:t>so we would select and bill 99202.</a:t>
            </a:r>
          </a:p>
          <a:p>
            <a:endParaRPr lang="en-US" sz="2400" dirty="0"/>
          </a:p>
        </p:txBody>
      </p:sp>
    </p:spTree>
    <p:extLst>
      <p:ext uri="{BB962C8B-B14F-4D97-AF65-F5344CB8AC3E}">
        <p14:creationId xmlns:p14="http://schemas.microsoft.com/office/powerpoint/2010/main" val="4099110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b="0" dirty="0">
                <a:solidFill>
                  <a:srgbClr val="FFFFFF"/>
                </a:solidFill>
              </a:rPr>
              <a:t>Amy: Case Study</a:t>
            </a:r>
          </a:p>
        </p:txBody>
      </p:sp>
      <p:sp>
        <p:nvSpPr>
          <p:cNvPr id="11" name="Rectangle 3">
            <a:extLst>
              <a:ext uri="{FF2B5EF4-FFF2-40B4-BE49-F238E27FC236}">
                <a16:creationId xmlns:a16="http://schemas.microsoft.com/office/drawing/2014/main" id="{57B4F6CB-A899-3C4D-8CE5-E0F6DD142DCB}"/>
              </a:ext>
            </a:extLst>
          </p:cNvPr>
          <p:cNvSpPr>
            <a:spLocks noChangeArrowheads="1"/>
          </p:cNvSpPr>
          <p:nvPr/>
        </p:nvSpPr>
        <p:spPr bwMode="auto">
          <a:xfrm rot="3007442">
            <a:off x="-2062517" y="3983604"/>
            <a:ext cx="24439800" cy="9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DA8C7BC5-A147-DAD2-057A-E34EF3146A2F}"/>
              </a:ext>
            </a:extLst>
          </p:cNvPr>
          <p:cNvGraphicFramePr>
            <a:graphicFrameLocks noGrp="1"/>
          </p:cNvGraphicFramePr>
          <p:nvPr>
            <p:extLst>
              <p:ext uri="{D42A27DB-BD31-4B8C-83A1-F6EECF244321}">
                <p14:modId xmlns:p14="http://schemas.microsoft.com/office/powerpoint/2010/main" val="2389383686"/>
              </p:ext>
            </p:extLst>
          </p:nvPr>
        </p:nvGraphicFramePr>
        <p:xfrm>
          <a:off x="266700" y="2185988"/>
          <a:ext cx="11473786" cy="370340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4088023914"/>
                    </a:ext>
                  </a:extLst>
                </a:gridCol>
                <a:gridCol w="4628689">
                  <a:extLst>
                    <a:ext uri="{9D8B030D-6E8A-4147-A177-3AD203B41FA5}">
                      <a16:colId xmlns:a16="http://schemas.microsoft.com/office/drawing/2014/main" val="3752592593"/>
                    </a:ext>
                  </a:extLst>
                </a:gridCol>
                <a:gridCol w="4978197">
                  <a:extLst>
                    <a:ext uri="{9D8B030D-6E8A-4147-A177-3AD203B41FA5}">
                      <a16:colId xmlns:a16="http://schemas.microsoft.com/office/drawing/2014/main" val="3604590162"/>
                    </a:ext>
                  </a:extLst>
                </a:gridCol>
              </a:tblGrid>
              <a:tr h="429076">
                <a:tc>
                  <a:txBody>
                    <a:bodyPr/>
                    <a:lstStyle/>
                    <a:p>
                      <a:pPr>
                        <a:lnSpc>
                          <a:spcPct val="107000"/>
                        </a:lnSpc>
                      </a:pPr>
                      <a:endParaRPr lang="en-US" sz="2300" b="0" dirty="0">
                        <a:effectLst/>
                        <a:latin typeface="+mn-lt"/>
                        <a:cs typeface="Times New Roman" panose="02020603050405020304" pitchFamily="18" charset="0"/>
                      </a:endParaRPr>
                    </a:p>
                  </a:txBody>
                  <a:tcPr marL="146149" marR="146149" marT="73074" marB="73074"/>
                </a:tc>
                <a:tc>
                  <a:txBody>
                    <a:bodyPr/>
                    <a:lstStyle/>
                    <a:p>
                      <a:pPr marL="0" marR="0">
                        <a:lnSpc>
                          <a:spcPct val="107000"/>
                        </a:lnSpc>
                      </a:pPr>
                      <a:r>
                        <a:rPr lang="en-US" sz="2300" b="0" dirty="0">
                          <a:effectLst/>
                          <a:latin typeface="+mn-lt"/>
                        </a:rPr>
                        <a:t>CPT code</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a:effectLst/>
                          <a:latin typeface="+mn-lt"/>
                        </a:rPr>
                        <a:t>ICD-10-CM code</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extLst>
                  <a:ext uri="{0D108BD9-81ED-4DB2-BD59-A6C34878D82A}">
                    <a16:rowId xmlns:a16="http://schemas.microsoft.com/office/drawing/2014/main" val="3881981551"/>
                  </a:ext>
                </a:extLst>
              </a:tr>
              <a:tr h="755994">
                <a:tc>
                  <a:txBody>
                    <a:bodyPr/>
                    <a:lstStyle/>
                    <a:p>
                      <a:pPr marL="0" marR="0">
                        <a:lnSpc>
                          <a:spcPct val="107000"/>
                        </a:lnSpc>
                      </a:pPr>
                      <a:r>
                        <a:rPr lang="en-US" sz="2300" b="0" dirty="0">
                          <a:effectLst/>
                          <a:latin typeface="+mn-lt"/>
                        </a:rPr>
                        <a:t>Procedure</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a:effectLst/>
                          <a:latin typeface="+mn-lt"/>
                        </a:rPr>
                        <a:t>76817	Transvaginal pelvic ultrasound, pregnant</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a:effectLst/>
                          <a:latin typeface="+mn-lt"/>
                        </a:rPr>
                        <a:t>O20.0	Threatened abortion</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extLst>
                  <a:ext uri="{0D108BD9-81ED-4DB2-BD59-A6C34878D82A}">
                    <a16:rowId xmlns:a16="http://schemas.microsoft.com/office/drawing/2014/main" val="1282311880"/>
                  </a:ext>
                </a:extLst>
              </a:tr>
              <a:tr h="429076">
                <a:tc>
                  <a:txBody>
                    <a:bodyPr/>
                    <a:lstStyle/>
                    <a:p>
                      <a:pPr marL="0" marR="0">
                        <a:lnSpc>
                          <a:spcPct val="107000"/>
                        </a:lnSpc>
                      </a:pPr>
                      <a:r>
                        <a:rPr lang="en-US" sz="2300" b="0" dirty="0">
                          <a:effectLst/>
                          <a:latin typeface="+mn-lt"/>
                        </a:rPr>
                        <a:t>Meds</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dirty="0">
                          <a:effectLst/>
                          <a:latin typeface="+mn-lt"/>
                        </a:rPr>
                        <a:t>None </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a:lnSpc>
                          <a:spcPct val="107000"/>
                        </a:lnSpc>
                      </a:pPr>
                      <a:endParaRPr lang="en-US" sz="2300" b="0">
                        <a:effectLst/>
                        <a:latin typeface="+mn-lt"/>
                        <a:cs typeface="Times New Roman" panose="02020603050405020304" pitchFamily="18" charset="0"/>
                      </a:endParaRPr>
                    </a:p>
                  </a:txBody>
                  <a:tcPr marL="146149" marR="146149" marT="73074" marB="73074"/>
                </a:tc>
                <a:extLst>
                  <a:ext uri="{0D108BD9-81ED-4DB2-BD59-A6C34878D82A}">
                    <a16:rowId xmlns:a16="http://schemas.microsoft.com/office/drawing/2014/main" val="3751175357"/>
                  </a:ext>
                </a:extLst>
              </a:tr>
              <a:tr h="792019">
                <a:tc>
                  <a:txBody>
                    <a:bodyPr/>
                    <a:lstStyle/>
                    <a:p>
                      <a:pPr marL="0" marR="0">
                        <a:lnSpc>
                          <a:spcPct val="107000"/>
                        </a:lnSpc>
                        <a:spcBef>
                          <a:spcPts val="0"/>
                        </a:spcBef>
                        <a:spcAft>
                          <a:spcPts val="0"/>
                        </a:spcAft>
                      </a:pPr>
                      <a:r>
                        <a:rPr lang="en-US" sz="2300" b="0" dirty="0">
                          <a:effectLst/>
                          <a:latin typeface="+mn-lt"/>
                        </a:rPr>
                        <a:t>POC lab</a:t>
                      </a:r>
                      <a:endParaRPr lang="en-US" sz="2300" b="0" dirty="0">
                        <a:effectLst/>
                        <a:latin typeface="+mn-lt"/>
                        <a:ea typeface="Calibri" panose="020F0502020204030204" pitchFamily="34" charset="0"/>
                        <a:cs typeface="Times New Roman" panose="02020603050405020304" pitchFamily="18" charset="0"/>
                      </a:endParaRPr>
                    </a:p>
                  </a:txBody>
                  <a:tcPr marL="146149" marR="146149" marT="73074" marB="73074"/>
                </a:tc>
                <a:tc>
                  <a:txBody>
                    <a:bodyPr/>
                    <a:lstStyle/>
                    <a:p>
                      <a:pPr marL="0" marR="0">
                        <a:lnSpc>
                          <a:spcPct val="107000"/>
                        </a:lnSpc>
                        <a:spcBef>
                          <a:spcPts val="0"/>
                        </a:spcBef>
                        <a:spcAft>
                          <a:spcPts val="0"/>
                        </a:spcAft>
                      </a:pPr>
                      <a:r>
                        <a:rPr lang="en-US" sz="2300" b="0" dirty="0">
                          <a:effectLst/>
                          <a:latin typeface="+mn-lt"/>
                        </a:rPr>
                        <a:t>81025	Pregnancy test, urine</a:t>
                      </a:r>
                    </a:p>
                    <a:p>
                      <a:pPr marL="0" marR="0">
                        <a:lnSpc>
                          <a:spcPct val="107000"/>
                        </a:lnSpc>
                        <a:spcBef>
                          <a:spcPts val="0"/>
                        </a:spcBef>
                        <a:spcAft>
                          <a:spcPts val="0"/>
                        </a:spcAft>
                      </a:pPr>
                      <a:r>
                        <a:rPr lang="en-US" sz="2300" b="0" dirty="0">
                          <a:effectLst/>
                          <a:latin typeface="+mn-lt"/>
                        </a:rPr>
                        <a:t>87210	NaCl /KOH microscopy</a:t>
                      </a:r>
                      <a:endParaRPr lang="en-US" sz="2300" b="0" dirty="0">
                        <a:effectLst/>
                        <a:latin typeface="+mn-lt"/>
                        <a:ea typeface="Calibri" panose="020F0502020204030204" pitchFamily="34" charset="0"/>
                        <a:cs typeface="Times New Roman" panose="02020603050405020304" pitchFamily="18" charset="0"/>
                      </a:endParaRPr>
                    </a:p>
                  </a:txBody>
                  <a:tcPr marL="146149" marR="146149" marT="73074" marB="73074"/>
                </a:tc>
                <a:tc>
                  <a:txBody>
                    <a:bodyPr/>
                    <a:lstStyle/>
                    <a:p>
                      <a:pPr marL="0" marR="0">
                        <a:lnSpc>
                          <a:spcPct val="107000"/>
                        </a:lnSpc>
                        <a:spcBef>
                          <a:spcPts val="0"/>
                        </a:spcBef>
                        <a:spcAft>
                          <a:spcPts val="0"/>
                        </a:spcAft>
                      </a:pPr>
                      <a:r>
                        <a:rPr lang="en-US" sz="2300" b="0" dirty="0">
                          <a:effectLst/>
                          <a:latin typeface="+mn-lt"/>
                        </a:rPr>
                        <a:t>Z32.01	Pregnancy test/positive</a:t>
                      </a:r>
                    </a:p>
                    <a:p>
                      <a:pPr marL="0" marR="0">
                        <a:lnSpc>
                          <a:spcPct val="107000"/>
                        </a:lnSpc>
                        <a:spcBef>
                          <a:spcPts val="0"/>
                        </a:spcBef>
                        <a:spcAft>
                          <a:spcPts val="0"/>
                        </a:spcAft>
                      </a:pPr>
                      <a:r>
                        <a:rPr lang="en-US" sz="2300" b="0" dirty="0">
                          <a:effectLst/>
                          <a:latin typeface="+mn-lt"/>
                        </a:rPr>
                        <a:t>O20.0	Threatened abortion</a:t>
                      </a:r>
                      <a:endParaRPr lang="en-US" sz="2300" b="0" dirty="0">
                        <a:effectLst/>
                        <a:latin typeface="+mn-lt"/>
                        <a:ea typeface="Calibri" panose="020F0502020204030204" pitchFamily="34" charset="0"/>
                        <a:cs typeface="Times New Roman" panose="02020603050405020304" pitchFamily="18" charset="0"/>
                      </a:endParaRPr>
                    </a:p>
                  </a:txBody>
                  <a:tcPr marL="146149" marR="146149" marT="73074" marB="73074"/>
                </a:tc>
                <a:extLst>
                  <a:ext uri="{0D108BD9-81ED-4DB2-BD59-A6C34878D82A}">
                    <a16:rowId xmlns:a16="http://schemas.microsoft.com/office/drawing/2014/main" val="3586275176"/>
                  </a:ext>
                </a:extLst>
              </a:tr>
              <a:tr h="429076">
                <a:tc>
                  <a:txBody>
                    <a:bodyPr/>
                    <a:lstStyle/>
                    <a:p>
                      <a:pPr marL="0" marR="0">
                        <a:lnSpc>
                          <a:spcPct val="107000"/>
                        </a:lnSpc>
                      </a:pPr>
                      <a:r>
                        <a:rPr lang="en-US" sz="2300" b="0">
                          <a:effectLst/>
                          <a:latin typeface="+mn-lt"/>
                        </a:rPr>
                        <a:t>E/M </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dirty="0">
                          <a:effectLst/>
                          <a:latin typeface="+mn-lt"/>
                        </a:rPr>
                        <a:t>99202</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a:txBody>
                    <a:bodyPr/>
                    <a:lstStyle/>
                    <a:p>
                      <a:pPr marL="0" marR="0">
                        <a:lnSpc>
                          <a:spcPct val="107000"/>
                        </a:lnSpc>
                      </a:pPr>
                      <a:r>
                        <a:rPr lang="en-US" sz="2300" b="0">
                          <a:effectLst/>
                          <a:latin typeface="+mn-lt"/>
                        </a:rPr>
                        <a:t>O20.0	Threatened abortion</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extLst>
                  <a:ext uri="{0D108BD9-81ED-4DB2-BD59-A6C34878D82A}">
                    <a16:rowId xmlns:a16="http://schemas.microsoft.com/office/drawing/2014/main" val="634989515"/>
                  </a:ext>
                </a:extLst>
              </a:tr>
              <a:tr h="429076">
                <a:tc>
                  <a:txBody>
                    <a:bodyPr/>
                    <a:lstStyle/>
                    <a:p>
                      <a:pPr marL="0" marR="0">
                        <a:lnSpc>
                          <a:spcPct val="107000"/>
                        </a:lnSpc>
                      </a:pPr>
                      <a:r>
                        <a:rPr lang="en-US" sz="2300" b="0">
                          <a:effectLst/>
                          <a:latin typeface="+mn-lt"/>
                        </a:rPr>
                        <a:t>Modifier </a:t>
                      </a:r>
                      <a:endParaRPr lang="en-US" sz="2300" b="0">
                        <a:effectLst/>
                        <a:latin typeface="+mn-lt"/>
                        <a:ea typeface="Times New Roman" panose="02020603050405020304" pitchFamily="18" charset="0"/>
                        <a:cs typeface="Times New Roman" panose="02020603050405020304" pitchFamily="18" charset="0"/>
                      </a:endParaRPr>
                    </a:p>
                  </a:txBody>
                  <a:tcPr marL="146149" marR="146149" marT="73074" marB="73074"/>
                </a:tc>
                <a:tc gridSpan="2">
                  <a:txBody>
                    <a:bodyPr/>
                    <a:lstStyle/>
                    <a:p>
                      <a:pPr marL="0" marR="0">
                        <a:lnSpc>
                          <a:spcPct val="107000"/>
                        </a:lnSpc>
                      </a:pPr>
                      <a:r>
                        <a:rPr lang="en-US" sz="2300" b="0" dirty="0">
                          <a:effectLst/>
                          <a:latin typeface="+mn-lt"/>
                        </a:rPr>
                        <a:t>none</a:t>
                      </a:r>
                      <a:endParaRPr lang="en-US" sz="2300" b="0" dirty="0">
                        <a:effectLst/>
                        <a:latin typeface="+mn-lt"/>
                        <a:ea typeface="Times New Roman" panose="02020603050405020304" pitchFamily="18" charset="0"/>
                        <a:cs typeface="Times New Roman" panose="02020603050405020304" pitchFamily="18" charset="0"/>
                      </a:endParaRPr>
                    </a:p>
                  </a:txBody>
                  <a:tcPr marL="146149" marR="146149" marT="73074" marB="73074"/>
                </a:tc>
                <a:tc hMerge="1">
                  <a:txBody>
                    <a:bodyPr/>
                    <a:lstStyle/>
                    <a:p>
                      <a:endParaRPr lang="en-US"/>
                    </a:p>
                  </a:txBody>
                  <a:tcPr/>
                </a:tc>
                <a:extLst>
                  <a:ext uri="{0D108BD9-81ED-4DB2-BD59-A6C34878D82A}">
                    <a16:rowId xmlns:a16="http://schemas.microsoft.com/office/drawing/2014/main" val="3906534407"/>
                  </a:ext>
                </a:extLst>
              </a:tr>
            </a:tbl>
          </a:graphicData>
        </a:graphic>
      </p:graphicFrame>
      <p:sp>
        <p:nvSpPr>
          <p:cNvPr id="3" name="TextBox 2">
            <a:extLst>
              <a:ext uri="{FF2B5EF4-FFF2-40B4-BE49-F238E27FC236}">
                <a16:creationId xmlns:a16="http://schemas.microsoft.com/office/drawing/2014/main" id="{A84482B1-855E-C380-C0BE-EF39856A5119}"/>
              </a:ext>
            </a:extLst>
          </p:cNvPr>
          <p:cNvSpPr txBox="1"/>
          <p:nvPr/>
        </p:nvSpPr>
        <p:spPr>
          <a:xfrm>
            <a:off x="266699" y="6153983"/>
            <a:ext cx="9719511" cy="400110"/>
          </a:xfrm>
          <a:prstGeom prst="rect">
            <a:avLst/>
          </a:prstGeom>
          <a:noFill/>
        </p:spPr>
        <p:txBody>
          <a:bodyPr wrap="square" rtlCol="0">
            <a:spAutoFit/>
          </a:bodyPr>
          <a:lstStyle/>
          <a:p>
            <a:r>
              <a:rPr lang="en-US" sz="2000" dirty="0"/>
              <a:t>In version 2, the ICD-10 diagnosis is O 02.1 (missed EPL [aka, missed SAB])</a:t>
            </a:r>
          </a:p>
        </p:txBody>
      </p:sp>
    </p:spTree>
    <p:extLst>
      <p:ext uri="{BB962C8B-B14F-4D97-AF65-F5344CB8AC3E}">
        <p14:creationId xmlns:p14="http://schemas.microsoft.com/office/powerpoint/2010/main" val="1342953839"/>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1E2F9B-494E-4918-4E4D-55F384E18052}"/>
              </a:ext>
            </a:extLst>
          </p:cNvPr>
          <p:cNvPicPr>
            <a:picLocks noChangeAspect="1"/>
          </p:cNvPicPr>
          <p:nvPr/>
        </p:nvPicPr>
        <p:blipFill rotWithShape="1">
          <a:blip r:embed="rId2"/>
          <a:srcRect l="6207" t="22835" r="37069" b="6973"/>
          <a:stretch/>
        </p:blipFill>
        <p:spPr>
          <a:xfrm>
            <a:off x="354463" y="1392845"/>
            <a:ext cx="3954648" cy="2752628"/>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6A5D28D-1E24-EC6D-8D54-D9AA4A217C3D}"/>
              </a:ext>
            </a:extLst>
          </p:cNvPr>
          <p:cNvPicPr>
            <a:picLocks noChangeAspect="1"/>
          </p:cNvPicPr>
          <p:nvPr/>
        </p:nvPicPr>
        <p:blipFill rotWithShape="1">
          <a:blip r:embed="rId3"/>
          <a:srcRect l="6552" t="20383" r="34569" b="18774"/>
          <a:stretch/>
        </p:blipFill>
        <p:spPr>
          <a:xfrm>
            <a:off x="6867847" y="1392845"/>
            <a:ext cx="4529959" cy="2633080"/>
          </a:xfrm>
          <a:prstGeom prst="rect">
            <a:avLst/>
          </a:prstGeom>
          <a:ln>
            <a:solidFill>
              <a:schemeClr val="accent1"/>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9406C9C-7AFF-E4CB-18C3-A568C2C03A8F}"/>
              </a:ext>
            </a:extLst>
          </p:cNvPr>
          <p:cNvPicPr>
            <a:picLocks noChangeAspect="1"/>
          </p:cNvPicPr>
          <p:nvPr/>
        </p:nvPicPr>
        <p:blipFill rotWithShape="1">
          <a:blip r:embed="rId4"/>
          <a:srcRect l="10000" t="20535" r="41207" b="9120"/>
          <a:stretch/>
        </p:blipFill>
        <p:spPr>
          <a:xfrm>
            <a:off x="4227698" y="2488841"/>
            <a:ext cx="3736602" cy="3030213"/>
          </a:xfrm>
          <a:prstGeom prst="rect">
            <a:avLst/>
          </a:prstGeom>
          <a:ln>
            <a:solidFill>
              <a:schemeClr val="accent1"/>
            </a:solidFill>
          </a:ln>
        </p:spPr>
      </p:pic>
      <p:sp>
        <p:nvSpPr>
          <p:cNvPr id="2" name="Title 1">
            <a:extLst>
              <a:ext uri="{FF2B5EF4-FFF2-40B4-BE49-F238E27FC236}">
                <a16:creationId xmlns:a16="http://schemas.microsoft.com/office/drawing/2014/main" id="{EC6F5C0F-1A70-209D-77B4-C85C231638F6}"/>
              </a:ext>
            </a:extLst>
          </p:cNvPr>
          <p:cNvSpPr>
            <a:spLocks noGrp="1"/>
          </p:cNvSpPr>
          <p:nvPr>
            <p:ph type="title"/>
          </p:nvPr>
        </p:nvSpPr>
        <p:spPr>
          <a:xfrm>
            <a:off x="556392" y="131441"/>
            <a:ext cx="10563284" cy="970450"/>
          </a:xfrm>
        </p:spPr>
        <p:txBody>
          <a:bodyPr/>
          <a:lstStyle/>
          <a:p>
            <a:pPr algn="ctr"/>
            <a:r>
              <a:rPr lang="en-US" sz="3000" dirty="0"/>
              <a:t>New!  </a:t>
            </a:r>
            <a:br>
              <a:rPr lang="en-US" dirty="0"/>
            </a:br>
            <a:r>
              <a:rPr lang="en-US" sz="2800" dirty="0"/>
              <a:t>Billing and Coding for Early Pregnancy Loss Job Aids</a:t>
            </a:r>
          </a:p>
        </p:txBody>
      </p:sp>
      <p:sp>
        <p:nvSpPr>
          <p:cNvPr id="3" name="Title 1">
            <a:extLst>
              <a:ext uri="{FF2B5EF4-FFF2-40B4-BE49-F238E27FC236}">
                <a16:creationId xmlns:a16="http://schemas.microsoft.com/office/drawing/2014/main" id="{9054DB2C-4A68-02EB-2A57-908A8DF9C130}"/>
              </a:ext>
            </a:extLst>
          </p:cNvPr>
          <p:cNvSpPr txBox="1">
            <a:spLocks/>
          </p:cNvSpPr>
          <p:nvPr/>
        </p:nvSpPr>
        <p:spPr>
          <a:xfrm>
            <a:off x="354463" y="5044271"/>
            <a:ext cx="3497448" cy="567681"/>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i="0" kern="1200">
                <a:solidFill>
                  <a:srgbClr val="277CB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dirty="0"/>
              <a:t>https://ctcsrh.org/ctcsrh-resource/early-pregnancy-loss-billing-and-coding/</a:t>
            </a:r>
          </a:p>
        </p:txBody>
      </p:sp>
    </p:spTree>
    <p:extLst>
      <p:ext uri="{BB962C8B-B14F-4D97-AF65-F5344CB8AC3E}">
        <p14:creationId xmlns:p14="http://schemas.microsoft.com/office/powerpoint/2010/main" val="1825547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3765E-A0EF-B592-6877-E235EC12118F}"/>
              </a:ext>
            </a:extLst>
          </p:cNvPr>
          <p:cNvPicPr>
            <a:picLocks noChangeAspect="1"/>
          </p:cNvPicPr>
          <p:nvPr/>
        </p:nvPicPr>
        <p:blipFill rotWithShape="1">
          <a:blip r:embed="rId2"/>
          <a:srcRect l="26207" t="39694" r="25258" b="10652"/>
          <a:stretch/>
        </p:blipFill>
        <p:spPr>
          <a:xfrm>
            <a:off x="5838034" y="1726323"/>
            <a:ext cx="5917324" cy="3405353"/>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FAA9E68-5CB4-6727-9A6F-F4394B7FCDEE}"/>
              </a:ext>
            </a:extLst>
          </p:cNvPr>
          <p:cNvPicPr>
            <a:picLocks noChangeAspect="1"/>
          </p:cNvPicPr>
          <p:nvPr/>
        </p:nvPicPr>
        <p:blipFill rotWithShape="1">
          <a:blip r:embed="rId3"/>
          <a:srcRect l="34138" t="24521" r="17931" b="6666"/>
          <a:stretch/>
        </p:blipFill>
        <p:spPr>
          <a:xfrm rot="21299923">
            <a:off x="438512" y="1614300"/>
            <a:ext cx="4948207" cy="3995945"/>
          </a:xfrm>
          <a:prstGeom prst="rect">
            <a:avLst/>
          </a:prstGeom>
          <a:ln>
            <a:solidFill>
              <a:schemeClr val="accent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1DE520B-F76E-9D5C-7092-36D799A4648C}"/>
              </a:ext>
            </a:extLst>
          </p:cNvPr>
          <p:cNvSpPr txBox="1">
            <a:spLocks/>
          </p:cNvSpPr>
          <p:nvPr/>
        </p:nvSpPr>
        <p:spPr>
          <a:xfrm>
            <a:off x="556392" y="131441"/>
            <a:ext cx="10563284" cy="970450"/>
          </a:xfrm>
          <a:prstGeom prst="rect">
            <a:avLst/>
          </a:prstGeom>
        </p:spPr>
        <p:txBody>
          <a:bodyPr/>
          <a:lstStyle>
            <a:lvl1pPr algn="l" defTabSz="457200" rtl="0" eaLnBrk="1" latinLnBrk="0" hangingPunct="1">
              <a:spcBef>
                <a:spcPct val="0"/>
              </a:spcBef>
              <a:buNone/>
              <a:defRPr sz="4000" b="1" i="0" kern="1200">
                <a:solidFill>
                  <a:srgbClr val="277CB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000" dirty="0"/>
            </a:br>
            <a:r>
              <a:rPr lang="en-US" sz="2400" dirty="0"/>
              <a:t>Assessment and Triage of Early Pregnancy Symptoms Products at</a:t>
            </a:r>
          </a:p>
          <a:p>
            <a:pPr algn="ctr"/>
            <a:r>
              <a:rPr lang="en-US" sz="2400" dirty="0"/>
              <a:t>www.ctcsrh.org</a:t>
            </a:r>
          </a:p>
        </p:txBody>
      </p:sp>
    </p:spTree>
    <p:extLst>
      <p:ext uri="{BB962C8B-B14F-4D97-AF65-F5344CB8AC3E}">
        <p14:creationId xmlns:p14="http://schemas.microsoft.com/office/powerpoint/2010/main" val="671836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29EA-987C-2710-8AEE-4E006EB43968}"/>
              </a:ext>
            </a:extLst>
          </p:cNvPr>
          <p:cNvSpPr>
            <a:spLocks noGrp="1"/>
          </p:cNvSpPr>
          <p:nvPr>
            <p:ph type="title"/>
          </p:nvPr>
        </p:nvSpPr>
        <p:spPr>
          <a:xfrm>
            <a:off x="0" y="1779088"/>
            <a:ext cx="12192000" cy="1649912"/>
          </a:xfrm>
        </p:spPr>
        <p:txBody>
          <a:bodyPr/>
          <a:lstStyle/>
          <a:p>
            <a:pPr algn="ctr"/>
            <a:r>
              <a:rPr lang="en-US" dirty="0"/>
              <a:t>Questions?</a:t>
            </a:r>
          </a:p>
        </p:txBody>
      </p:sp>
    </p:spTree>
    <p:extLst>
      <p:ext uri="{BB962C8B-B14F-4D97-AF65-F5344CB8AC3E}">
        <p14:creationId xmlns:p14="http://schemas.microsoft.com/office/powerpoint/2010/main" val="2130307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609662"/>
          </a:xfrm>
        </p:spPr>
        <p:txBody>
          <a:bodyPr/>
          <a:lstStyle/>
          <a:p>
            <a:r>
              <a:rPr lang="en-US" sz="3200" b="0" dirty="0"/>
              <a:t>Janis: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292099" y="1203157"/>
            <a:ext cx="11619163" cy="4704347"/>
          </a:xfrm>
        </p:spPr>
        <p:txBody>
          <a:bodyPr>
            <a:normAutofit/>
          </a:bodyPr>
          <a:lstStyle/>
          <a:p>
            <a:pPr>
              <a:spcBef>
                <a:spcPts val="900"/>
              </a:spcBef>
              <a:spcAft>
                <a:spcPts val="0"/>
              </a:spcAft>
            </a:pPr>
            <a:r>
              <a:rPr lang="en-US" sz="2200" dirty="0"/>
              <a:t>34-year-old G</a:t>
            </a:r>
            <a:r>
              <a:rPr lang="en-US" sz="2200" baseline="-25000" dirty="0"/>
              <a:t>3</a:t>
            </a:r>
            <a:r>
              <a:rPr lang="en-US" sz="2200" dirty="0"/>
              <a:t>P</a:t>
            </a:r>
            <a:r>
              <a:rPr lang="en-US" sz="2200" baseline="-25000" dirty="0"/>
              <a:t>2</a:t>
            </a:r>
            <a:r>
              <a:rPr lang="en-US" sz="2200" dirty="0"/>
              <a:t> established patient is seen for an office visit because of heavy vaginal bleeding and cramping </a:t>
            </a:r>
          </a:p>
          <a:p>
            <a:pPr>
              <a:spcBef>
                <a:spcPts val="900"/>
              </a:spcBef>
              <a:spcAft>
                <a:spcPts val="0"/>
              </a:spcAft>
            </a:pPr>
            <a:r>
              <a:rPr lang="en-US" sz="2200" dirty="0"/>
              <a:t>Passed a large clot this morning in the shower that may have contained white tissue, but she wasn’t sure</a:t>
            </a:r>
          </a:p>
          <a:p>
            <a:pPr>
              <a:spcBef>
                <a:spcPts val="900"/>
              </a:spcBef>
              <a:spcAft>
                <a:spcPts val="0"/>
              </a:spcAft>
            </a:pPr>
            <a:r>
              <a:rPr lang="en-US" sz="2200" dirty="0"/>
              <a:t>9 weeks from LMP and had a positive home pregnancy test 2 weeks ago</a:t>
            </a:r>
          </a:p>
          <a:p>
            <a:pPr>
              <a:spcBef>
                <a:spcPts val="900"/>
              </a:spcBef>
              <a:spcAft>
                <a:spcPts val="0"/>
              </a:spcAft>
            </a:pPr>
            <a:r>
              <a:rPr lang="en-US" sz="2200" dirty="0"/>
              <a:t>Desired pregnancy </a:t>
            </a:r>
          </a:p>
          <a:p>
            <a:pPr>
              <a:spcBef>
                <a:spcPts val="900"/>
              </a:spcBef>
              <a:spcAft>
                <a:spcPts val="0"/>
              </a:spcAft>
            </a:pPr>
            <a:r>
              <a:rPr lang="en-US" sz="2200" dirty="0"/>
              <a:t>PE: VS: BP 134/82, P 98, Temp: 101.4</a:t>
            </a:r>
            <a:r>
              <a:rPr lang="en-US" sz="2200" baseline="30000" dirty="0"/>
              <a:t>o</a:t>
            </a:r>
            <a:r>
              <a:rPr lang="en-US" sz="2200" dirty="0"/>
              <a:t> F </a:t>
            </a:r>
          </a:p>
          <a:p>
            <a:pPr lvl="1">
              <a:spcBef>
                <a:spcPts val="900"/>
              </a:spcBef>
              <a:spcAft>
                <a:spcPts val="0"/>
              </a:spcAft>
            </a:pPr>
            <a:r>
              <a:rPr lang="en-US" sz="2200" dirty="0"/>
              <a:t>Abdomen: +3 (of 4) suprapubic pain with deep palpation</a:t>
            </a:r>
          </a:p>
          <a:p>
            <a:pPr lvl="1">
              <a:spcBef>
                <a:spcPts val="900"/>
              </a:spcBef>
              <a:spcAft>
                <a:spcPts val="0"/>
              </a:spcAft>
            </a:pPr>
            <a:r>
              <a:rPr lang="en-US" sz="2200" dirty="0"/>
              <a:t>Speculum: copious blood in vault; cervix is open.</a:t>
            </a:r>
          </a:p>
          <a:p>
            <a:pPr lvl="1">
              <a:spcBef>
                <a:spcPts val="900"/>
              </a:spcBef>
              <a:spcAft>
                <a:spcPts val="0"/>
              </a:spcAft>
            </a:pPr>
            <a:r>
              <a:rPr lang="en-US" sz="2200" dirty="0"/>
              <a:t>Bimanual: 7-week size uterus; +3/4 corpus tenderness, no adnexal pain</a:t>
            </a:r>
          </a:p>
          <a:p>
            <a:pPr>
              <a:spcBef>
                <a:spcPts val="900"/>
              </a:spcBef>
              <a:spcAft>
                <a:spcPts val="0"/>
              </a:spcAft>
            </a:pPr>
            <a:endParaRPr lang="en-US" sz="2200" dirty="0"/>
          </a:p>
          <a:p>
            <a:pPr lvl="1"/>
            <a:endParaRPr lang="en-US" sz="2200" dirty="0"/>
          </a:p>
        </p:txBody>
      </p:sp>
    </p:spTree>
    <p:extLst>
      <p:ext uri="{BB962C8B-B14F-4D97-AF65-F5344CB8AC3E}">
        <p14:creationId xmlns:p14="http://schemas.microsoft.com/office/powerpoint/2010/main" val="3534629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889062"/>
          </a:xfrm>
        </p:spPr>
        <p:txBody>
          <a:bodyPr/>
          <a:lstStyle/>
          <a:p>
            <a:r>
              <a:rPr lang="en-US" sz="3200" b="0" dirty="0"/>
              <a:t>Janis: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55600" y="1511300"/>
            <a:ext cx="11384886" cy="4044573"/>
          </a:xfrm>
        </p:spPr>
        <p:txBody>
          <a:bodyPr>
            <a:normAutofit/>
          </a:bodyPr>
          <a:lstStyle/>
          <a:p>
            <a:pPr marL="749300" marR="0" indent="-635000">
              <a:spcBef>
                <a:spcPts val="900"/>
              </a:spcBef>
              <a:spcAft>
                <a:spcPts val="0"/>
              </a:spcAft>
            </a:pPr>
            <a:r>
              <a:rPr lang="en-US" sz="2400" dirty="0">
                <a:effectLst/>
                <a:ea typeface="Calibri" panose="020F0502020204030204" pitchFamily="34" charset="0"/>
                <a:cs typeface="Times New Roman" panose="02020603050405020304" pitchFamily="18" charset="0"/>
              </a:rPr>
              <a:t>Point-of-care Lab: None</a:t>
            </a:r>
          </a:p>
          <a:p>
            <a:pPr marL="749300" indent="-635000">
              <a:spcBef>
                <a:spcPts val="900"/>
              </a:spcBef>
              <a:spcAft>
                <a:spcPts val="0"/>
              </a:spcAft>
            </a:pPr>
            <a:r>
              <a:rPr lang="en-US" sz="2400" dirty="0">
                <a:effectLst/>
                <a:ea typeface="Calibri" panose="020F0502020204030204" pitchFamily="34" charset="0"/>
                <a:cs typeface="Times New Roman" panose="02020603050405020304" pitchFamily="18" charset="0"/>
              </a:rPr>
              <a:t>Pelvic ultrasound with abdominal and vaginal probes</a:t>
            </a:r>
          </a:p>
          <a:p>
            <a:pPr marL="1206500" lvl="2" indent="-457200">
              <a:spcBef>
                <a:spcPts val="900"/>
              </a:spcBef>
              <a:spcAft>
                <a:spcPts val="0"/>
              </a:spcAft>
            </a:pPr>
            <a:r>
              <a:rPr lang="en-US" sz="2400" dirty="0">
                <a:ea typeface="Calibri" panose="020F0502020204030204" pitchFamily="34" charset="0"/>
                <a:cs typeface="Times New Roman" panose="02020603050405020304" pitchFamily="18" charset="0"/>
              </a:rPr>
              <a:t>B</a:t>
            </a:r>
            <a:r>
              <a:rPr lang="en-US" sz="2400" dirty="0">
                <a:effectLst/>
                <a:ea typeface="Calibri" panose="020F0502020204030204" pitchFamily="34" charset="0"/>
                <a:cs typeface="Times New Roman" panose="02020603050405020304" pitchFamily="18" charset="0"/>
              </a:rPr>
              <a:t>lood clot and tissue in the endometrial cavity</a:t>
            </a:r>
          </a:p>
          <a:p>
            <a:pPr marL="749300" marR="0" indent="-635000">
              <a:spcBef>
                <a:spcPts val="900"/>
              </a:spcBef>
              <a:spcAft>
                <a:spcPts val="0"/>
              </a:spcAft>
            </a:pPr>
            <a:r>
              <a:rPr lang="en-US" sz="2400" dirty="0">
                <a:effectLst/>
                <a:ea typeface="Calibri" panose="020F0502020204030204" pitchFamily="34" charset="0"/>
                <a:cs typeface="Times New Roman" panose="02020603050405020304" pitchFamily="18" charset="0"/>
              </a:rPr>
              <a:t>Diagnosis</a:t>
            </a:r>
          </a:p>
          <a:p>
            <a:pPr marL="1206500" lvl="2" indent="-520700">
              <a:spcBef>
                <a:spcPts val="900"/>
              </a:spcBef>
              <a:spcAft>
                <a:spcPts val="0"/>
              </a:spcAft>
            </a:pPr>
            <a:r>
              <a:rPr lang="en-US" sz="2400" dirty="0">
                <a:ea typeface="Calibri" panose="020F0502020204030204" pitchFamily="34" charset="0"/>
                <a:cs typeface="Times New Roman" panose="02020603050405020304" pitchFamily="18" charset="0"/>
              </a:rPr>
              <a:t>S</a:t>
            </a:r>
            <a:r>
              <a:rPr lang="en-US" sz="2400" dirty="0">
                <a:effectLst/>
                <a:ea typeface="Calibri" panose="020F0502020204030204" pitchFamily="34" charset="0"/>
                <a:cs typeface="Times New Roman" panose="02020603050405020304" pitchFamily="18" charset="0"/>
              </a:rPr>
              <a:t>eptic incomplete early pregnancy loss (miscarriage)</a:t>
            </a:r>
          </a:p>
          <a:p>
            <a:pPr marL="749300" marR="0" indent="-635000">
              <a:spcBef>
                <a:spcPts val="900"/>
              </a:spcBef>
              <a:spcAft>
                <a:spcPts val="0"/>
              </a:spcAft>
            </a:pPr>
            <a:r>
              <a:rPr lang="en-US" sz="2400" dirty="0">
                <a:effectLst/>
                <a:ea typeface="Calibri" panose="020F0502020204030204" pitchFamily="34" charset="0"/>
                <a:cs typeface="Times New Roman" panose="02020603050405020304" pitchFamily="18" charset="0"/>
              </a:rPr>
              <a:t>A local ObGyn physician was consulted by phone and the patient was transferred urgently for uterine evacuation and IV antibiotic tx</a:t>
            </a:r>
          </a:p>
          <a:p>
            <a:pPr marL="749300" marR="0" indent="-635000">
              <a:spcBef>
                <a:spcPts val="900"/>
              </a:spcBef>
              <a:spcAft>
                <a:spcPts val="0"/>
              </a:spcAft>
            </a:pPr>
            <a:r>
              <a:rPr lang="en-US" sz="2400" dirty="0">
                <a:effectLst/>
                <a:ea typeface="Calibri" panose="020F0502020204030204" pitchFamily="34" charset="0"/>
                <a:cs typeface="Times New Roman" panose="02020603050405020304" pitchFamily="18" charset="0"/>
              </a:rPr>
              <a:t>Total time of visit: 45 minutes</a:t>
            </a:r>
          </a:p>
          <a:p>
            <a:pPr lvl="1"/>
            <a:endParaRPr lang="en-US" sz="2200" dirty="0"/>
          </a:p>
        </p:txBody>
      </p:sp>
    </p:spTree>
    <p:extLst>
      <p:ext uri="{BB962C8B-B14F-4D97-AF65-F5344CB8AC3E}">
        <p14:creationId xmlns:p14="http://schemas.microsoft.com/office/powerpoint/2010/main" val="154516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889062"/>
          </a:xfrm>
        </p:spPr>
        <p:txBody>
          <a:bodyPr/>
          <a:lstStyle/>
          <a:p>
            <a:r>
              <a:rPr lang="en-US" sz="3200" b="0" dirty="0"/>
              <a:t>Janis: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355600" y="1511300"/>
            <a:ext cx="11384886" cy="4044573"/>
          </a:xfrm>
        </p:spPr>
        <p:txBody>
          <a:bodyPr>
            <a:normAutofit/>
          </a:bodyPr>
          <a:lstStyle/>
          <a:p>
            <a:pPr marL="0" marR="0" indent="0">
              <a:spcBef>
                <a:spcPts val="900"/>
              </a:spcBef>
              <a:spcAft>
                <a:spcPts val="0"/>
              </a:spcAft>
              <a:buNone/>
            </a:pPr>
            <a:r>
              <a:rPr lang="en-US" sz="2400" dirty="0">
                <a:effectLst/>
                <a:ea typeface="Calibri" panose="020F0502020204030204" pitchFamily="34" charset="0"/>
                <a:cs typeface="Times New Roman" panose="02020603050405020304" pitchFamily="18" charset="0"/>
              </a:rPr>
              <a:t>E/M code</a:t>
            </a:r>
          </a:p>
          <a:p>
            <a:pPr marL="0" marR="0">
              <a:spcBef>
                <a:spcPts val="900"/>
              </a:spcBef>
              <a:spcAft>
                <a:spcPts val="0"/>
              </a:spcAft>
            </a:pPr>
            <a:r>
              <a:rPr lang="en-US" sz="2400" dirty="0">
                <a:effectLst/>
                <a:ea typeface="Calibri" panose="020F0502020204030204" pitchFamily="34" charset="0"/>
                <a:cs typeface="Times New Roman" panose="02020603050405020304" pitchFamily="18" charset="0"/>
              </a:rPr>
              <a:t>Total time: 99215 (established patient visit, 40-54 minutes)</a:t>
            </a:r>
          </a:p>
          <a:p>
            <a:pPr marL="0" marR="0">
              <a:spcBef>
                <a:spcPts val="900"/>
              </a:spcBef>
              <a:spcAft>
                <a:spcPts val="0"/>
              </a:spcAft>
            </a:pPr>
            <a:r>
              <a:rPr lang="en-US" sz="2400" dirty="0">
                <a:effectLst/>
                <a:ea typeface="Calibri" panose="020F0502020204030204" pitchFamily="34" charset="0"/>
                <a:cs typeface="Times New Roman" panose="02020603050405020304" pitchFamily="18" charset="0"/>
              </a:rPr>
              <a:t>Medical decision making (MDM): highest 2/3: 99214 </a:t>
            </a:r>
          </a:p>
          <a:p>
            <a:pPr lvl="1">
              <a:spcBef>
                <a:spcPts val="900"/>
              </a:spcBef>
              <a:spcAft>
                <a:spcPts val="0"/>
              </a:spcAft>
            </a:pPr>
            <a:r>
              <a:rPr lang="en-US" sz="2400" dirty="0">
                <a:effectLst/>
                <a:ea typeface="Calibri" panose="020F0502020204030204" pitchFamily="34" charset="0"/>
                <a:cs typeface="Times New Roman" panose="02020603050405020304" pitchFamily="18" charset="0"/>
              </a:rPr>
              <a:t>Problems: High (1 acute illness that poses a threat to life) </a:t>
            </a:r>
          </a:p>
          <a:p>
            <a:pPr lvl="1">
              <a:spcBef>
                <a:spcPts val="900"/>
              </a:spcBef>
              <a:spcAft>
                <a:spcPts val="0"/>
              </a:spcAft>
            </a:pPr>
            <a:r>
              <a:rPr lang="en-US" sz="2400" dirty="0">
                <a:effectLst/>
                <a:ea typeface="Calibri" panose="020F0502020204030204" pitchFamily="34" charset="0"/>
                <a:cs typeface="Times New Roman" panose="02020603050405020304" pitchFamily="18" charset="0"/>
              </a:rPr>
              <a:t>Data: Moderate (Discussion of management with external physician)</a:t>
            </a:r>
          </a:p>
          <a:p>
            <a:pPr lvl="1">
              <a:spcBef>
                <a:spcPts val="900"/>
              </a:spcBef>
              <a:spcAft>
                <a:spcPts val="0"/>
              </a:spcAft>
            </a:pPr>
            <a:r>
              <a:rPr lang="en-US" sz="2400" dirty="0">
                <a:effectLst/>
                <a:ea typeface="Calibri" panose="020F0502020204030204" pitchFamily="34" charset="0"/>
                <a:cs typeface="Times New Roman" panose="02020603050405020304" pitchFamily="18" charset="0"/>
              </a:rPr>
              <a:t>Risk: Moderate</a:t>
            </a:r>
          </a:p>
          <a:p>
            <a:pPr marL="457200" marR="0" indent="-457200">
              <a:spcBef>
                <a:spcPts val="900"/>
              </a:spcBef>
              <a:spcAft>
                <a:spcPts val="0"/>
              </a:spcAft>
            </a:pPr>
            <a:r>
              <a:rPr lang="en-US" sz="2400" dirty="0">
                <a:effectLst/>
                <a:ea typeface="Calibri" panose="020F0502020204030204" pitchFamily="34" charset="0"/>
                <a:cs typeface="Times New Roman" panose="02020603050405020304" pitchFamily="18" charset="0"/>
              </a:rPr>
              <a:t>The E/M code submitted is the higher of total time or MDM</a:t>
            </a:r>
          </a:p>
          <a:p>
            <a:pPr lvl="1"/>
            <a:endParaRPr lang="en-US" sz="2200" dirty="0"/>
          </a:p>
        </p:txBody>
      </p:sp>
    </p:spTree>
    <p:extLst>
      <p:ext uri="{BB962C8B-B14F-4D97-AF65-F5344CB8AC3E}">
        <p14:creationId xmlns:p14="http://schemas.microsoft.com/office/powerpoint/2010/main" val="179962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b="0" dirty="0">
                <a:solidFill>
                  <a:srgbClr val="FFFFFF"/>
                </a:solidFill>
              </a:rPr>
              <a:t>Janis: Case Study</a:t>
            </a:r>
          </a:p>
        </p:txBody>
      </p:sp>
      <p:graphicFrame>
        <p:nvGraphicFramePr>
          <p:cNvPr id="6" name="Content Placeholder 5">
            <a:extLst>
              <a:ext uri="{FF2B5EF4-FFF2-40B4-BE49-F238E27FC236}">
                <a16:creationId xmlns:a16="http://schemas.microsoft.com/office/drawing/2014/main" id="{E5993C47-EAC0-B9C7-C22D-A94A7ED9AADB}"/>
              </a:ext>
            </a:extLst>
          </p:cNvPr>
          <p:cNvGraphicFramePr>
            <a:graphicFrameLocks noGrp="1"/>
          </p:cNvGraphicFramePr>
          <p:nvPr>
            <p:ph idx="1"/>
            <p:extLst>
              <p:ext uri="{D42A27DB-BD31-4B8C-83A1-F6EECF244321}">
                <p14:modId xmlns:p14="http://schemas.microsoft.com/office/powerpoint/2010/main" val="3235241044"/>
              </p:ext>
            </p:extLst>
          </p:nvPr>
        </p:nvGraphicFramePr>
        <p:xfrm>
          <a:off x="152399" y="2438651"/>
          <a:ext cx="11588087" cy="3451541"/>
        </p:xfrm>
        <a:graphic>
          <a:graphicData uri="http://schemas.openxmlformats.org/drawingml/2006/table">
            <a:tbl>
              <a:tblPr firstRow="1" bandRow="1">
                <a:tableStyleId>{5C22544A-7EE6-4342-B048-85BDC9FD1C3A}</a:tableStyleId>
              </a:tblPr>
              <a:tblGrid>
                <a:gridCol w="2072944">
                  <a:extLst>
                    <a:ext uri="{9D8B030D-6E8A-4147-A177-3AD203B41FA5}">
                      <a16:colId xmlns:a16="http://schemas.microsoft.com/office/drawing/2014/main" val="110657870"/>
                    </a:ext>
                  </a:extLst>
                </a:gridCol>
                <a:gridCol w="5765897">
                  <a:extLst>
                    <a:ext uri="{9D8B030D-6E8A-4147-A177-3AD203B41FA5}">
                      <a16:colId xmlns:a16="http://schemas.microsoft.com/office/drawing/2014/main" val="2618112426"/>
                    </a:ext>
                  </a:extLst>
                </a:gridCol>
                <a:gridCol w="3749246">
                  <a:extLst>
                    <a:ext uri="{9D8B030D-6E8A-4147-A177-3AD203B41FA5}">
                      <a16:colId xmlns:a16="http://schemas.microsoft.com/office/drawing/2014/main" val="1799758490"/>
                    </a:ext>
                  </a:extLst>
                </a:gridCol>
              </a:tblGrid>
              <a:tr h="407106">
                <a:tc>
                  <a:txBody>
                    <a:bodyPr/>
                    <a:lstStyle/>
                    <a:p>
                      <a:pPr>
                        <a:lnSpc>
                          <a:spcPct val="107000"/>
                        </a:lnSpc>
                      </a:pPr>
                      <a:endParaRPr lang="en-US" sz="2200" dirty="0">
                        <a:effectLst/>
                        <a:latin typeface="+mn-lt"/>
                        <a:cs typeface="Times New Roman" panose="02020603050405020304" pitchFamily="18" charset="0"/>
                      </a:endParaRPr>
                    </a:p>
                  </a:txBody>
                  <a:tcPr marL="124756" marR="124756" marT="62378" marB="62378"/>
                </a:tc>
                <a:tc>
                  <a:txBody>
                    <a:bodyPr/>
                    <a:lstStyle/>
                    <a:p>
                      <a:pPr marL="0" marR="0">
                        <a:lnSpc>
                          <a:spcPct val="107000"/>
                        </a:lnSpc>
                      </a:pPr>
                      <a:r>
                        <a:rPr lang="en-US" sz="2200">
                          <a:effectLst/>
                          <a:latin typeface="+mn-lt"/>
                        </a:rPr>
                        <a:t>CPT code</a:t>
                      </a:r>
                      <a:endParaRPr lang="en-US" sz="220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marL="0" marR="0">
                        <a:lnSpc>
                          <a:spcPct val="107000"/>
                        </a:lnSpc>
                      </a:pPr>
                      <a:r>
                        <a:rPr lang="en-US" sz="2200">
                          <a:effectLst/>
                          <a:latin typeface="+mn-lt"/>
                        </a:rPr>
                        <a:t>ICD-10-CM code</a:t>
                      </a:r>
                      <a:endParaRPr lang="en-US" sz="2200">
                        <a:effectLst/>
                        <a:latin typeface="+mn-lt"/>
                        <a:ea typeface="Times New Roman" panose="02020603050405020304" pitchFamily="18" charset="0"/>
                        <a:cs typeface="Times New Roman" panose="02020603050405020304" pitchFamily="18" charset="0"/>
                      </a:endParaRPr>
                    </a:p>
                  </a:txBody>
                  <a:tcPr marL="124756" marR="124756" marT="62378" marB="62378"/>
                </a:tc>
                <a:extLst>
                  <a:ext uri="{0D108BD9-81ED-4DB2-BD59-A6C34878D82A}">
                    <a16:rowId xmlns:a16="http://schemas.microsoft.com/office/drawing/2014/main" val="1333043031"/>
                  </a:ext>
                </a:extLst>
              </a:tr>
              <a:tr h="651853">
                <a:tc>
                  <a:txBody>
                    <a:bodyPr/>
                    <a:lstStyle/>
                    <a:p>
                      <a:pPr marL="0" marR="0">
                        <a:lnSpc>
                          <a:spcPct val="107000"/>
                        </a:lnSpc>
                      </a:pPr>
                      <a:r>
                        <a:rPr lang="en-US" sz="2200" dirty="0">
                          <a:effectLst/>
                          <a:latin typeface="+mn-lt"/>
                        </a:rPr>
                        <a:t>Procedure</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marL="0" marR="0">
                        <a:lnSpc>
                          <a:spcPct val="107000"/>
                        </a:lnSpc>
                        <a:spcBef>
                          <a:spcPts val="0"/>
                        </a:spcBef>
                        <a:spcAft>
                          <a:spcPts val="0"/>
                        </a:spcAft>
                      </a:pPr>
                      <a:r>
                        <a:rPr lang="en-US" sz="2200" dirty="0">
                          <a:effectLst/>
                          <a:latin typeface="+mn-lt"/>
                        </a:rPr>
                        <a:t>76801 Abdominal UTZ, preg &lt;14 wks </a:t>
                      </a:r>
                    </a:p>
                    <a:p>
                      <a:pPr marL="0" marR="0">
                        <a:lnSpc>
                          <a:spcPct val="107000"/>
                        </a:lnSpc>
                        <a:spcBef>
                          <a:spcPts val="0"/>
                        </a:spcBef>
                        <a:spcAft>
                          <a:spcPts val="0"/>
                        </a:spcAft>
                      </a:pPr>
                      <a:r>
                        <a:rPr lang="en-US" sz="2200" dirty="0">
                          <a:effectLst/>
                          <a:latin typeface="+mn-lt"/>
                        </a:rPr>
                        <a:t>76817	Transvaginal ultrasound, pregnant</a:t>
                      </a:r>
                      <a:endParaRPr lang="en-US" sz="2200" dirty="0">
                        <a:effectLst/>
                        <a:latin typeface="+mn-lt"/>
                        <a:ea typeface="Calibri" panose="020F0502020204030204" pitchFamily="34" charset="0"/>
                        <a:cs typeface="Times New Roman" panose="02020603050405020304" pitchFamily="18" charset="0"/>
                      </a:endParaRPr>
                    </a:p>
                  </a:txBody>
                  <a:tcPr marL="124756" marR="124756" marT="62378" marB="62378"/>
                </a:tc>
                <a:tc>
                  <a:txBody>
                    <a:bodyPr/>
                    <a:lstStyle/>
                    <a:p>
                      <a:pPr marL="0" marR="0" indent="0">
                        <a:lnSpc>
                          <a:spcPct val="107000"/>
                        </a:lnSpc>
                      </a:pPr>
                      <a:r>
                        <a:rPr lang="en-US" sz="2200" dirty="0">
                          <a:effectLst/>
                          <a:latin typeface="+mn-lt"/>
                        </a:rPr>
                        <a:t>O 03.37	Sepsis following incomplete SAB</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extLst>
                  <a:ext uri="{0D108BD9-81ED-4DB2-BD59-A6C34878D82A}">
                    <a16:rowId xmlns:a16="http://schemas.microsoft.com/office/drawing/2014/main" val="382414674"/>
                  </a:ext>
                </a:extLst>
              </a:tr>
              <a:tr h="407106">
                <a:tc>
                  <a:txBody>
                    <a:bodyPr/>
                    <a:lstStyle/>
                    <a:p>
                      <a:pPr marL="0" marR="0">
                        <a:lnSpc>
                          <a:spcPct val="107000"/>
                        </a:lnSpc>
                      </a:pPr>
                      <a:r>
                        <a:rPr lang="en-US" sz="2200" dirty="0">
                          <a:effectLst/>
                          <a:latin typeface="+mn-lt"/>
                        </a:rPr>
                        <a:t>Medications</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marL="0" marR="0">
                        <a:lnSpc>
                          <a:spcPct val="107000"/>
                        </a:lnSpc>
                      </a:pPr>
                      <a:r>
                        <a:rPr lang="en-US" sz="2200">
                          <a:effectLst/>
                          <a:latin typeface="+mn-lt"/>
                        </a:rPr>
                        <a:t>none </a:t>
                      </a:r>
                      <a:endParaRPr lang="en-US" sz="220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a:lnSpc>
                          <a:spcPct val="107000"/>
                        </a:lnSpc>
                      </a:pPr>
                      <a:endParaRPr lang="en-US" sz="2200">
                        <a:effectLst/>
                        <a:latin typeface="+mn-lt"/>
                        <a:cs typeface="Times New Roman" panose="02020603050405020304" pitchFamily="18" charset="0"/>
                      </a:endParaRPr>
                    </a:p>
                  </a:txBody>
                  <a:tcPr marL="124756" marR="124756" marT="62378" marB="62378"/>
                </a:tc>
                <a:extLst>
                  <a:ext uri="{0D108BD9-81ED-4DB2-BD59-A6C34878D82A}">
                    <a16:rowId xmlns:a16="http://schemas.microsoft.com/office/drawing/2014/main" val="3866043488"/>
                  </a:ext>
                </a:extLst>
              </a:tr>
              <a:tr h="407106">
                <a:tc>
                  <a:txBody>
                    <a:bodyPr/>
                    <a:lstStyle/>
                    <a:p>
                      <a:pPr marL="0" marR="0">
                        <a:lnSpc>
                          <a:spcPct val="107000"/>
                        </a:lnSpc>
                        <a:spcBef>
                          <a:spcPts val="0"/>
                        </a:spcBef>
                        <a:spcAft>
                          <a:spcPts val="0"/>
                        </a:spcAft>
                      </a:pPr>
                      <a:r>
                        <a:rPr lang="en-US" sz="2200" dirty="0">
                          <a:effectLst/>
                          <a:latin typeface="+mn-lt"/>
                        </a:rPr>
                        <a:t>POC lab</a:t>
                      </a:r>
                      <a:endParaRPr lang="en-US" sz="2200" dirty="0">
                        <a:effectLst/>
                        <a:latin typeface="+mn-lt"/>
                        <a:ea typeface="Calibri" panose="020F0502020204030204" pitchFamily="34" charset="0"/>
                        <a:cs typeface="Times New Roman" panose="02020603050405020304" pitchFamily="18" charset="0"/>
                      </a:endParaRPr>
                    </a:p>
                  </a:txBody>
                  <a:tcPr marL="124756" marR="124756" marT="62378" marB="62378"/>
                </a:tc>
                <a:tc>
                  <a:txBody>
                    <a:bodyPr/>
                    <a:lstStyle/>
                    <a:p>
                      <a:pPr marL="0" marR="0">
                        <a:lnSpc>
                          <a:spcPct val="107000"/>
                        </a:lnSpc>
                        <a:spcBef>
                          <a:spcPts val="0"/>
                        </a:spcBef>
                        <a:spcAft>
                          <a:spcPts val="0"/>
                        </a:spcAft>
                      </a:pPr>
                      <a:r>
                        <a:rPr lang="en-US" sz="2200" dirty="0">
                          <a:effectLst/>
                          <a:latin typeface="+mn-lt"/>
                        </a:rPr>
                        <a:t>none</a:t>
                      </a:r>
                      <a:endParaRPr lang="en-US" sz="2200" dirty="0">
                        <a:effectLst/>
                        <a:latin typeface="+mn-lt"/>
                        <a:ea typeface="Calibri" panose="020F0502020204030204" pitchFamily="34" charset="0"/>
                        <a:cs typeface="Times New Roman" panose="02020603050405020304" pitchFamily="18" charset="0"/>
                      </a:endParaRPr>
                    </a:p>
                  </a:txBody>
                  <a:tcPr marL="124756" marR="124756" marT="62378" marB="62378"/>
                </a:tc>
                <a:tc>
                  <a:txBody>
                    <a:bodyPr/>
                    <a:lstStyle/>
                    <a:p>
                      <a:pPr marL="0" marR="0">
                        <a:lnSpc>
                          <a:spcPct val="107000"/>
                        </a:lnSpc>
                        <a:spcBef>
                          <a:spcPts val="0"/>
                        </a:spcBef>
                        <a:spcAft>
                          <a:spcPts val="0"/>
                        </a:spcAft>
                      </a:pPr>
                      <a:r>
                        <a:rPr lang="en-US" sz="2200">
                          <a:effectLst/>
                          <a:latin typeface="+mn-lt"/>
                        </a:rPr>
                        <a:t> </a:t>
                      </a:r>
                      <a:endParaRPr lang="en-US" sz="2200">
                        <a:effectLst/>
                        <a:latin typeface="+mn-lt"/>
                        <a:ea typeface="Calibri" panose="020F0502020204030204" pitchFamily="34" charset="0"/>
                        <a:cs typeface="Times New Roman" panose="02020603050405020304" pitchFamily="18" charset="0"/>
                      </a:endParaRPr>
                    </a:p>
                  </a:txBody>
                  <a:tcPr marL="124756" marR="124756" marT="62378" marB="62378"/>
                </a:tc>
                <a:extLst>
                  <a:ext uri="{0D108BD9-81ED-4DB2-BD59-A6C34878D82A}">
                    <a16:rowId xmlns:a16="http://schemas.microsoft.com/office/drawing/2014/main" val="1213389717"/>
                  </a:ext>
                </a:extLst>
              </a:tr>
              <a:tr h="651853">
                <a:tc>
                  <a:txBody>
                    <a:bodyPr/>
                    <a:lstStyle/>
                    <a:p>
                      <a:pPr marL="0" marR="0">
                        <a:lnSpc>
                          <a:spcPct val="107000"/>
                        </a:lnSpc>
                      </a:pPr>
                      <a:r>
                        <a:rPr lang="en-US" sz="2200" dirty="0">
                          <a:effectLst/>
                          <a:latin typeface="+mn-lt"/>
                        </a:rPr>
                        <a:t>E/M </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marL="0" marR="0">
                        <a:lnSpc>
                          <a:spcPct val="107000"/>
                        </a:lnSpc>
                      </a:pPr>
                      <a:r>
                        <a:rPr lang="en-US" sz="2200" dirty="0">
                          <a:effectLst/>
                          <a:latin typeface="+mn-lt"/>
                        </a:rPr>
                        <a:t>99215 (based on time)</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a:txBody>
                    <a:bodyPr/>
                    <a:lstStyle/>
                    <a:p>
                      <a:pPr marL="0" marR="0">
                        <a:lnSpc>
                          <a:spcPct val="107000"/>
                        </a:lnSpc>
                      </a:pPr>
                      <a:r>
                        <a:rPr lang="en-US" sz="2200">
                          <a:effectLst/>
                          <a:latin typeface="+mn-lt"/>
                        </a:rPr>
                        <a:t>O 03.37	Sepsis following incomplete SAB</a:t>
                      </a:r>
                      <a:endParaRPr lang="en-US" sz="2200">
                        <a:effectLst/>
                        <a:latin typeface="+mn-lt"/>
                        <a:ea typeface="Times New Roman" panose="02020603050405020304" pitchFamily="18" charset="0"/>
                        <a:cs typeface="Times New Roman" panose="02020603050405020304" pitchFamily="18" charset="0"/>
                      </a:endParaRPr>
                    </a:p>
                  </a:txBody>
                  <a:tcPr marL="124756" marR="124756" marT="62378" marB="62378"/>
                </a:tc>
                <a:extLst>
                  <a:ext uri="{0D108BD9-81ED-4DB2-BD59-A6C34878D82A}">
                    <a16:rowId xmlns:a16="http://schemas.microsoft.com/office/drawing/2014/main" val="2259972742"/>
                  </a:ext>
                </a:extLst>
              </a:tr>
              <a:tr h="407106">
                <a:tc>
                  <a:txBody>
                    <a:bodyPr/>
                    <a:lstStyle/>
                    <a:p>
                      <a:pPr marL="0" marR="0">
                        <a:lnSpc>
                          <a:spcPct val="107000"/>
                        </a:lnSpc>
                      </a:pPr>
                      <a:r>
                        <a:rPr lang="en-US" sz="2200" dirty="0">
                          <a:effectLst/>
                          <a:latin typeface="+mn-lt"/>
                        </a:rPr>
                        <a:t>Modifier </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gridSpan="2">
                  <a:txBody>
                    <a:bodyPr/>
                    <a:lstStyle/>
                    <a:p>
                      <a:pPr marL="0" marR="0">
                        <a:lnSpc>
                          <a:spcPct val="107000"/>
                        </a:lnSpc>
                      </a:pPr>
                      <a:r>
                        <a:rPr lang="en-US" sz="2200" dirty="0">
                          <a:effectLst/>
                          <a:latin typeface="+mn-lt"/>
                        </a:rPr>
                        <a:t>none</a:t>
                      </a:r>
                      <a:endParaRPr lang="en-US" sz="2200" dirty="0">
                        <a:effectLst/>
                        <a:latin typeface="+mn-lt"/>
                        <a:ea typeface="Times New Roman" panose="02020603050405020304" pitchFamily="18" charset="0"/>
                        <a:cs typeface="Times New Roman" panose="02020603050405020304" pitchFamily="18" charset="0"/>
                      </a:endParaRPr>
                    </a:p>
                  </a:txBody>
                  <a:tcPr marL="124756" marR="124756" marT="62378" marB="62378"/>
                </a:tc>
                <a:tc hMerge="1">
                  <a:txBody>
                    <a:bodyPr/>
                    <a:lstStyle/>
                    <a:p>
                      <a:endParaRPr lang="en-US"/>
                    </a:p>
                  </a:txBody>
                  <a:tcPr/>
                </a:tc>
                <a:extLst>
                  <a:ext uri="{0D108BD9-81ED-4DB2-BD59-A6C34878D82A}">
                    <a16:rowId xmlns:a16="http://schemas.microsoft.com/office/drawing/2014/main" val="4150560656"/>
                  </a:ext>
                </a:extLst>
              </a:tr>
            </a:tbl>
          </a:graphicData>
        </a:graphic>
      </p:graphicFrame>
    </p:spTree>
    <p:extLst>
      <p:ext uri="{BB962C8B-B14F-4D97-AF65-F5344CB8AC3E}">
        <p14:creationId xmlns:p14="http://schemas.microsoft.com/office/powerpoint/2010/main" val="65091244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B22-5C91-F189-0C7C-A97783C17F10}"/>
              </a:ext>
            </a:extLst>
          </p:cNvPr>
          <p:cNvSpPr>
            <a:spLocks noGrp="1"/>
          </p:cNvSpPr>
          <p:nvPr>
            <p:ph type="title"/>
          </p:nvPr>
        </p:nvSpPr>
        <p:spPr>
          <a:xfrm>
            <a:off x="451514" y="241238"/>
            <a:ext cx="10278547" cy="825562"/>
          </a:xfrm>
        </p:spPr>
        <p:txBody>
          <a:bodyPr/>
          <a:lstStyle/>
          <a:p>
            <a:r>
              <a:rPr lang="en-US" sz="3200" b="0" dirty="0"/>
              <a:t>Marina: Case Study</a:t>
            </a:r>
          </a:p>
        </p:txBody>
      </p:sp>
      <p:sp>
        <p:nvSpPr>
          <p:cNvPr id="5" name="Content Placeholder 4">
            <a:extLst>
              <a:ext uri="{FF2B5EF4-FFF2-40B4-BE49-F238E27FC236}">
                <a16:creationId xmlns:a16="http://schemas.microsoft.com/office/drawing/2014/main" id="{B345F28F-A1AE-C372-AA54-5BB62EE783C9}"/>
              </a:ext>
            </a:extLst>
          </p:cNvPr>
          <p:cNvSpPr>
            <a:spLocks noGrp="1"/>
          </p:cNvSpPr>
          <p:nvPr>
            <p:ph idx="1"/>
          </p:nvPr>
        </p:nvSpPr>
        <p:spPr>
          <a:xfrm>
            <a:off x="187158" y="1761289"/>
            <a:ext cx="11620500" cy="3708400"/>
          </a:xfrm>
        </p:spPr>
        <p:txBody>
          <a:bodyPr>
            <a:normAutofit/>
          </a:bodyPr>
          <a:lstStyle/>
          <a:p>
            <a:r>
              <a:rPr lang="en-US" sz="2400" dirty="0"/>
              <a:t>19-year-old G1P0 established patient is seen with a complaint of recurrent vomiting that she attributes to “morning sickness” </a:t>
            </a:r>
          </a:p>
          <a:p>
            <a:r>
              <a:rPr lang="en-US" sz="2400" dirty="0"/>
              <a:t>7 ½ weeks from LMP and had a positive home PT 1 week ago</a:t>
            </a:r>
          </a:p>
          <a:p>
            <a:r>
              <a:rPr lang="en-US" sz="2400" dirty="0"/>
              <a:t>Vomiting started 2 wks ago; isn’t able to eat/drink much without vomiting</a:t>
            </a:r>
          </a:p>
          <a:p>
            <a:r>
              <a:rPr lang="en-US" sz="2400" dirty="0"/>
              <a:t>She urinates a small amount 3-4 times a day but notes that her urine is darker than normal </a:t>
            </a:r>
          </a:p>
          <a:p>
            <a:r>
              <a:rPr lang="en-US" sz="2400" dirty="0"/>
              <a:t>The pregnancy is desired, but she has not yet decided where she will receive prenatal care</a:t>
            </a:r>
          </a:p>
          <a:p>
            <a:pPr lvl="1"/>
            <a:endParaRPr lang="en-US" sz="2200" dirty="0"/>
          </a:p>
        </p:txBody>
      </p:sp>
    </p:spTree>
    <p:extLst>
      <p:ext uri="{BB962C8B-B14F-4D97-AF65-F5344CB8AC3E}">
        <p14:creationId xmlns:p14="http://schemas.microsoft.com/office/powerpoint/2010/main" val="402351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733988"/>
          </a:xfrm>
        </p:spPr>
        <p:txBody>
          <a:bodyPr/>
          <a:lstStyle/>
          <a:p>
            <a:r>
              <a:rPr lang="en-US" sz="3200" b="0" dirty="0"/>
              <a:t>Why Do Patients Present?</a:t>
            </a:r>
          </a:p>
        </p:txBody>
      </p:sp>
      <p:sp>
        <p:nvSpPr>
          <p:cNvPr id="3" name="Content Placeholder 2"/>
          <p:cNvSpPr>
            <a:spLocks noGrp="1"/>
          </p:cNvSpPr>
          <p:nvPr>
            <p:ph idx="1"/>
          </p:nvPr>
        </p:nvSpPr>
        <p:spPr/>
        <p:txBody>
          <a:bodyPr>
            <a:normAutofit/>
          </a:bodyPr>
          <a:lstStyle/>
          <a:p>
            <a:pPr marL="0" indent="0" algn="ctr">
              <a:buNone/>
            </a:pPr>
            <a:r>
              <a:rPr lang="en-US" sz="2400" dirty="0"/>
              <a:t>Pelvic and/or abdominal pain and vaginal bleeding are common in early pregnancy.</a:t>
            </a:r>
          </a:p>
          <a:p>
            <a:pPr marL="0" indent="0" algn="ctr">
              <a:buNone/>
            </a:pPr>
            <a:endParaRPr lang="en-US" sz="2400" dirty="0"/>
          </a:p>
          <a:p>
            <a:pPr marL="0" indent="0" algn="ctr">
              <a:buNone/>
            </a:pPr>
            <a:r>
              <a:rPr lang="en-US" sz="2400" dirty="0"/>
              <a:t> </a:t>
            </a:r>
            <a:r>
              <a:rPr lang="en-US" sz="2400" u="sng" dirty="0"/>
              <a:t>The most common causes are usually benign</a:t>
            </a:r>
            <a:r>
              <a:rPr lang="en-US" sz="2400" dirty="0"/>
              <a:t> </a:t>
            </a:r>
          </a:p>
          <a:p>
            <a:pPr marL="0" indent="0" algn="ctr">
              <a:buNone/>
            </a:pPr>
            <a:endParaRPr lang="en-US" sz="2400" dirty="0"/>
          </a:p>
          <a:p>
            <a:pPr marL="0" indent="0" algn="ctr">
              <a:buNone/>
            </a:pPr>
            <a:r>
              <a:rPr lang="en-US" sz="2400" dirty="0"/>
              <a:t>Clinicians should look for any rare pathologies that can be acutely dangerous and may require emergency department care </a:t>
            </a:r>
          </a:p>
        </p:txBody>
      </p:sp>
    </p:spTree>
    <p:extLst>
      <p:ext uri="{BB962C8B-B14F-4D97-AF65-F5344CB8AC3E}">
        <p14:creationId xmlns:p14="http://schemas.microsoft.com/office/powerpoint/2010/main" val="189847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71E6-356F-D5AC-DE37-7A3D009E55ED}"/>
              </a:ext>
            </a:extLst>
          </p:cNvPr>
          <p:cNvSpPr>
            <a:spLocks noGrp="1"/>
          </p:cNvSpPr>
          <p:nvPr>
            <p:ph type="title"/>
          </p:nvPr>
        </p:nvSpPr>
        <p:spPr>
          <a:xfrm>
            <a:off x="362614" y="203138"/>
            <a:ext cx="10278547" cy="844989"/>
          </a:xfrm>
        </p:spPr>
        <p:txBody>
          <a:bodyPr/>
          <a:lstStyle/>
          <a:p>
            <a:r>
              <a:rPr lang="en-US" sz="3200" b="0" dirty="0"/>
              <a:t>Marina: Case Study</a:t>
            </a:r>
          </a:p>
        </p:txBody>
      </p:sp>
      <p:sp>
        <p:nvSpPr>
          <p:cNvPr id="3" name="Content Placeholder 2">
            <a:extLst>
              <a:ext uri="{FF2B5EF4-FFF2-40B4-BE49-F238E27FC236}">
                <a16:creationId xmlns:a16="http://schemas.microsoft.com/office/drawing/2014/main" id="{9EABCCF2-6AC8-A451-1F3E-48B262235607}"/>
              </a:ext>
            </a:extLst>
          </p:cNvPr>
          <p:cNvSpPr>
            <a:spLocks noGrp="1"/>
          </p:cNvSpPr>
          <p:nvPr>
            <p:ph idx="1"/>
          </p:nvPr>
        </p:nvSpPr>
        <p:spPr>
          <a:xfrm>
            <a:off x="362614" y="1549400"/>
            <a:ext cx="11377872" cy="4006473"/>
          </a:xfrm>
        </p:spPr>
        <p:txBody>
          <a:bodyPr/>
          <a:lstStyle/>
          <a:p>
            <a:r>
              <a:rPr lang="en-US" sz="2400" dirty="0"/>
              <a:t>PE: VS: BP 106/62, P 98, Temp: 98.4</a:t>
            </a:r>
            <a:r>
              <a:rPr lang="en-US" sz="2400" baseline="30000" dirty="0"/>
              <a:t>o</a:t>
            </a:r>
            <a:r>
              <a:rPr lang="en-US" sz="2400" dirty="0"/>
              <a:t> F </a:t>
            </a:r>
          </a:p>
          <a:p>
            <a:r>
              <a:rPr lang="en-US" sz="2400" dirty="0"/>
              <a:t>Appears to be quite tired; decreased skin turgor c/w dehydration.</a:t>
            </a:r>
          </a:p>
          <a:p>
            <a:r>
              <a:rPr lang="en-US" sz="2400" dirty="0"/>
              <a:t>Abdomen: nontender to light and deep palpation</a:t>
            </a:r>
          </a:p>
          <a:p>
            <a:r>
              <a:rPr lang="en-US" sz="2400" dirty="0"/>
              <a:t>Speculum exam: no blood in vault; cervix is closed</a:t>
            </a:r>
          </a:p>
          <a:p>
            <a:r>
              <a:rPr lang="en-US" sz="2400" dirty="0"/>
              <a:t>Bimanual exam </a:t>
            </a:r>
          </a:p>
          <a:p>
            <a:pPr lvl="1"/>
            <a:r>
              <a:rPr lang="en-US" sz="2400" dirty="0"/>
              <a:t>7–8-week size uterus; soft non-tender uterus</a:t>
            </a:r>
          </a:p>
          <a:p>
            <a:pPr lvl="1"/>
            <a:r>
              <a:rPr lang="en-US" sz="2400" dirty="0"/>
              <a:t>No adnexal tenderness </a:t>
            </a:r>
          </a:p>
          <a:p>
            <a:endParaRPr lang="en-US" sz="2400" dirty="0"/>
          </a:p>
          <a:p>
            <a:endParaRPr lang="en-US" dirty="0"/>
          </a:p>
        </p:txBody>
      </p:sp>
    </p:spTree>
    <p:extLst>
      <p:ext uri="{BB962C8B-B14F-4D97-AF65-F5344CB8AC3E}">
        <p14:creationId xmlns:p14="http://schemas.microsoft.com/office/powerpoint/2010/main" val="1183784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393F-73E7-BB76-E898-7AA4C0D31E25}"/>
              </a:ext>
            </a:extLst>
          </p:cNvPr>
          <p:cNvSpPr>
            <a:spLocks noGrp="1"/>
          </p:cNvSpPr>
          <p:nvPr>
            <p:ph type="title"/>
          </p:nvPr>
        </p:nvSpPr>
        <p:spPr>
          <a:xfrm>
            <a:off x="337214" y="215838"/>
            <a:ext cx="10278547" cy="711262"/>
          </a:xfrm>
        </p:spPr>
        <p:txBody>
          <a:bodyPr/>
          <a:lstStyle/>
          <a:p>
            <a:r>
              <a:rPr lang="en-US" sz="3200" b="0" dirty="0"/>
              <a:t>Marina: Case Study</a:t>
            </a:r>
          </a:p>
        </p:txBody>
      </p:sp>
      <p:sp>
        <p:nvSpPr>
          <p:cNvPr id="3" name="Content Placeholder 2">
            <a:extLst>
              <a:ext uri="{FF2B5EF4-FFF2-40B4-BE49-F238E27FC236}">
                <a16:creationId xmlns:a16="http://schemas.microsoft.com/office/drawing/2014/main" id="{2F8383FF-FA97-DCF1-5CB0-5F56A1D1162E}"/>
              </a:ext>
            </a:extLst>
          </p:cNvPr>
          <p:cNvSpPr>
            <a:spLocks noGrp="1"/>
          </p:cNvSpPr>
          <p:nvPr>
            <p:ph idx="1"/>
          </p:nvPr>
        </p:nvSpPr>
        <p:spPr>
          <a:xfrm>
            <a:off x="337214" y="1419726"/>
            <a:ext cx="11369512" cy="4307306"/>
          </a:xfrm>
        </p:spPr>
        <p:txBody>
          <a:bodyPr>
            <a:normAutofit/>
          </a:bodyPr>
          <a:lstStyle/>
          <a:p>
            <a:pPr>
              <a:spcBef>
                <a:spcPts val="600"/>
              </a:spcBef>
              <a:spcAft>
                <a:spcPts val="0"/>
              </a:spcAft>
            </a:pPr>
            <a:r>
              <a:rPr lang="en-US" sz="2400" dirty="0"/>
              <a:t>Point-of-Care Lab </a:t>
            </a:r>
          </a:p>
          <a:p>
            <a:pPr lvl="1">
              <a:spcBef>
                <a:spcPts val="600"/>
              </a:spcBef>
              <a:spcAft>
                <a:spcPts val="0"/>
              </a:spcAft>
            </a:pPr>
            <a:r>
              <a:rPr lang="en-US" sz="2400" dirty="0"/>
              <a:t>Dipstick urinalysis 				+2/4 ketones, otherwise negative</a:t>
            </a:r>
          </a:p>
          <a:p>
            <a:pPr lvl="1">
              <a:spcBef>
                <a:spcPts val="600"/>
              </a:spcBef>
              <a:spcAft>
                <a:spcPts val="0"/>
              </a:spcAft>
            </a:pPr>
            <a:r>
              <a:rPr lang="en-US" sz="2400" dirty="0"/>
              <a:t>Office pregnancy test 			Positive</a:t>
            </a:r>
          </a:p>
          <a:p>
            <a:pPr>
              <a:spcBef>
                <a:spcPts val="600"/>
              </a:spcBef>
              <a:spcAft>
                <a:spcPts val="0"/>
              </a:spcAft>
            </a:pPr>
            <a:r>
              <a:rPr lang="en-US" sz="2400" dirty="0"/>
              <a:t>Office ultrasound imaging 		Unavailable</a:t>
            </a:r>
          </a:p>
          <a:p>
            <a:pPr>
              <a:spcBef>
                <a:spcPts val="600"/>
              </a:spcBef>
              <a:spcAft>
                <a:spcPts val="0"/>
              </a:spcAft>
            </a:pPr>
            <a:r>
              <a:rPr lang="en-US" sz="2400" dirty="0"/>
              <a:t>Diagnosis: IUP at 7-8 weeks with </a:t>
            </a:r>
            <a:r>
              <a:rPr lang="en-US" sz="2400" i="1" dirty="0"/>
              <a:t>hyperemesis gravidarum </a:t>
            </a:r>
          </a:p>
          <a:p>
            <a:pPr lvl="1">
              <a:spcBef>
                <a:spcPts val="600"/>
              </a:spcBef>
              <a:spcAft>
                <a:spcPts val="0"/>
              </a:spcAft>
            </a:pPr>
            <a:r>
              <a:rPr lang="en-US" sz="2400" dirty="0"/>
              <a:t>Advised about eating habits to minimize vomiting, hydrate </a:t>
            </a:r>
          </a:p>
          <a:p>
            <a:pPr>
              <a:spcBef>
                <a:spcPts val="600"/>
              </a:spcBef>
              <a:spcAft>
                <a:spcPts val="0"/>
              </a:spcAft>
            </a:pPr>
            <a:r>
              <a:rPr lang="en-US" sz="2400" dirty="0"/>
              <a:t>Care formally transferred to the Antenatal Care Clinic at a local FQHC, with a visit scheduled the following day</a:t>
            </a:r>
          </a:p>
          <a:p>
            <a:pPr>
              <a:spcBef>
                <a:spcPts val="600"/>
              </a:spcBef>
              <a:spcAft>
                <a:spcPts val="0"/>
              </a:spcAft>
            </a:pPr>
            <a:r>
              <a:rPr lang="en-US" sz="2400" dirty="0"/>
              <a:t>Total time of visit: 26 minutes</a:t>
            </a:r>
          </a:p>
          <a:p>
            <a:pPr>
              <a:spcBef>
                <a:spcPts val="600"/>
              </a:spcBef>
            </a:pPr>
            <a:endParaRPr lang="en-US" sz="2400" dirty="0"/>
          </a:p>
          <a:p>
            <a:endParaRPr lang="en-US" dirty="0"/>
          </a:p>
        </p:txBody>
      </p:sp>
    </p:spTree>
    <p:extLst>
      <p:ext uri="{BB962C8B-B14F-4D97-AF65-F5344CB8AC3E}">
        <p14:creationId xmlns:p14="http://schemas.microsoft.com/office/powerpoint/2010/main" val="2172171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Rectangle 1">
            <a:extLst>
              <a:ext uri="{FF2B5EF4-FFF2-40B4-BE49-F238E27FC236}">
                <a16:creationId xmlns:a16="http://schemas.microsoft.com/office/drawing/2014/main" id="{342D01ED-1AEC-E3F5-0728-6E2529AE7F62}"/>
              </a:ext>
            </a:extLst>
          </p:cNvPr>
          <p:cNvSpPr>
            <a:spLocks noChangeArrowheads="1"/>
          </p:cNvSpPr>
          <p:nvPr/>
        </p:nvSpPr>
        <p:spPr bwMode="auto">
          <a:xfrm>
            <a:off x="279400" y="571500"/>
            <a:ext cx="3633551" cy="3911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lnSpc>
                <a:spcPct val="110000"/>
              </a:lnSpc>
              <a:spcBef>
                <a:spcPts val="600"/>
              </a:spcBef>
              <a:spcAft>
                <a:spcPts val="0"/>
              </a:spcAft>
              <a:buClr>
                <a:schemeClr val="accent1"/>
              </a:buClr>
              <a:buSzTx/>
              <a:tabLst/>
            </a:pPr>
            <a:r>
              <a:rPr kumimoji="0" lang="en-US" altLang="en-US" sz="2000" b="0" i="0" u="sng" strike="noStrike" cap="none" normalizeH="0" baseline="0" dirty="0">
                <a:ln>
                  <a:noFill/>
                </a:ln>
                <a:solidFill>
                  <a:srgbClr val="FFFFFF"/>
                </a:solidFill>
                <a:effectLst/>
                <a:latin typeface="+mn-lt"/>
              </a:rPr>
              <a:t>E/M code</a:t>
            </a:r>
            <a:endParaRPr kumimoji="0" lang="en-US" altLang="en-US" sz="2000" b="0" i="0" u="none" strike="noStrike" cap="none" normalizeH="0" baseline="0" dirty="0">
              <a:ln>
                <a:noFill/>
              </a:ln>
              <a:solidFill>
                <a:srgbClr val="FFFFFF"/>
              </a:solidFill>
              <a:effectLst/>
              <a:latin typeface="+mn-lt"/>
            </a:endParaRPr>
          </a:p>
          <a:p>
            <a:pPr marL="342900" marR="0" lvl="0" indent="-342900" defTabSz="457200" eaLnBrk="1" fontAlgn="base" hangingPunct="1">
              <a:lnSpc>
                <a:spcPct val="110000"/>
              </a:lnSpc>
              <a:spcBef>
                <a:spcPts val="600"/>
              </a:spcBef>
              <a:spcAft>
                <a:spcPts val="0"/>
              </a:spcAft>
              <a:buClr>
                <a:schemeClr val="accent1"/>
              </a:buClr>
              <a:buSzTx/>
              <a:buFont typeface="Arial" panose="020B0604020202020204" pitchFamily="34" charset="0"/>
              <a:buChar char="•"/>
              <a:tabLst/>
            </a:pPr>
            <a:r>
              <a:rPr kumimoji="0" lang="en-US" altLang="en-US" sz="2000" b="0" i="0" u="none" strike="noStrike" cap="none" normalizeH="0" baseline="0" dirty="0">
                <a:ln>
                  <a:noFill/>
                </a:ln>
                <a:solidFill>
                  <a:srgbClr val="FFFFFF"/>
                </a:solidFill>
                <a:effectLst/>
                <a:latin typeface="+mn-lt"/>
              </a:rPr>
              <a:t>Total time: 99213 (established, 20-29 min)</a:t>
            </a:r>
          </a:p>
          <a:p>
            <a:pPr marL="342900" marR="0" lvl="0" indent="-342900" defTabSz="457200" eaLnBrk="1" fontAlgn="base" hangingPunct="1">
              <a:lnSpc>
                <a:spcPct val="110000"/>
              </a:lnSpc>
              <a:spcBef>
                <a:spcPts val="600"/>
              </a:spcBef>
              <a:spcAft>
                <a:spcPts val="0"/>
              </a:spcAft>
              <a:buClr>
                <a:schemeClr val="accent1"/>
              </a:buClr>
              <a:buSzTx/>
              <a:buFont typeface="Arial" panose="020B0604020202020204" pitchFamily="34" charset="0"/>
              <a:buChar char="•"/>
              <a:tabLst/>
            </a:pPr>
            <a:r>
              <a:rPr kumimoji="0" lang="en-US" altLang="en-US" sz="2000" b="0" i="0" u="none" strike="noStrike" cap="none" normalizeH="0" baseline="0" dirty="0">
                <a:ln>
                  <a:noFill/>
                </a:ln>
                <a:solidFill>
                  <a:srgbClr val="FFFFFF"/>
                </a:solidFill>
                <a:effectLst/>
                <a:latin typeface="+mn-lt"/>
              </a:rPr>
              <a:t> MDM: highest 2/3: 99212 </a:t>
            </a:r>
          </a:p>
          <a:p>
            <a:pPr marL="800100" lvl="1" indent="-342900" defTabSz="457200" eaLnBrk="1" hangingPunct="1">
              <a:lnSpc>
                <a:spcPct val="110000"/>
              </a:lnSpc>
              <a:spcBef>
                <a:spcPts val="600"/>
              </a:spcBef>
              <a:spcAft>
                <a:spcPts val="0"/>
              </a:spcAft>
              <a:buClr>
                <a:schemeClr val="accent1"/>
              </a:buClr>
              <a:buFont typeface="Century Gothic" panose="020B0502020202020204" pitchFamily="34" charset="0"/>
              <a:buChar char="­"/>
            </a:pPr>
            <a:r>
              <a:rPr kumimoji="0" lang="en-US" altLang="en-US" sz="2000" b="1" i="0" u="none" strike="noStrike" cap="none" normalizeH="0" baseline="0" dirty="0">
                <a:ln>
                  <a:noFill/>
                </a:ln>
                <a:solidFill>
                  <a:srgbClr val="FFFFFF"/>
                </a:solidFill>
                <a:effectLst/>
                <a:latin typeface="+mn-lt"/>
              </a:rPr>
              <a:t>Problems</a:t>
            </a:r>
            <a:r>
              <a:rPr kumimoji="0" lang="en-US" altLang="en-US" sz="2000" b="0" i="0" u="none" strike="noStrike" cap="none" normalizeH="0" baseline="0" dirty="0">
                <a:ln>
                  <a:noFill/>
                </a:ln>
                <a:solidFill>
                  <a:srgbClr val="FFFFFF"/>
                </a:solidFill>
                <a:effectLst/>
                <a:latin typeface="+mn-lt"/>
              </a:rPr>
              <a:t>: Low (1 acute illness) </a:t>
            </a:r>
          </a:p>
          <a:p>
            <a:pPr marL="800100" lvl="1" indent="-342900" defTabSz="457200" eaLnBrk="1" hangingPunct="1">
              <a:lnSpc>
                <a:spcPct val="110000"/>
              </a:lnSpc>
              <a:spcBef>
                <a:spcPts val="600"/>
              </a:spcBef>
              <a:spcAft>
                <a:spcPts val="0"/>
              </a:spcAft>
              <a:buClr>
                <a:schemeClr val="accent1"/>
              </a:buClr>
              <a:buFont typeface="Century Gothic" panose="020B0502020202020204" pitchFamily="34" charset="0"/>
              <a:buChar char="­"/>
            </a:pPr>
            <a:r>
              <a:rPr kumimoji="0" lang="en-US" altLang="en-US" sz="2000" b="1" i="0" u="none" strike="noStrike" cap="none" normalizeH="0" baseline="0" dirty="0">
                <a:ln>
                  <a:noFill/>
                </a:ln>
                <a:solidFill>
                  <a:srgbClr val="FFFFFF"/>
                </a:solidFill>
                <a:effectLst/>
                <a:latin typeface="+mn-lt"/>
              </a:rPr>
              <a:t>Data:</a:t>
            </a:r>
            <a:r>
              <a:rPr kumimoji="0" lang="en-US" altLang="en-US" sz="2000" b="0" i="0" u="none" strike="noStrike" cap="none" normalizeH="0" baseline="0" dirty="0">
                <a:ln>
                  <a:noFill/>
                </a:ln>
                <a:solidFill>
                  <a:srgbClr val="FFFFFF"/>
                </a:solidFill>
                <a:effectLst/>
                <a:latin typeface="+mn-lt"/>
              </a:rPr>
              <a:t> Limited (2 tests)</a:t>
            </a:r>
          </a:p>
          <a:p>
            <a:pPr marL="800100" lvl="1" indent="-342900" defTabSz="457200" eaLnBrk="1" hangingPunct="1">
              <a:lnSpc>
                <a:spcPct val="110000"/>
              </a:lnSpc>
              <a:spcBef>
                <a:spcPts val="600"/>
              </a:spcBef>
              <a:spcAft>
                <a:spcPts val="0"/>
              </a:spcAft>
              <a:buClr>
                <a:schemeClr val="accent1"/>
              </a:buClr>
              <a:buFont typeface="Century Gothic" panose="020B0502020202020204" pitchFamily="34" charset="0"/>
              <a:buChar char="­"/>
            </a:pPr>
            <a:r>
              <a:rPr kumimoji="0" lang="en-US" altLang="en-US" sz="2000" b="1" i="0" u="none" strike="noStrike" cap="none" normalizeH="0" baseline="0" dirty="0">
                <a:ln>
                  <a:noFill/>
                </a:ln>
                <a:solidFill>
                  <a:srgbClr val="FFFFFF"/>
                </a:solidFill>
                <a:effectLst/>
                <a:latin typeface="+mn-lt"/>
              </a:rPr>
              <a:t>Risk:  </a:t>
            </a:r>
            <a:r>
              <a:rPr kumimoji="0" lang="en-US" altLang="en-US" sz="2000" b="0" i="0" u="none" strike="noStrike" cap="none" normalizeH="0" baseline="0" dirty="0">
                <a:ln>
                  <a:noFill/>
                </a:ln>
                <a:solidFill>
                  <a:srgbClr val="FFFFFF"/>
                </a:solidFill>
                <a:effectLst/>
                <a:latin typeface="+mn-lt"/>
              </a:rPr>
              <a:t>Minimal (no risk of morbidity)</a:t>
            </a:r>
          </a:p>
          <a:p>
            <a:pPr marL="0" marR="0" lvl="0" indent="0" defTabSz="457200" eaLnBrk="1" fontAlgn="base" hangingPunct="1">
              <a:lnSpc>
                <a:spcPct val="110000"/>
              </a:lnSpc>
              <a:spcBef>
                <a:spcPts val="600"/>
              </a:spcBef>
              <a:spcAft>
                <a:spcPts val="0"/>
              </a:spcAft>
              <a:buClr>
                <a:schemeClr val="accent1"/>
              </a:buClr>
              <a:buSzTx/>
              <a:tabLst/>
            </a:pPr>
            <a:r>
              <a:rPr kumimoji="0" lang="en-US" altLang="en-US" sz="2000" b="0" i="0" u="none" strike="noStrike" cap="none" normalizeH="0" baseline="0" dirty="0">
                <a:ln>
                  <a:noFill/>
                </a:ln>
                <a:solidFill>
                  <a:srgbClr val="FFFFFF"/>
                </a:solidFill>
                <a:effectLst/>
                <a:latin typeface="+mn-lt"/>
              </a:rPr>
              <a:t>E/M code submitted is the higher of total time or MDM</a:t>
            </a:r>
          </a:p>
        </p:txBody>
      </p:sp>
      <p:graphicFrame>
        <p:nvGraphicFramePr>
          <p:cNvPr id="4" name="Content Placeholder 3">
            <a:extLst>
              <a:ext uri="{FF2B5EF4-FFF2-40B4-BE49-F238E27FC236}">
                <a16:creationId xmlns:a16="http://schemas.microsoft.com/office/drawing/2014/main" id="{51902F60-754D-FABB-7714-810C3299DEB5}"/>
              </a:ext>
            </a:extLst>
          </p:cNvPr>
          <p:cNvGraphicFramePr>
            <a:graphicFrameLocks noGrp="1"/>
          </p:cNvGraphicFramePr>
          <p:nvPr>
            <p:ph idx="1"/>
            <p:extLst>
              <p:ext uri="{D42A27DB-BD31-4B8C-83A1-F6EECF244321}">
                <p14:modId xmlns:p14="http://schemas.microsoft.com/office/powerpoint/2010/main" val="625796486"/>
              </p:ext>
            </p:extLst>
          </p:nvPr>
        </p:nvGraphicFramePr>
        <p:xfrm>
          <a:off x="4025900" y="2742515"/>
          <a:ext cx="8161527" cy="4115485"/>
        </p:xfrm>
        <a:graphic>
          <a:graphicData uri="http://schemas.openxmlformats.org/drawingml/2006/table">
            <a:tbl>
              <a:tblPr firstRow="1" bandRow="1"/>
              <a:tblGrid>
                <a:gridCol w="1536474">
                  <a:extLst>
                    <a:ext uri="{9D8B030D-6E8A-4147-A177-3AD203B41FA5}">
                      <a16:colId xmlns:a16="http://schemas.microsoft.com/office/drawing/2014/main" val="1671622881"/>
                    </a:ext>
                  </a:extLst>
                </a:gridCol>
                <a:gridCol w="3251426">
                  <a:extLst>
                    <a:ext uri="{9D8B030D-6E8A-4147-A177-3AD203B41FA5}">
                      <a16:colId xmlns:a16="http://schemas.microsoft.com/office/drawing/2014/main" val="369635830"/>
                    </a:ext>
                  </a:extLst>
                </a:gridCol>
                <a:gridCol w="3373627">
                  <a:extLst>
                    <a:ext uri="{9D8B030D-6E8A-4147-A177-3AD203B41FA5}">
                      <a16:colId xmlns:a16="http://schemas.microsoft.com/office/drawing/2014/main" val="2864562214"/>
                    </a:ext>
                  </a:extLst>
                </a:gridCol>
              </a:tblGrid>
              <a:tr h="375755">
                <a:tc>
                  <a:txBody>
                    <a:bodyPr/>
                    <a:lstStyle/>
                    <a:p>
                      <a:pPr algn="l" fontAlgn="t">
                        <a:lnSpc>
                          <a:spcPct val="107000"/>
                        </a:lnSpc>
                        <a:spcBef>
                          <a:spcPts val="0"/>
                        </a:spcBef>
                        <a:spcAft>
                          <a:spcPts val="0"/>
                        </a:spcAft>
                      </a:pP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tc>
                  <a:txBody>
                    <a:bodyPr/>
                    <a:lstStyle/>
                    <a:p>
                      <a:pPr marL="0" marR="0" algn="l" fontAlgn="t">
                        <a:lnSpc>
                          <a:spcPct val="107000"/>
                        </a:lnSpc>
                        <a:spcBef>
                          <a:spcPts val="0"/>
                        </a:spcBef>
                        <a:spcAft>
                          <a:spcPts val="0"/>
                        </a:spcAft>
                      </a:pPr>
                      <a:r>
                        <a:rPr lang="en-US" sz="2000" b="0" i="0" u="none" strike="noStrike" dirty="0">
                          <a:solidFill>
                            <a:schemeClr val="bg1"/>
                          </a:solidFill>
                          <a:effectLst/>
                          <a:latin typeface="+mn-lt"/>
                          <a:ea typeface="Times New Roman" panose="02020603050405020304" pitchFamily="18" charset="0"/>
                          <a:cs typeface="Times New Roman" panose="02020603050405020304" pitchFamily="18" charset="0"/>
                        </a:rPr>
                        <a:t>CPT code</a:t>
                      </a:r>
                      <a:endParaRPr lang="en-US" sz="2000" b="0" i="0" u="none" strike="noStrike" dirty="0">
                        <a:solidFill>
                          <a:schemeClr val="bg1"/>
                        </a:solidFill>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tc>
                  <a:txBody>
                    <a:bodyPr/>
                    <a:lstStyle/>
                    <a:p>
                      <a:pPr marL="0" marR="0" algn="l" fontAlgn="t">
                        <a:lnSpc>
                          <a:spcPct val="107000"/>
                        </a:lnSpc>
                        <a:spcBef>
                          <a:spcPts val="0"/>
                        </a:spcBef>
                        <a:spcAft>
                          <a:spcPts val="0"/>
                        </a:spcAft>
                      </a:pPr>
                      <a:r>
                        <a:rPr lang="en-US" sz="2000" b="0" i="0" u="none" strike="noStrike" dirty="0">
                          <a:solidFill>
                            <a:schemeClr val="bg1"/>
                          </a:solidFill>
                          <a:effectLst/>
                          <a:latin typeface="+mn-lt"/>
                          <a:ea typeface="Times New Roman" panose="02020603050405020304" pitchFamily="18" charset="0"/>
                          <a:cs typeface="Times New Roman" panose="02020603050405020304" pitchFamily="18" charset="0"/>
                        </a:rPr>
                        <a:t>ICD-10-CM code</a:t>
                      </a:r>
                      <a:endParaRPr lang="en-US" sz="2000" b="0" i="0" u="none" strike="noStrike" dirty="0">
                        <a:solidFill>
                          <a:schemeClr val="bg1"/>
                        </a:solidFill>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191CD"/>
                    </a:solidFill>
                  </a:tcPr>
                </a:tc>
                <a:extLst>
                  <a:ext uri="{0D108BD9-81ED-4DB2-BD59-A6C34878D82A}">
                    <a16:rowId xmlns:a16="http://schemas.microsoft.com/office/drawing/2014/main" val="2542976098"/>
                  </a:ext>
                </a:extLst>
              </a:tr>
              <a:tr h="375755">
                <a:tc>
                  <a:txBody>
                    <a:bodyPr/>
                    <a:lstStyle/>
                    <a:p>
                      <a:pPr marL="0" marR="0" algn="l" fontAlgn="t">
                        <a:lnSpc>
                          <a:spcPct val="107000"/>
                        </a:lnSpc>
                        <a:spcBef>
                          <a:spcPts val="0"/>
                        </a:spcBef>
                        <a:spcAft>
                          <a:spcPts val="0"/>
                        </a:spcAft>
                      </a:pPr>
                      <a:r>
                        <a:rPr lang="en-US" sz="2000" b="0" i="0" u="none" strike="noStrike">
                          <a:solidFill>
                            <a:srgbClr val="111111"/>
                          </a:solidFill>
                          <a:effectLst/>
                          <a:latin typeface="+mn-lt"/>
                          <a:ea typeface="Times New Roman" panose="02020603050405020304" pitchFamily="18" charset="0"/>
                          <a:cs typeface="Times New Roman" panose="02020603050405020304" pitchFamily="18" charset="0"/>
                        </a:rPr>
                        <a:t>Procedure</a:t>
                      </a:r>
                      <a:endParaRPr lang="en-US" sz="2000" b="0" i="0" u="none" strike="noStrike">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000" b="0" i="0" u="none" strike="noStrike">
                          <a:solidFill>
                            <a:srgbClr val="000000"/>
                          </a:solidFill>
                          <a:effectLst/>
                          <a:latin typeface="+mn-lt"/>
                          <a:ea typeface="Calibri" panose="020F0502020204030204" pitchFamily="34" charset="0"/>
                          <a:cs typeface="Times New Roman" panose="02020603050405020304" pitchFamily="18" charset="0"/>
                        </a:rPr>
                        <a:t>none</a:t>
                      </a:r>
                      <a:endParaRPr lang="en-US" sz="2000" b="0" i="0" u="none" strike="noStrike">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000" b="0" i="0" u="none" strike="noStrike">
                          <a:solidFill>
                            <a:srgbClr val="111111"/>
                          </a:solidFill>
                          <a:effectLst/>
                          <a:latin typeface="+mn-lt"/>
                          <a:ea typeface="Times New Roman" panose="02020603050405020304" pitchFamily="18" charset="0"/>
                          <a:cs typeface="Times New Roman" panose="02020603050405020304" pitchFamily="18" charset="0"/>
                        </a:rPr>
                        <a:t> </a:t>
                      </a:r>
                      <a:endParaRPr lang="en-US" sz="2000" b="0" i="0" u="none" strike="noStrike">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extLst>
                  <a:ext uri="{0D108BD9-81ED-4DB2-BD59-A6C34878D82A}">
                    <a16:rowId xmlns:a16="http://schemas.microsoft.com/office/drawing/2014/main" val="4198935953"/>
                  </a:ext>
                </a:extLst>
              </a:tr>
              <a:tr h="595029">
                <a:tc>
                  <a:txBody>
                    <a:bodyPr/>
                    <a:lstStyle/>
                    <a:p>
                      <a:pPr marL="0" marR="0" algn="l" fontAlgn="t">
                        <a:lnSpc>
                          <a:spcPct val="107000"/>
                        </a:lnSpc>
                        <a:spcBef>
                          <a:spcPts val="0"/>
                        </a:spcBef>
                        <a:spcAft>
                          <a:spcPts val="0"/>
                        </a:spcAft>
                      </a:pPr>
                      <a:r>
                        <a:rPr lang="en-US" sz="2000" b="0" i="0" u="none" strike="noStrike" dirty="0">
                          <a:solidFill>
                            <a:srgbClr val="111111"/>
                          </a:solidFill>
                          <a:effectLst/>
                          <a:latin typeface="+mn-lt"/>
                          <a:ea typeface="Times New Roman" panose="02020603050405020304" pitchFamily="18" charset="0"/>
                          <a:cs typeface="Times New Roman" panose="02020603050405020304" pitchFamily="18" charset="0"/>
                        </a:rPr>
                        <a:t>Meds</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algn="l" fontAlgn="t">
                        <a:lnSpc>
                          <a:spcPct val="107000"/>
                        </a:lnSpc>
                        <a:spcBef>
                          <a:spcPts val="0"/>
                        </a:spcBef>
                        <a:spcAft>
                          <a:spcPts val="0"/>
                        </a:spcAft>
                      </a:pPr>
                      <a:r>
                        <a:rPr lang="en-US" sz="2000" b="0" i="0" u="none" strike="noStrike">
                          <a:solidFill>
                            <a:srgbClr val="111111"/>
                          </a:solidFill>
                          <a:effectLst/>
                          <a:latin typeface="+mn-lt"/>
                          <a:ea typeface="Times New Roman" panose="02020603050405020304" pitchFamily="18" charset="0"/>
                          <a:cs typeface="Times New Roman" panose="02020603050405020304" pitchFamily="18" charset="0"/>
                        </a:rPr>
                        <a:t>none </a:t>
                      </a:r>
                      <a:endParaRPr lang="en-US" sz="2000" b="0" i="0" u="none" strike="noStrike">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algn="l" fontAlgn="t">
                        <a:lnSpc>
                          <a:spcPct val="107000"/>
                        </a:lnSpc>
                        <a:spcBef>
                          <a:spcPts val="0"/>
                        </a:spcBef>
                        <a:spcAft>
                          <a:spcPts val="0"/>
                        </a:spcAft>
                      </a:pPr>
                      <a:endParaRPr lang="en-US" sz="2000" b="0" i="0" u="none" strike="noStrike">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extLst>
                  <a:ext uri="{0D108BD9-81ED-4DB2-BD59-A6C34878D82A}">
                    <a16:rowId xmlns:a16="http://schemas.microsoft.com/office/drawing/2014/main" val="1428026935"/>
                  </a:ext>
                </a:extLst>
              </a:tr>
              <a:tr h="1033576">
                <a:tc>
                  <a:txBody>
                    <a:bodyPr/>
                    <a:lstStyle/>
                    <a:p>
                      <a:pPr marL="0" marR="0"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Point of care lab</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81025	UPT</a:t>
                      </a:r>
                      <a:endParaRPr lang="en-US" sz="2000" b="0" i="0" u="none" strike="noStrike" dirty="0">
                        <a:effectLst/>
                        <a:latin typeface="+mn-lt"/>
                      </a:endParaRPr>
                    </a:p>
                    <a:p>
                      <a:pPr marL="0" marR="0"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81002	Urine dip only</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Z32.01	UPT, positive</a:t>
                      </a:r>
                      <a:endParaRPr lang="en-US" sz="2000" b="0" i="0" u="none" strike="noStrike" dirty="0">
                        <a:effectLst/>
                        <a:latin typeface="+mn-lt"/>
                      </a:endParaRPr>
                    </a:p>
                    <a:p>
                      <a:pPr marL="0" marR="0" indent="0" algn="l" fontAlgn="t">
                        <a:lnSpc>
                          <a:spcPct val="107000"/>
                        </a:lnSpc>
                        <a:spcBef>
                          <a:spcPts val="0"/>
                        </a:spcBef>
                        <a:spcAft>
                          <a:spcPts val="0"/>
                        </a:spcAft>
                      </a:pPr>
                      <a:r>
                        <a:rPr lang="en-US" sz="2000" b="0" i="0" u="none" strike="noStrike" dirty="0">
                          <a:solidFill>
                            <a:srgbClr val="111111"/>
                          </a:solidFill>
                          <a:effectLst/>
                          <a:latin typeface="+mn-lt"/>
                          <a:ea typeface="Calibri" panose="020F0502020204030204" pitchFamily="34" charset="0"/>
                          <a:cs typeface="Calibri" panose="020F0502020204030204" pitchFamily="34" charset="0"/>
                        </a:rPr>
                        <a:t>O 21.0 Mild hyperemesis gravidarum</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extLst>
                  <a:ext uri="{0D108BD9-81ED-4DB2-BD59-A6C34878D82A}">
                    <a16:rowId xmlns:a16="http://schemas.microsoft.com/office/drawing/2014/main" val="3282082284"/>
                  </a:ext>
                </a:extLst>
              </a:tr>
              <a:tr h="814303">
                <a:tc>
                  <a:txBody>
                    <a:bodyPr/>
                    <a:lstStyle/>
                    <a:p>
                      <a:pPr marL="0" marR="0"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E/M </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99213 (based on time)</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O 21.0	Mild hyperemesis gravidarum</a:t>
                      </a:r>
                      <a:endParaRPr lang="en-US" sz="2000" b="0" i="0" u="none" strike="noStrike" dirty="0">
                        <a:effectLst/>
                        <a:latin typeface="+mn-lt"/>
                      </a:endParaRPr>
                    </a:p>
                    <a:p>
                      <a:pPr marL="347472" marR="0" indent="-347472" algn="l" fontAlgn="t">
                        <a:lnSpc>
                          <a:spcPct val="107000"/>
                        </a:lnSpc>
                        <a:spcBef>
                          <a:spcPts val="0"/>
                        </a:spcBef>
                        <a:spcAft>
                          <a:spcPts val="0"/>
                        </a:spcAft>
                      </a:pPr>
                      <a:r>
                        <a:rPr lang="en-US" sz="2000" b="0" i="0" u="none" strike="noStrike" dirty="0">
                          <a:solidFill>
                            <a:srgbClr val="000000"/>
                          </a:solidFill>
                          <a:effectLst/>
                          <a:latin typeface="+mn-lt"/>
                          <a:ea typeface="Calibri" panose="020F0502020204030204" pitchFamily="34" charset="0"/>
                          <a:cs typeface="Times New Roman" panose="02020603050405020304" pitchFamily="18" charset="0"/>
                        </a:rPr>
                        <a:t>E86.0 	Dehydration</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6"/>
                    </a:solidFill>
                  </a:tcPr>
                </a:tc>
                <a:extLst>
                  <a:ext uri="{0D108BD9-81ED-4DB2-BD59-A6C34878D82A}">
                    <a16:rowId xmlns:a16="http://schemas.microsoft.com/office/drawing/2014/main" val="1407173528"/>
                  </a:ext>
                </a:extLst>
              </a:tr>
              <a:tr h="464280">
                <a:tc>
                  <a:txBody>
                    <a:bodyPr/>
                    <a:lstStyle/>
                    <a:p>
                      <a:pPr marL="0" marR="0" algn="l" fontAlgn="t">
                        <a:lnSpc>
                          <a:spcPct val="107000"/>
                        </a:lnSpc>
                        <a:spcBef>
                          <a:spcPts val="0"/>
                        </a:spcBef>
                        <a:spcAft>
                          <a:spcPts val="0"/>
                        </a:spcAft>
                      </a:pPr>
                      <a:r>
                        <a:rPr lang="en-US" sz="2000" b="0" i="0" u="none" strike="noStrike" dirty="0">
                          <a:solidFill>
                            <a:srgbClr val="111111"/>
                          </a:solidFill>
                          <a:effectLst/>
                          <a:latin typeface="+mn-lt"/>
                          <a:ea typeface="Times New Roman" panose="02020603050405020304" pitchFamily="18" charset="0"/>
                          <a:cs typeface="Times New Roman" panose="02020603050405020304" pitchFamily="18" charset="0"/>
                        </a:rPr>
                        <a:t>Modifier </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gridSpan="2">
                  <a:txBody>
                    <a:bodyPr/>
                    <a:lstStyle/>
                    <a:p>
                      <a:pPr marL="0" marR="0" algn="l" fontAlgn="t">
                        <a:lnSpc>
                          <a:spcPct val="107000"/>
                        </a:lnSpc>
                        <a:spcBef>
                          <a:spcPts val="0"/>
                        </a:spcBef>
                        <a:spcAft>
                          <a:spcPts val="0"/>
                        </a:spcAft>
                      </a:pPr>
                      <a:r>
                        <a:rPr lang="en-US" sz="2000" b="0" i="0" u="none" strike="noStrike" dirty="0">
                          <a:solidFill>
                            <a:srgbClr val="111111"/>
                          </a:solidFill>
                          <a:effectLst/>
                          <a:latin typeface="+mn-lt"/>
                          <a:ea typeface="Times New Roman" panose="02020603050405020304" pitchFamily="18" charset="0"/>
                          <a:cs typeface="Times New Roman" panose="02020603050405020304" pitchFamily="18" charset="0"/>
                        </a:rPr>
                        <a:t>none</a:t>
                      </a:r>
                      <a:endParaRPr lang="en-US" sz="2000" b="0" i="0" u="none" strike="noStrike" dirty="0">
                        <a:effectLst/>
                        <a:latin typeface="+mn-lt"/>
                      </a:endParaRPr>
                    </a:p>
                  </a:txBody>
                  <a:tcPr marL="111772" marR="111772" marT="55886" marB="558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CED"/>
                    </a:solidFill>
                  </a:tcPr>
                </a:tc>
                <a:tc hMerge="1">
                  <a:txBody>
                    <a:bodyPr/>
                    <a:lstStyle/>
                    <a:p>
                      <a:endParaRPr lang="en-US"/>
                    </a:p>
                  </a:txBody>
                  <a:tcPr/>
                </a:tc>
                <a:extLst>
                  <a:ext uri="{0D108BD9-81ED-4DB2-BD59-A6C34878D82A}">
                    <a16:rowId xmlns:a16="http://schemas.microsoft.com/office/drawing/2014/main" val="2488486877"/>
                  </a:ext>
                </a:extLst>
              </a:tr>
            </a:tbl>
          </a:graphicData>
        </a:graphic>
      </p:graphicFrame>
    </p:spTree>
    <p:extLst>
      <p:ext uri="{BB962C8B-B14F-4D97-AF65-F5344CB8AC3E}">
        <p14:creationId xmlns:p14="http://schemas.microsoft.com/office/powerpoint/2010/main" val="3646018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661854"/>
            <a:ext cx="10278547" cy="970450"/>
          </a:xfrm>
        </p:spPr>
        <p:txBody>
          <a:bodyPr/>
          <a:lstStyle/>
          <a:p>
            <a:br>
              <a:rPr lang="en-US" dirty="0"/>
            </a:br>
            <a:r>
              <a:rPr lang="en-US" sz="3200" b="0" dirty="0"/>
              <a:t>What Dangerous Pathologies Should Be Considered?</a:t>
            </a:r>
            <a:endParaRPr lang="en-US" b="0" dirty="0"/>
          </a:p>
        </p:txBody>
      </p:sp>
      <p:sp>
        <p:nvSpPr>
          <p:cNvPr id="3" name="Content Placeholder 2"/>
          <p:cNvSpPr>
            <a:spLocks noGrp="1"/>
          </p:cNvSpPr>
          <p:nvPr>
            <p:ph idx="1"/>
          </p:nvPr>
        </p:nvSpPr>
        <p:spPr>
          <a:xfrm>
            <a:off x="451514" y="2189747"/>
            <a:ext cx="11288972" cy="3366126"/>
          </a:xfrm>
        </p:spPr>
        <p:txBody>
          <a:bodyPr/>
          <a:lstStyle/>
          <a:p>
            <a:pPr>
              <a:spcBef>
                <a:spcPts val="1200"/>
              </a:spcBef>
              <a:spcAft>
                <a:spcPts val="0"/>
              </a:spcAft>
            </a:pPr>
            <a:r>
              <a:rPr lang="en-US" sz="2400" dirty="0"/>
              <a:t>Ectopic pregnancy</a:t>
            </a:r>
          </a:p>
          <a:p>
            <a:pPr>
              <a:spcBef>
                <a:spcPts val="1200"/>
              </a:spcBef>
              <a:spcAft>
                <a:spcPts val="0"/>
              </a:spcAft>
            </a:pPr>
            <a:r>
              <a:rPr lang="en-US" sz="2400" dirty="0"/>
              <a:t>Incomplete early pregnancy loss with hemorrhage or sepsis</a:t>
            </a:r>
          </a:p>
          <a:p>
            <a:pPr>
              <a:spcBef>
                <a:spcPts val="1200"/>
              </a:spcBef>
              <a:spcAft>
                <a:spcPts val="0"/>
              </a:spcAft>
            </a:pPr>
            <a:r>
              <a:rPr lang="en-US" sz="2400" dirty="0"/>
              <a:t>Surgical emergencies (appendicitis, </a:t>
            </a:r>
            <a:r>
              <a:rPr lang="en-US" sz="2400" dirty="0" err="1"/>
              <a:t>cholecystitis</a:t>
            </a:r>
            <a:r>
              <a:rPr lang="en-US" sz="2400" dirty="0"/>
              <a:t>, ovarian torsion)</a:t>
            </a:r>
          </a:p>
          <a:p>
            <a:endParaRPr lang="en-US" dirty="0"/>
          </a:p>
        </p:txBody>
      </p:sp>
    </p:spTree>
    <p:extLst>
      <p:ext uri="{BB962C8B-B14F-4D97-AF65-F5344CB8AC3E}">
        <p14:creationId xmlns:p14="http://schemas.microsoft.com/office/powerpoint/2010/main" val="113924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673830"/>
          </a:xfrm>
        </p:spPr>
        <p:txBody>
          <a:bodyPr/>
          <a:lstStyle/>
          <a:p>
            <a:r>
              <a:rPr lang="en-US" sz="3200" b="0" dirty="0"/>
              <a:t>Early Pregnancy Visit Evaluation</a:t>
            </a:r>
          </a:p>
        </p:txBody>
      </p:sp>
      <p:sp>
        <p:nvSpPr>
          <p:cNvPr id="3" name="Content Placeholder 2"/>
          <p:cNvSpPr>
            <a:spLocks noGrp="1"/>
          </p:cNvSpPr>
          <p:nvPr>
            <p:ph idx="1"/>
          </p:nvPr>
        </p:nvSpPr>
        <p:spPr>
          <a:xfrm>
            <a:off x="384172" y="1359567"/>
            <a:ext cx="11423655" cy="4463717"/>
          </a:xfrm>
        </p:spPr>
        <p:txBody>
          <a:bodyPr>
            <a:noAutofit/>
          </a:bodyPr>
          <a:lstStyle/>
          <a:p>
            <a:pPr>
              <a:spcBef>
                <a:spcPts val="600"/>
              </a:spcBef>
              <a:spcAft>
                <a:spcPts val="0"/>
              </a:spcAft>
            </a:pPr>
            <a:r>
              <a:rPr lang="en-US" sz="2200" dirty="0"/>
              <a:t>History of Present Illness</a:t>
            </a:r>
          </a:p>
          <a:p>
            <a:pPr lvl="1">
              <a:spcBef>
                <a:spcPts val="600"/>
              </a:spcBef>
              <a:spcAft>
                <a:spcPts val="0"/>
              </a:spcAft>
            </a:pPr>
            <a:r>
              <a:rPr lang="en-US" sz="2200" dirty="0"/>
              <a:t>Date of LMP (1</a:t>
            </a:r>
            <a:r>
              <a:rPr lang="en-US" sz="2200" baseline="30000" dirty="0"/>
              <a:t>st</a:t>
            </a:r>
            <a:r>
              <a:rPr lang="en-US" sz="2200" dirty="0"/>
              <a:t> day of bleeding)</a:t>
            </a:r>
          </a:p>
          <a:p>
            <a:pPr lvl="1">
              <a:spcBef>
                <a:spcPts val="600"/>
              </a:spcBef>
              <a:spcAft>
                <a:spcPts val="0"/>
              </a:spcAft>
            </a:pPr>
            <a:r>
              <a:rPr lang="en-US" sz="2200" dirty="0"/>
              <a:t>Regular cycles?</a:t>
            </a:r>
          </a:p>
          <a:p>
            <a:pPr lvl="1">
              <a:spcBef>
                <a:spcPts val="600"/>
              </a:spcBef>
              <a:spcAft>
                <a:spcPts val="0"/>
              </a:spcAft>
            </a:pPr>
            <a:r>
              <a:rPr lang="en-US" sz="2200" dirty="0"/>
              <a:t>Date of 1</a:t>
            </a:r>
            <a:r>
              <a:rPr lang="en-US" sz="2200" baseline="30000" dirty="0"/>
              <a:t>st</a:t>
            </a:r>
            <a:r>
              <a:rPr lang="en-US" sz="2200" dirty="0"/>
              <a:t> positive pregnancy test</a:t>
            </a:r>
          </a:p>
          <a:p>
            <a:pPr lvl="1">
              <a:spcBef>
                <a:spcPts val="600"/>
              </a:spcBef>
              <a:spcAft>
                <a:spcPts val="0"/>
              </a:spcAft>
            </a:pPr>
            <a:r>
              <a:rPr lang="en-US" sz="2200" dirty="0"/>
              <a:t>How did you feel when you found out you were pregnant?***</a:t>
            </a:r>
          </a:p>
          <a:p>
            <a:pPr lvl="1">
              <a:spcBef>
                <a:spcPts val="600"/>
              </a:spcBef>
              <a:spcAft>
                <a:spcPts val="0"/>
              </a:spcAft>
            </a:pPr>
            <a:r>
              <a:rPr lang="en-US" sz="2200" dirty="0"/>
              <a:t>Pregnancy symptoms? (nausea, breast tenderness, etc.)</a:t>
            </a:r>
          </a:p>
          <a:p>
            <a:pPr lvl="1">
              <a:spcBef>
                <a:spcPts val="600"/>
              </a:spcBef>
              <a:spcAft>
                <a:spcPts val="0"/>
              </a:spcAft>
            </a:pPr>
            <a:r>
              <a:rPr lang="en-US" sz="2200" dirty="0"/>
              <a:t>Vaginal bleeding? Number of pads used? </a:t>
            </a:r>
          </a:p>
          <a:p>
            <a:pPr lvl="1">
              <a:spcBef>
                <a:spcPts val="600"/>
              </a:spcBef>
              <a:spcAft>
                <a:spcPts val="0"/>
              </a:spcAft>
            </a:pPr>
            <a:r>
              <a:rPr lang="en-US" sz="2200" dirty="0"/>
              <a:t>Abdominal/pelvic pain?</a:t>
            </a:r>
          </a:p>
          <a:p>
            <a:pPr lvl="1">
              <a:spcBef>
                <a:spcPts val="600"/>
              </a:spcBef>
              <a:spcAft>
                <a:spcPts val="0"/>
              </a:spcAft>
            </a:pPr>
            <a:r>
              <a:rPr lang="en-US" sz="2200" dirty="0"/>
              <a:t>Previous ultrasounds?</a:t>
            </a:r>
          </a:p>
          <a:p>
            <a:pPr lvl="1">
              <a:spcBef>
                <a:spcPts val="600"/>
              </a:spcBef>
              <a:spcAft>
                <a:spcPts val="0"/>
              </a:spcAft>
            </a:pPr>
            <a:r>
              <a:rPr lang="en-US" sz="2200" dirty="0"/>
              <a:t>Pregnancy goals? ***</a:t>
            </a:r>
          </a:p>
        </p:txBody>
      </p:sp>
    </p:spTree>
    <p:extLst>
      <p:ext uri="{BB962C8B-B14F-4D97-AF65-F5344CB8AC3E}">
        <p14:creationId xmlns:p14="http://schemas.microsoft.com/office/powerpoint/2010/main" val="127477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844989"/>
          </a:xfrm>
        </p:spPr>
        <p:txBody>
          <a:bodyPr/>
          <a:lstStyle/>
          <a:p>
            <a:r>
              <a:rPr lang="en-US" sz="3200" b="0" dirty="0"/>
              <a:t>Early Pregnancy Visit Evaluation</a:t>
            </a:r>
          </a:p>
        </p:txBody>
      </p:sp>
      <p:sp>
        <p:nvSpPr>
          <p:cNvPr id="3" name="Content Placeholder 2"/>
          <p:cNvSpPr>
            <a:spLocks noGrp="1"/>
          </p:cNvSpPr>
          <p:nvPr>
            <p:ph idx="1"/>
          </p:nvPr>
        </p:nvSpPr>
        <p:spPr>
          <a:xfrm>
            <a:off x="451514" y="1840832"/>
            <a:ext cx="11288972" cy="3715041"/>
          </a:xfrm>
        </p:spPr>
        <p:txBody>
          <a:bodyPr/>
          <a:lstStyle/>
          <a:p>
            <a:r>
              <a:rPr lang="en-US" sz="2400" dirty="0"/>
              <a:t>Ob history: 			Cesareans? </a:t>
            </a:r>
            <a:r>
              <a:rPr lang="en-US" sz="2400" dirty="0" err="1"/>
              <a:t>Ectopics</a:t>
            </a:r>
            <a:r>
              <a:rPr lang="en-US" sz="2400" dirty="0"/>
              <a:t>?</a:t>
            </a:r>
          </a:p>
          <a:p>
            <a:r>
              <a:rPr lang="en-US" sz="2400" dirty="0"/>
              <a:t>Gyn history: 			PID? IUD in place? Surgical contraception?</a:t>
            </a:r>
          </a:p>
          <a:p>
            <a:r>
              <a:rPr lang="en-US" sz="2400" dirty="0"/>
              <a:t>Medical history: 		Chronic illnesses?</a:t>
            </a:r>
          </a:p>
          <a:p>
            <a:r>
              <a:rPr lang="en-US" sz="2400" dirty="0"/>
              <a:t>Surgical history:  	Prior abdominal surgeries?</a:t>
            </a:r>
          </a:p>
          <a:p>
            <a:r>
              <a:rPr lang="en-US" sz="2400" dirty="0"/>
              <a:t>Social history: 		Cigarette smoking? </a:t>
            </a:r>
          </a:p>
          <a:p>
            <a:r>
              <a:rPr lang="en-US" sz="2400" dirty="0"/>
              <a:t>Medications: 		Prescribed meds? Substance use? </a:t>
            </a:r>
            <a:endParaRPr lang="en-US" dirty="0"/>
          </a:p>
        </p:txBody>
      </p:sp>
    </p:spTree>
    <p:extLst>
      <p:ext uri="{BB962C8B-B14F-4D97-AF65-F5344CB8AC3E}">
        <p14:creationId xmlns:p14="http://schemas.microsoft.com/office/powerpoint/2010/main" val="245553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57138"/>
            <a:ext cx="10278547" cy="709925"/>
          </a:xfrm>
        </p:spPr>
        <p:txBody>
          <a:bodyPr/>
          <a:lstStyle/>
          <a:p>
            <a:r>
              <a:rPr lang="en-US" sz="3200" b="0" dirty="0"/>
              <a:t>Early Pregnancy Visit Evaluation</a:t>
            </a:r>
          </a:p>
        </p:txBody>
      </p:sp>
      <p:sp>
        <p:nvSpPr>
          <p:cNvPr id="3" name="Content Placeholder 2"/>
          <p:cNvSpPr>
            <a:spLocks noGrp="1"/>
          </p:cNvSpPr>
          <p:nvPr>
            <p:ph idx="1"/>
          </p:nvPr>
        </p:nvSpPr>
        <p:spPr/>
        <p:txBody>
          <a:bodyPr/>
          <a:lstStyle/>
          <a:p>
            <a:r>
              <a:rPr lang="en-US" sz="2400" dirty="0"/>
              <a:t>Physical exam</a:t>
            </a:r>
          </a:p>
          <a:p>
            <a:pPr lvl="1"/>
            <a:r>
              <a:rPr lang="en-US" sz="2400" dirty="0"/>
              <a:t>Vital signs</a:t>
            </a:r>
          </a:p>
          <a:p>
            <a:pPr lvl="1"/>
            <a:r>
              <a:rPr lang="en-US" sz="2400" dirty="0"/>
              <a:t>Abdominal exam</a:t>
            </a:r>
          </a:p>
          <a:p>
            <a:pPr lvl="1"/>
            <a:r>
              <a:rPr lang="en-US" sz="2400" dirty="0"/>
              <a:t>Pelvic exam (if ultrasound not immediately available)</a:t>
            </a:r>
          </a:p>
          <a:p>
            <a:pPr lvl="2"/>
            <a:r>
              <a:rPr lang="en-US" sz="2400" dirty="0"/>
              <a:t>Speculum: vaginal bleeding, tissue at os,  EC canal open or closed</a:t>
            </a:r>
          </a:p>
          <a:p>
            <a:pPr lvl="2"/>
            <a:r>
              <a:rPr lang="en-US" sz="2400" dirty="0"/>
              <a:t>Bimanual: uterine/adnexal tenderness or mass</a:t>
            </a:r>
          </a:p>
          <a:p>
            <a:pPr lvl="2"/>
            <a:endParaRPr lang="en-US" dirty="0"/>
          </a:p>
        </p:txBody>
      </p:sp>
    </p:spTree>
    <p:extLst>
      <p:ext uri="{BB962C8B-B14F-4D97-AF65-F5344CB8AC3E}">
        <p14:creationId xmlns:p14="http://schemas.microsoft.com/office/powerpoint/2010/main" val="2649261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RH Blu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SRH Gold">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SRH Aqua">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SRH Navy">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SRH Gray">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6765</TotalTime>
  <Words>3431</Words>
  <Application>Microsoft Office PowerPoint</Application>
  <PresentationFormat>Widescreen</PresentationFormat>
  <Paragraphs>554</Paragraphs>
  <Slides>52</Slides>
  <Notes>40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52</vt:i4>
      </vt:variant>
    </vt:vector>
  </HeadingPairs>
  <TitlesOfParts>
    <vt:vector size="71" baseType="lpstr">
      <vt:lpstr>Agency FB</vt:lpstr>
      <vt:lpstr>Amasis MT Pro Black</vt:lpstr>
      <vt:lpstr>Arial</vt:lpstr>
      <vt:lpstr>Britannic Bold</vt:lpstr>
      <vt:lpstr>Calibri</vt:lpstr>
      <vt:lpstr>Century Gothic</vt:lpstr>
      <vt:lpstr>Courier New</vt:lpstr>
      <vt:lpstr>Felix Titling</vt:lpstr>
      <vt:lpstr>Freestyle Script</vt:lpstr>
      <vt:lpstr>Halyard Display</vt:lpstr>
      <vt:lpstr>Halyard Micro SemiBold</vt:lpstr>
      <vt:lpstr>Symbol</vt:lpstr>
      <vt:lpstr>Wide Latin</vt:lpstr>
      <vt:lpstr>Wingdings 2</vt:lpstr>
      <vt:lpstr>SRH Blue</vt:lpstr>
      <vt:lpstr>SRH Gold</vt:lpstr>
      <vt:lpstr>SRH Aqua</vt:lpstr>
      <vt:lpstr>SRH Navy</vt:lpstr>
      <vt:lpstr>SRH Gray</vt:lpstr>
      <vt:lpstr>Drop In Active Learning Session (DIALS)   Early Pregnancy Complications</vt:lpstr>
      <vt:lpstr>POLL Question</vt:lpstr>
      <vt:lpstr>Disclosures/ Conflicts of Interest</vt:lpstr>
      <vt:lpstr>Why Do Patients Present?</vt:lpstr>
      <vt:lpstr>Why Do Patients Present?</vt:lpstr>
      <vt:lpstr> What Dangerous Pathologies Should Be Considered?</vt:lpstr>
      <vt:lpstr>Early Pregnancy Visit Evaluation</vt:lpstr>
      <vt:lpstr>Early Pregnancy Visit Evaluation</vt:lpstr>
      <vt:lpstr>Early Pregnancy Visit Evaluation</vt:lpstr>
      <vt:lpstr>POLL Question</vt:lpstr>
      <vt:lpstr> Early Pregnancy Pain/Bleeding Differential</vt:lpstr>
      <vt:lpstr>Terms Related to Early Pregnancy Loss (EPL)</vt:lpstr>
      <vt:lpstr>Terminology</vt:lpstr>
      <vt:lpstr>PowerPoint Presentation</vt:lpstr>
      <vt:lpstr>PowerPoint Presentation</vt:lpstr>
      <vt:lpstr>PowerPoint Presentation</vt:lpstr>
      <vt:lpstr>Case Study: Deena</vt:lpstr>
      <vt:lpstr>Deena: Physical Assessment (no ultrasound immediately available)</vt:lpstr>
      <vt:lpstr>POLL Question</vt:lpstr>
      <vt:lpstr>Low Sensitivity Pregnancy Test</vt:lpstr>
      <vt:lpstr>Deena: Point of Care Testing</vt:lpstr>
      <vt:lpstr>Deena: Point of Care Testing</vt:lpstr>
      <vt:lpstr>Deena: Point of Care Testing</vt:lpstr>
      <vt:lpstr>Deena: Physical Assessment</vt:lpstr>
      <vt:lpstr>Deena: Case Study</vt:lpstr>
      <vt:lpstr>Deena: Case Study</vt:lpstr>
      <vt:lpstr>Deena: E/M code</vt:lpstr>
      <vt:lpstr>Deena Case Study</vt:lpstr>
      <vt:lpstr>Amy: Case Study</vt:lpstr>
      <vt:lpstr>Amy: Physical Assessment (no ultrasound available)</vt:lpstr>
      <vt:lpstr>POLL Question</vt:lpstr>
      <vt:lpstr>Amy: Differential Diagnosis? </vt:lpstr>
      <vt:lpstr>What Would Need Urgent Management?</vt:lpstr>
      <vt:lpstr>Amy: Plan</vt:lpstr>
      <vt:lpstr>Amy: Pelvic Ultrasound</vt:lpstr>
      <vt:lpstr>Early Pregnancy Ultrasound</vt:lpstr>
      <vt:lpstr>Early Pregnancy Ultrasound</vt:lpstr>
      <vt:lpstr>Amy (v2): Ultrasound</vt:lpstr>
      <vt:lpstr>EPL Plan and Counseling</vt:lpstr>
      <vt:lpstr>Amy: Case Study</vt:lpstr>
      <vt:lpstr>Amy: Case Study</vt:lpstr>
      <vt:lpstr>New!   Billing and Coding for Early Pregnancy Loss Job Aids</vt:lpstr>
      <vt:lpstr>PowerPoint Presentation</vt:lpstr>
      <vt:lpstr>Questions?</vt:lpstr>
      <vt:lpstr>Janis: Case Study</vt:lpstr>
      <vt:lpstr>Janis: Case Study</vt:lpstr>
      <vt:lpstr>Janis: Case Study</vt:lpstr>
      <vt:lpstr>Janis: Case Study</vt:lpstr>
      <vt:lpstr>Marina: Case Study</vt:lpstr>
      <vt:lpstr>Marina: Case Study</vt:lpstr>
      <vt:lpstr>Marina: 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Wrisinger, Jack</dc:creator>
  <cp:lastModifiedBy>Murphy, Zoe</cp:lastModifiedBy>
  <cp:revision>43</cp:revision>
  <dcterms:created xsi:type="dcterms:W3CDTF">2023-03-20T18:18:16Z</dcterms:created>
  <dcterms:modified xsi:type="dcterms:W3CDTF">2023-06-08T18:37:30Z</dcterms:modified>
</cp:coreProperties>
</file>