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468" r:id="rId3"/>
    <p:sldId id="485" r:id="rId4"/>
    <p:sldId id="273" r:id="rId5"/>
    <p:sldId id="279" r:id="rId6"/>
    <p:sldId id="290" r:id="rId7"/>
    <p:sldId id="712" r:id="rId8"/>
    <p:sldId id="484" r:id="rId9"/>
    <p:sldId id="748" r:id="rId10"/>
    <p:sldId id="486" r:id="rId11"/>
    <p:sldId id="720" r:id="rId12"/>
    <p:sldId id="719" r:id="rId13"/>
    <p:sldId id="749" r:id="rId14"/>
    <p:sldId id="724" r:id="rId15"/>
    <p:sldId id="717" r:id="rId16"/>
    <p:sldId id="716" r:id="rId17"/>
    <p:sldId id="487" r:id="rId18"/>
    <p:sldId id="750" r:id="rId19"/>
    <p:sldId id="256" r:id="rId20"/>
    <p:sldId id="75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74D6C-7352-40D9-9043-467A9ADA8362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EAA4D4-84A3-4DE1-97E6-3F8E8E8752C6}">
      <dgm:prSet/>
      <dgm:spPr/>
      <dgm:t>
        <a:bodyPr/>
        <a:lstStyle/>
        <a:p>
          <a:r>
            <a:rPr lang="en-US" dirty="0"/>
            <a:t>Patients notify partners at high rates.</a:t>
          </a:r>
        </a:p>
      </dgm:t>
    </dgm:pt>
    <dgm:pt modelId="{4D3B1A07-C882-45C6-8D36-795C1CA5B86E}" type="parTrans" cxnId="{589B672E-A556-48FB-98A4-4940FB85418B}">
      <dgm:prSet/>
      <dgm:spPr/>
      <dgm:t>
        <a:bodyPr/>
        <a:lstStyle/>
        <a:p>
          <a:endParaRPr lang="en-US"/>
        </a:p>
      </dgm:t>
    </dgm:pt>
    <dgm:pt modelId="{A525596F-5A84-4A6F-8C73-E5EA871E425F}" type="sibTrans" cxnId="{589B672E-A556-48FB-98A4-4940FB85418B}">
      <dgm:prSet/>
      <dgm:spPr/>
      <dgm:t>
        <a:bodyPr/>
        <a:lstStyle/>
        <a:p>
          <a:endParaRPr lang="en-US"/>
        </a:p>
      </dgm:t>
    </dgm:pt>
    <dgm:pt modelId="{C4D53CA7-66DD-4DE9-ADD3-B472A844D7FC}">
      <dgm:prSet/>
      <dgm:spPr/>
      <dgm:t>
        <a:bodyPr/>
        <a:lstStyle/>
        <a:p>
          <a:r>
            <a:rPr lang="en-US" dirty="0"/>
            <a:t>Costs are higher for patient delivered partner treatment but cost-saving with averted pact of STIs.</a:t>
          </a:r>
        </a:p>
      </dgm:t>
    </dgm:pt>
    <dgm:pt modelId="{9B87CF5A-211D-4773-82A1-6F3E6ADD2D00}" type="parTrans" cxnId="{89E990E0-DC96-4628-8956-7D86F18AB8DF}">
      <dgm:prSet/>
      <dgm:spPr/>
      <dgm:t>
        <a:bodyPr/>
        <a:lstStyle/>
        <a:p>
          <a:endParaRPr lang="en-US"/>
        </a:p>
      </dgm:t>
    </dgm:pt>
    <dgm:pt modelId="{484F3D91-4FB1-41AC-A76A-2C36618CB0DA}" type="sibTrans" cxnId="{89E990E0-DC96-4628-8956-7D86F18AB8DF}">
      <dgm:prSet/>
      <dgm:spPr/>
      <dgm:t>
        <a:bodyPr/>
        <a:lstStyle/>
        <a:p>
          <a:endParaRPr lang="en-US"/>
        </a:p>
      </dgm:t>
    </dgm:pt>
    <dgm:pt modelId="{7BF50628-2020-4821-BE64-64C0C4A8F1E8}">
      <dgm:prSet/>
      <dgm:spPr/>
      <dgm:t>
        <a:bodyPr/>
        <a:lstStyle/>
        <a:p>
          <a:r>
            <a:rPr lang="en-US"/>
            <a:t>For adolescents, multi site trial showed no difference with ½ of the patients from 14-19 years.</a:t>
          </a:r>
        </a:p>
      </dgm:t>
    </dgm:pt>
    <dgm:pt modelId="{9F4798D3-CEF4-4A0E-A4C5-339ACE1768BB}" type="parTrans" cxnId="{F66A7BFB-1404-4540-80AD-88E83E9D8EE9}">
      <dgm:prSet/>
      <dgm:spPr/>
      <dgm:t>
        <a:bodyPr/>
        <a:lstStyle/>
        <a:p>
          <a:endParaRPr lang="en-US"/>
        </a:p>
      </dgm:t>
    </dgm:pt>
    <dgm:pt modelId="{BDED1336-F0E8-421F-831B-1A0007A0B1DE}" type="sibTrans" cxnId="{F66A7BFB-1404-4540-80AD-88E83E9D8EE9}">
      <dgm:prSet/>
      <dgm:spPr/>
      <dgm:t>
        <a:bodyPr/>
        <a:lstStyle/>
        <a:p>
          <a:endParaRPr lang="en-US"/>
        </a:p>
      </dgm:t>
    </dgm:pt>
    <dgm:pt modelId="{C291C927-6F6F-524B-A312-2810091CFB44}" type="pres">
      <dgm:prSet presAssocID="{8BC74D6C-7352-40D9-9043-467A9ADA8362}" presName="vert0" presStyleCnt="0">
        <dgm:presLayoutVars>
          <dgm:dir/>
          <dgm:animOne val="branch"/>
          <dgm:animLvl val="lvl"/>
        </dgm:presLayoutVars>
      </dgm:prSet>
      <dgm:spPr/>
    </dgm:pt>
    <dgm:pt modelId="{5B9CF3B8-DF60-DF42-A1C8-1B1B616166FF}" type="pres">
      <dgm:prSet presAssocID="{2FEAA4D4-84A3-4DE1-97E6-3F8E8E8752C6}" presName="thickLine" presStyleLbl="alignNode1" presStyleIdx="0" presStyleCnt="3"/>
      <dgm:spPr/>
    </dgm:pt>
    <dgm:pt modelId="{08875D7F-5CEE-984E-AE1C-6146785A8F4D}" type="pres">
      <dgm:prSet presAssocID="{2FEAA4D4-84A3-4DE1-97E6-3F8E8E8752C6}" presName="horz1" presStyleCnt="0"/>
      <dgm:spPr/>
    </dgm:pt>
    <dgm:pt modelId="{9F4A0006-AD1C-7943-A80E-ADF33D4679DB}" type="pres">
      <dgm:prSet presAssocID="{2FEAA4D4-84A3-4DE1-97E6-3F8E8E8752C6}" presName="tx1" presStyleLbl="revTx" presStyleIdx="0" presStyleCnt="3"/>
      <dgm:spPr/>
    </dgm:pt>
    <dgm:pt modelId="{B5121F28-AE82-DD43-9328-967F628F1D22}" type="pres">
      <dgm:prSet presAssocID="{2FEAA4D4-84A3-4DE1-97E6-3F8E8E8752C6}" presName="vert1" presStyleCnt="0"/>
      <dgm:spPr/>
    </dgm:pt>
    <dgm:pt modelId="{C647C57B-5608-4445-B2B8-A2B6A8552ECD}" type="pres">
      <dgm:prSet presAssocID="{C4D53CA7-66DD-4DE9-ADD3-B472A844D7FC}" presName="thickLine" presStyleLbl="alignNode1" presStyleIdx="1" presStyleCnt="3"/>
      <dgm:spPr/>
    </dgm:pt>
    <dgm:pt modelId="{367431A5-9D87-1C4D-AD3C-9A69BB42193C}" type="pres">
      <dgm:prSet presAssocID="{C4D53CA7-66DD-4DE9-ADD3-B472A844D7FC}" presName="horz1" presStyleCnt="0"/>
      <dgm:spPr/>
    </dgm:pt>
    <dgm:pt modelId="{14066FDE-3024-B24F-8817-AC9578DCAF4D}" type="pres">
      <dgm:prSet presAssocID="{C4D53CA7-66DD-4DE9-ADD3-B472A844D7FC}" presName="tx1" presStyleLbl="revTx" presStyleIdx="1" presStyleCnt="3"/>
      <dgm:spPr/>
    </dgm:pt>
    <dgm:pt modelId="{517CDDA9-67D9-DE43-8079-B33B9809AAE9}" type="pres">
      <dgm:prSet presAssocID="{C4D53CA7-66DD-4DE9-ADD3-B472A844D7FC}" presName="vert1" presStyleCnt="0"/>
      <dgm:spPr/>
    </dgm:pt>
    <dgm:pt modelId="{3B55482F-6F94-404A-9076-94678E2F2152}" type="pres">
      <dgm:prSet presAssocID="{7BF50628-2020-4821-BE64-64C0C4A8F1E8}" presName="thickLine" presStyleLbl="alignNode1" presStyleIdx="2" presStyleCnt="3"/>
      <dgm:spPr/>
    </dgm:pt>
    <dgm:pt modelId="{FBC76DDA-4A80-D04A-A792-4F8E5BCC4C6F}" type="pres">
      <dgm:prSet presAssocID="{7BF50628-2020-4821-BE64-64C0C4A8F1E8}" presName="horz1" presStyleCnt="0"/>
      <dgm:spPr/>
    </dgm:pt>
    <dgm:pt modelId="{FD9EEAEB-1798-1F4D-84DE-4CFD57C41FD2}" type="pres">
      <dgm:prSet presAssocID="{7BF50628-2020-4821-BE64-64C0C4A8F1E8}" presName="tx1" presStyleLbl="revTx" presStyleIdx="2" presStyleCnt="3"/>
      <dgm:spPr/>
    </dgm:pt>
    <dgm:pt modelId="{A949B1C6-A805-C741-B001-B2BD29074B3E}" type="pres">
      <dgm:prSet presAssocID="{7BF50628-2020-4821-BE64-64C0C4A8F1E8}" presName="vert1" presStyleCnt="0"/>
      <dgm:spPr/>
    </dgm:pt>
  </dgm:ptLst>
  <dgm:cxnLst>
    <dgm:cxn modelId="{E064C614-6B53-554D-8AEA-57D4AD70FF62}" type="presOf" srcId="{8BC74D6C-7352-40D9-9043-467A9ADA8362}" destId="{C291C927-6F6F-524B-A312-2810091CFB44}" srcOrd="0" destOrd="0" presId="urn:microsoft.com/office/officeart/2008/layout/LinedList"/>
    <dgm:cxn modelId="{589B672E-A556-48FB-98A4-4940FB85418B}" srcId="{8BC74D6C-7352-40D9-9043-467A9ADA8362}" destId="{2FEAA4D4-84A3-4DE1-97E6-3F8E8E8752C6}" srcOrd="0" destOrd="0" parTransId="{4D3B1A07-C882-45C6-8D36-795C1CA5B86E}" sibTransId="{A525596F-5A84-4A6F-8C73-E5EA871E425F}"/>
    <dgm:cxn modelId="{64BAD0AC-EC81-CC49-9603-D8C640DF89E1}" type="presOf" srcId="{7BF50628-2020-4821-BE64-64C0C4A8F1E8}" destId="{FD9EEAEB-1798-1F4D-84DE-4CFD57C41FD2}" srcOrd="0" destOrd="0" presId="urn:microsoft.com/office/officeart/2008/layout/LinedList"/>
    <dgm:cxn modelId="{EBF81BB8-490B-9949-96EF-2699A08C2ED6}" type="presOf" srcId="{2FEAA4D4-84A3-4DE1-97E6-3F8E8E8752C6}" destId="{9F4A0006-AD1C-7943-A80E-ADF33D4679DB}" srcOrd="0" destOrd="0" presId="urn:microsoft.com/office/officeart/2008/layout/LinedList"/>
    <dgm:cxn modelId="{89E990E0-DC96-4628-8956-7D86F18AB8DF}" srcId="{8BC74D6C-7352-40D9-9043-467A9ADA8362}" destId="{C4D53CA7-66DD-4DE9-ADD3-B472A844D7FC}" srcOrd="1" destOrd="0" parTransId="{9B87CF5A-211D-4773-82A1-6F3E6ADD2D00}" sibTransId="{484F3D91-4FB1-41AC-A76A-2C36618CB0DA}"/>
    <dgm:cxn modelId="{F66A7BFB-1404-4540-80AD-88E83E9D8EE9}" srcId="{8BC74D6C-7352-40D9-9043-467A9ADA8362}" destId="{7BF50628-2020-4821-BE64-64C0C4A8F1E8}" srcOrd="2" destOrd="0" parTransId="{9F4798D3-CEF4-4A0E-A4C5-339ACE1768BB}" sibTransId="{BDED1336-F0E8-421F-831B-1A0007A0B1DE}"/>
    <dgm:cxn modelId="{EBFFA5FE-93DF-5A49-9EDF-75010362AA5C}" type="presOf" srcId="{C4D53CA7-66DD-4DE9-ADD3-B472A844D7FC}" destId="{14066FDE-3024-B24F-8817-AC9578DCAF4D}" srcOrd="0" destOrd="0" presId="urn:microsoft.com/office/officeart/2008/layout/LinedList"/>
    <dgm:cxn modelId="{49D81EE7-2B7F-5645-9550-892018F2FB9D}" type="presParOf" srcId="{C291C927-6F6F-524B-A312-2810091CFB44}" destId="{5B9CF3B8-DF60-DF42-A1C8-1B1B616166FF}" srcOrd="0" destOrd="0" presId="urn:microsoft.com/office/officeart/2008/layout/LinedList"/>
    <dgm:cxn modelId="{57227F5F-987B-8A49-B428-418F6549F7F2}" type="presParOf" srcId="{C291C927-6F6F-524B-A312-2810091CFB44}" destId="{08875D7F-5CEE-984E-AE1C-6146785A8F4D}" srcOrd="1" destOrd="0" presId="urn:microsoft.com/office/officeart/2008/layout/LinedList"/>
    <dgm:cxn modelId="{F2C0EFB1-FC80-F84C-B909-18779F33D644}" type="presParOf" srcId="{08875D7F-5CEE-984E-AE1C-6146785A8F4D}" destId="{9F4A0006-AD1C-7943-A80E-ADF33D4679DB}" srcOrd="0" destOrd="0" presId="urn:microsoft.com/office/officeart/2008/layout/LinedList"/>
    <dgm:cxn modelId="{57B6575F-09E7-044F-AAB8-791826D62DD1}" type="presParOf" srcId="{08875D7F-5CEE-984E-AE1C-6146785A8F4D}" destId="{B5121F28-AE82-DD43-9328-967F628F1D22}" srcOrd="1" destOrd="0" presId="urn:microsoft.com/office/officeart/2008/layout/LinedList"/>
    <dgm:cxn modelId="{D9382EFD-C76D-B04D-B9BC-8C3A07800E96}" type="presParOf" srcId="{C291C927-6F6F-524B-A312-2810091CFB44}" destId="{C647C57B-5608-4445-B2B8-A2B6A8552ECD}" srcOrd="2" destOrd="0" presId="urn:microsoft.com/office/officeart/2008/layout/LinedList"/>
    <dgm:cxn modelId="{CDCBB7CE-9018-5E4B-9869-C7297BFF3FFB}" type="presParOf" srcId="{C291C927-6F6F-524B-A312-2810091CFB44}" destId="{367431A5-9D87-1C4D-AD3C-9A69BB42193C}" srcOrd="3" destOrd="0" presId="urn:microsoft.com/office/officeart/2008/layout/LinedList"/>
    <dgm:cxn modelId="{3AE69D64-8A22-E740-86F2-ECA52E9B9A88}" type="presParOf" srcId="{367431A5-9D87-1C4D-AD3C-9A69BB42193C}" destId="{14066FDE-3024-B24F-8817-AC9578DCAF4D}" srcOrd="0" destOrd="0" presId="urn:microsoft.com/office/officeart/2008/layout/LinedList"/>
    <dgm:cxn modelId="{5E09A339-C14C-DD46-9B94-71CC09E4D8C2}" type="presParOf" srcId="{367431A5-9D87-1C4D-AD3C-9A69BB42193C}" destId="{517CDDA9-67D9-DE43-8079-B33B9809AAE9}" srcOrd="1" destOrd="0" presId="urn:microsoft.com/office/officeart/2008/layout/LinedList"/>
    <dgm:cxn modelId="{C31CF714-3077-FE4A-B461-C9112F8C377F}" type="presParOf" srcId="{C291C927-6F6F-524B-A312-2810091CFB44}" destId="{3B55482F-6F94-404A-9076-94678E2F2152}" srcOrd="4" destOrd="0" presId="urn:microsoft.com/office/officeart/2008/layout/LinedList"/>
    <dgm:cxn modelId="{031AD1AE-EE74-C14A-B989-9A3201A51415}" type="presParOf" srcId="{C291C927-6F6F-524B-A312-2810091CFB44}" destId="{FBC76DDA-4A80-D04A-A792-4F8E5BCC4C6F}" srcOrd="5" destOrd="0" presId="urn:microsoft.com/office/officeart/2008/layout/LinedList"/>
    <dgm:cxn modelId="{B45299CB-EC13-7342-BC1A-A47239CEDD1A}" type="presParOf" srcId="{FBC76DDA-4A80-D04A-A792-4F8E5BCC4C6F}" destId="{FD9EEAEB-1798-1F4D-84DE-4CFD57C41FD2}" srcOrd="0" destOrd="0" presId="urn:microsoft.com/office/officeart/2008/layout/LinedList"/>
    <dgm:cxn modelId="{C2D14727-FF19-C145-A636-0C2C02595BA7}" type="presParOf" srcId="{FBC76DDA-4A80-D04A-A792-4F8E5BCC4C6F}" destId="{A949B1C6-A805-C741-B001-B2BD29074B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ECF7E-A4E1-49C8-A875-E5A68FBA60C4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D4EA0B7-6008-45EF-8475-A760079FAE7E}">
      <dgm:prSet/>
      <dgm:spPr/>
      <dgm:t>
        <a:bodyPr/>
        <a:lstStyle/>
        <a:p>
          <a:r>
            <a:rPr lang="en-US"/>
            <a:t>Supports use of EPT</a:t>
          </a:r>
        </a:p>
      </dgm:t>
    </dgm:pt>
    <dgm:pt modelId="{225D2A2E-D42F-4FDB-BCBE-20B34B95EE8D}" type="parTrans" cxnId="{BDA9F0ED-028D-4CFF-A943-11A6B94DD5AE}">
      <dgm:prSet/>
      <dgm:spPr/>
      <dgm:t>
        <a:bodyPr/>
        <a:lstStyle/>
        <a:p>
          <a:endParaRPr lang="en-US"/>
        </a:p>
      </dgm:t>
    </dgm:pt>
    <dgm:pt modelId="{C2655229-7A4F-4194-8158-EF4B4803EEAD}" type="sibTrans" cxnId="{BDA9F0ED-028D-4CFF-A943-11A6B94DD5AE}">
      <dgm:prSet/>
      <dgm:spPr/>
      <dgm:t>
        <a:bodyPr/>
        <a:lstStyle/>
        <a:p>
          <a:endParaRPr lang="en-US"/>
        </a:p>
      </dgm:t>
    </dgm:pt>
    <dgm:pt modelId="{7C878166-0DD5-431F-A503-BF440C298B36}">
      <dgm:prSet/>
      <dgm:spPr/>
      <dgm:t>
        <a:bodyPr/>
        <a:lstStyle/>
        <a:p>
          <a:r>
            <a:rPr lang="en-US"/>
            <a:t>Must assess for risk of intimate partner violence</a:t>
          </a:r>
        </a:p>
      </dgm:t>
    </dgm:pt>
    <dgm:pt modelId="{A66AAC27-5A5E-4CFC-9A3F-2F0BB31D1505}" type="parTrans" cxnId="{0938C99C-E147-4BDB-9A67-639BA32E1828}">
      <dgm:prSet/>
      <dgm:spPr/>
      <dgm:t>
        <a:bodyPr/>
        <a:lstStyle/>
        <a:p>
          <a:endParaRPr lang="en-US"/>
        </a:p>
      </dgm:t>
    </dgm:pt>
    <dgm:pt modelId="{8B0D1EDE-36CB-4C20-A854-08C77BE16B74}" type="sibTrans" cxnId="{0938C99C-E147-4BDB-9A67-639BA32E1828}">
      <dgm:prSet/>
      <dgm:spPr/>
      <dgm:t>
        <a:bodyPr/>
        <a:lstStyle/>
        <a:p>
          <a:endParaRPr lang="en-US"/>
        </a:p>
      </dgm:t>
    </dgm:pt>
    <dgm:pt modelId="{57A4D8F4-2D0C-B848-9B5B-A654357432BB}" type="pres">
      <dgm:prSet presAssocID="{2F8ECF7E-A4E1-49C8-A875-E5A68FBA60C4}" presName="vert0" presStyleCnt="0">
        <dgm:presLayoutVars>
          <dgm:dir/>
          <dgm:animOne val="branch"/>
          <dgm:animLvl val="lvl"/>
        </dgm:presLayoutVars>
      </dgm:prSet>
      <dgm:spPr/>
    </dgm:pt>
    <dgm:pt modelId="{96E78843-7B1C-7F4C-8446-74F9FE780C7F}" type="pres">
      <dgm:prSet presAssocID="{6D4EA0B7-6008-45EF-8475-A760079FAE7E}" presName="thickLine" presStyleLbl="alignNode1" presStyleIdx="0" presStyleCnt="2"/>
      <dgm:spPr/>
    </dgm:pt>
    <dgm:pt modelId="{007EDEC5-870A-E74B-BFB9-18F870AD1DB9}" type="pres">
      <dgm:prSet presAssocID="{6D4EA0B7-6008-45EF-8475-A760079FAE7E}" presName="horz1" presStyleCnt="0"/>
      <dgm:spPr/>
    </dgm:pt>
    <dgm:pt modelId="{579BF618-B8EA-7D49-86DC-A3A786AD86D6}" type="pres">
      <dgm:prSet presAssocID="{6D4EA0B7-6008-45EF-8475-A760079FAE7E}" presName="tx1" presStyleLbl="revTx" presStyleIdx="0" presStyleCnt="2"/>
      <dgm:spPr/>
    </dgm:pt>
    <dgm:pt modelId="{D241D724-D11D-9D42-B6BC-6F30A5BA934F}" type="pres">
      <dgm:prSet presAssocID="{6D4EA0B7-6008-45EF-8475-A760079FAE7E}" presName="vert1" presStyleCnt="0"/>
      <dgm:spPr/>
    </dgm:pt>
    <dgm:pt modelId="{87A36D75-CF25-1344-8EF5-550CCF584BF7}" type="pres">
      <dgm:prSet presAssocID="{7C878166-0DD5-431F-A503-BF440C298B36}" presName="thickLine" presStyleLbl="alignNode1" presStyleIdx="1" presStyleCnt="2"/>
      <dgm:spPr/>
    </dgm:pt>
    <dgm:pt modelId="{8CE5B189-0474-E94B-82CB-1CAA34006199}" type="pres">
      <dgm:prSet presAssocID="{7C878166-0DD5-431F-A503-BF440C298B36}" presName="horz1" presStyleCnt="0"/>
      <dgm:spPr/>
    </dgm:pt>
    <dgm:pt modelId="{4EFEC96F-5AC5-F74A-B2EE-2BEF67A1610F}" type="pres">
      <dgm:prSet presAssocID="{7C878166-0DD5-431F-A503-BF440C298B36}" presName="tx1" presStyleLbl="revTx" presStyleIdx="1" presStyleCnt="2"/>
      <dgm:spPr/>
    </dgm:pt>
    <dgm:pt modelId="{B88FC054-AF0F-CA4B-9132-00BEE3430D73}" type="pres">
      <dgm:prSet presAssocID="{7C878166-0DD5-431F-A503-BF440C298B36}" presName="vert1" presStyleCnt="0"/>
      <dgm:spPr/>
    </dgm:pt>
  </dgm:ptLst>
  <dgm:cxnLst>
    <dgm:cxn modelId="{51A1AB11-D940-934F-AC5D-C2C2BBE82264}" type="presOf" srcId="{2F8ECF7E-A4E1-49C8-A875-E5A68FBA60C4}" destId="{57A4D8F4-2D0C-B848-9B5B-A654357432BB}" srcOrd="0" destOrd="0" presId="urn:microsoft.com/office/officeart/2008/layout/LinedList"/>
    <dgm:cxn modelId="{8D51733A-5202-E846-BBDC-626BD8D92219}" type="presOf" srcId="{7C878166-0DD5-431F-A503-BF440C298B36}" destId="{4EFEC96F-5AC5-F74A-B2EE-2BEF67A1610F}" srcOrd="0" destOrd="0" presId="urn:microsoft.com/office/officeart/2008/layout/LinedList"/>
    <dgm:cxn modelId="{283D7250-94CE-7F40-85B0-56FE253593F4}" type="presOf" srcId="{6D4EA0B7-6008-45EF-8475-A760079FAE7E}" destId="{579BF618-B8EA-7D49-86DC-A3A786AD86D6}" srcOrd="0" destOrd="0" presId="urn:microsoft.com/office/officeart/2008/layout/LinedList"/>
    <dgm:cxn modelId="{0938C99C-E147-4BDB-9A67-639BA32E1828}" srcId="{2F8ECF7E-A4E1-49C8-A875-E5A68FBA60C4}" destId="{7C878166-0DD5-431F-A503-BF440C298B36}" srcOrd="1" destOrd="0" parTransId="{A66AAC27-5A5E-4CFC-9A3F-2F0BB31D1505}" sibTransId="{8B0D1EDE-36CB-4C20-A854-08C77BE16B74}"/>
    <dgm:cxn modelId="{BDA9F0ED-028D-4CFF-A943-11A6B94DD5AE}" srcId="{2F8ECF7E-A4E1-49C8-A875-E5A68FBA60C4}" destId="{6D4EA0B7-6008-45EF-8475-A760079FAE7E}" srcOrd="0" destOrd="0" parTransId="{225D2A2E-D42F-4FDB-BCBE-20B34B95EE8D}" sibTransId="{C2655229-7A4F-4194-8158-EF4B4803EEAD}"/>
    <dgm:cxn modelId="{1FBA40CD-C1C4-954A-A659-2C21EE870166}" type="presParOf" srcId="{57A4D8F4-2D0C-B848-9B5B-A654357432BB}" destId="{96E78843-7B1C-7F4C-8446-74F9FE780C7F}" srcOrd="0" destOrd="0" presId="urn:microsoft.com/office/officeart/2008/layout/LinedList"/>
    <dgm:cxn modelId="{4F7D8D06-2A2D-ED47-94E4-CE5B01FBA3C9}" type="presParOf" srcId="{57A4D8F4-2D0C-B848-9B5B-A654357432BB}" destId="{007EDEC5-870A-E74B-BFB9-18F870AD1DB9}" srcOrd="1" destOrd="0" presId="urn:microsoft.com/office/officeart/2008/layout/LinedList"/>
    <dgm:cxn modelId="{2DA5D76F-DACB-2649-AA7F-08949ED157DE}" type="presParOf" srcId="{007EDEC5-870A-E74B-BFB9-18F870AD1DB9}" destId="{579BF618-B8EA-7D49-86DC-A3A786AD86D6}" srcOrd="0" destOrd="0" presId="urn:microsoft.com/office/officeart/2008/layout/LinedList"/>
    <dgm:cxn modelId="{29F09034-E3C7-AE4D-A219-4C3D4F7E8C59}" type="presParOf" srcId="{007EDEC5-870A-E74B-BFB9-18F870AD1DB9}" destId="{D241D724-D11D-9D42-B6BC-6F30A5BA934F}" srcOrd="1" destOrd="0" presId="urn:microsoft.com/office/officeart/2008/layout/LinedList"/>
    <dgm:cxn modelId="{C6893AEA-C79B-A44C-BB7D-C47DCEE51C15}" type="presParOf" srcId="{57A4D8F4-2D0C-B848-9B5B-A654357432BB}" destId="{87A36D75-CF25-1344-8EF5-550CCF584BF7}" srcOrd="2" destOrd="0" presId="urn:microsoft.com/office/officeart/2008/layout/LinedList"/>
    <dgm:cxn modelId="{F0E39915-2CCF-8F48-9C6B-A8D0A9ECE161}" type="presParOf" srcId="{57A4D8F4-2D0C-B848-9B5B-A654357432BB}" destId="{8CE5B189-0474-E94B-82CB-1CAA34006199}" srcOrd="3" destOrd="0" presId="urn:microsoft.com/office/officeart/2008/layout/LinedList"/>
    <dgm:cxn modelId="{4C0B69DB-AC6C-B94B-9DA4-DAB7839E8F5C}" type="presParOf" srcId="{8CE5B189-0474-E94B-82CB-1CAA34006199}" destId="{4EFEC96F-5AC5-F74A-B2EE-2BEF67A1610F}" srcOrd="0" destOrd="0" presId="urn:microsoft.com/office/officeart/2008/layout/LinedList"/>
    <dgm:cxn modelId="{26AB102F-4516-2448-92D1-47BDC0EEA1E6}" type="presParOf" srcId="{8CE5B189-0474-E94B-82CB-1CAA34006199}" destId="{B88FC054-AF0F-CA4B-9132-00BEE3430D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CF3B8-DF60-DF42-A1C8-1B1B616166FF}">
      <dsp:nvSpPr>
        <dsp:cNvPr id="0" name=""/>
        <dsp:cNvSpPr/>
      </dsp:nvSpPr>
      <dsp:spPr>
        <a:xfrm>
          <a:off x="0" y="1861"/>
          <a:ext cx="68137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4A0006-AD1C-7943-A80E-ADF33D4679DB}">
      <dsp:nvSpPr>
        <dsp:cNvPr id="0" name=""/>
        <dsp:cNvSpPr/>
      </dsp:nvSpPr>
      <dsp:spPr>
        <a:xfrm>
          <a:off x="0" y="1861"/>
          <a:ext cx="6813755" cy="1269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Patients notify partners at high rates.</a:t>
          </a:r>
        </a:p>
      </dsp:txBody>
      <dsp:txXfrm>
        <a:off x="0" y="1861"/>
        <a:ext cx="6813755" cy="1269339"/>
      </dsp:txXfrm>
    </dsp:sp>
    <dsp:sp modelId="{C647C57B-5608-4445-B2B8-A2B6A8552ECD}">
      <dsp:nvSpPr>
        <dsp:cNvPr id="0" name=""/>
        <dsp:cNvSpPr/>
      </dsp:nvSpPr>
      <dsp:spPr>
        <a:xfrm>
          <a:off x="0" y="1271200"/>
          <a:ext cx="68137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66FDE-3024-B24F-8817-AC9578DCAF4D}">
      <dsp:nvSpPr>
        <dsp:cNvPr id="0" name=""/>
        <dsp:cNvSpPr/>
      </dsp:nvSpPr>
      <dsp:spPr>
        <a:xfrm>
          <a:off x="0" y="1271200"/>
          <a:ext cx="6813755" cy="1269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Costs are higher for patient delivered partner treatment but cost-saving with averted pact of STIs.</a:t>
          </a:r>
        </a:p>
      </dsp:txBody>
      <dsp:txXfrm>
        <a:off x="0" y="1271200"/>
        <a:ext cx="6813755" cy="1269339"/>
      </dsp:txXfrm>
    </dsp:sp>
    <dsp:sp modelId="{3B55482F-6F94-404A-9076-94678E2F2152}">
      <dsp:nvSpPr>
        <dsp:cNvPr id="0" name=""/>
        <dsp:cNvSpPr/>
      </dsp:nvSpPr>
      <dsp:spPr>
        <a:xfrm>
          <a:off x="0" y="2540539"/>
          <a:ext cx="68137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9EEAEB-1798-1F4D-84DE-4CFD57C41FD2}">
      <dsp:nvSpPr>
        <dsp:cNvPr id="0" name=""/>
        <dsp:cNvSpPr/>
      </dsp:nvSpPr>
      <dsp:spPr>
        <a:xfrm>
          <a:off x="0" y="2540539"/>
          <a:ext cx="6813755" cy="1269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 adolescents, multi site trial showed no difference with ½ of the patients from 14-19 years.</a:t>
          </a:r>
        </a:p>
      </dsp:txBody>
      <dsp:txXfrm>
        <a:off x="0" y="2540539"/>
        <a:ext cx="6813755" cy="1269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78843-7B1C-7F4C-8446-74F9FE780C7F}">
      <dsp:nvSpPr>
        <dsp:cNvPr id="0" name=""/>
        <dsp:cNvSpPr/>
      </dsp:nvSpPr>
      <dsp:spPr>
        <a:xfrm>
          <a:off x="0" y="0"/>
          <a:ext cx="51324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9BF618-B8EA-7D49-86DC-A3A786AD86D6}">
      <dsp:nvSpPr>
        <dsp:cNvPr id="0" name=""/>
        <dsp:cNvSpPr/>
      </dsp:nvSpPr>
      <dsp:spPr>
        <a:xfrm>
          <a:off x="0" y="0"/>
          <a:ext cx="5132438" cy="190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Supports use of EPT</a:t>
          </a:r>
        </a:p>
      </dsp:txBody>
      <dsp:txXfrm>
        <a:off x="0" y="0"/>
        <a:ext cx="5132438" cy="1905871"/>
      </dsp:txXfrm>
    </dsp:sp>
    <dsp:sp modelId="{87A36D75-CF25-1344-8EF5-550CCF584BF7}">
      <dsp:nvSpPr>
        <dsp:cNvPr id="0" name=""/>
        <dsp:cNvSpPr/>
      </dsp:nvSpPr>
      <dsp:spPr>
        <a:xfrm>
          <a:off x="0" y="1905871"/>
          <a:ext cx="51324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FEC96F-5AC5-F74A-B2EE-2BEF67A1610F}">
      <dsp:nvSpPr>
        <dsp:cNvPr id="0" name=""/>
        <dsp:cNvSpPr/>
      </dsp:nvSpPr>
      <dsp:spPr>
        <a:xfrm>
          <a:off x="0" y="1905871"/>
          <a:ext cx="5132438" cy="190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Must assess for risk of intimate partner violence</a:t>
          </a:r>
        </a:p>
      </dsp:txBody>
      <dsp:txXfrm>
        <a:off x="0" y="1905871"/>
        <a:ext cx="5132438" cy="190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933E4-5BDF-5C4E-BC71-EE8F151314E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DE694-658E-A14F-9EC2-D47D8530EC0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7236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7A5C7-3299-4AF1-8431-090658011F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8" name="Google Shape;648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582431d723aa21c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2582431d723aa21c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randomized, double-blind, placebo-controlled trial compared azithromycin (single 1-g dose) versus doxycycline (100 mg twice daily for 7 days) for the treatment of rectal CT in men who have sex with men (MSM) in Seattle and Boston.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2582431d723aa21c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061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304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20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4085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0727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9979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94600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36151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6658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2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rgbClr val="2232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2"/>
          <p:cNvSpPr/>
          <p:nvPr/>
        </p:nvSpPr>
        <p:spPr>
          <a:xfrm>
            <a:off x="0" y="6316134"/>
            <a:ext cx="12192000" cy="271703"/>
          </a:xfrm>
          <a:prstGeom prst="rect">
            <a:avLst/>
          </a:prstGeom>
          <a:solidFill>
            <a:srgbClr val="606E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2"/>
          <p:cNvSpPr/>
          <p:nvPr/>
        </p:nvSpPr>
        <p:spPr>
          <a:xfrm rot="10800000" flipH="1">
            <a:off x="0" y="6270414"/>
            <a:ext cx="12192000" cy="45719"/>
          </a:xfrm>
          <a:prstGeom prst="rect">
            <a:avLst/>
          </a:prstGeom>
          <a:solidFill>
            <a:srgbClr val="C67D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72"/>
          <p:cNvCxnSpPr/>
          <p:nvPr/>
        </p:nvCxnSpPr>
        <p:spPr>
          <a:xfrm>
            <a:off x="0" y="6492875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509E2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9" name="Google Shape;199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97" y="123259"/>
            <a:ext cx="2678459" cy="5775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72"/>
          <p:cNvCxnSpPr/>
          <p:nvPr/>
        </p:nvCxnSpPr>
        <p:spPr>
          <a:xfrm>
            <a:off x="0" y="81386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22326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3919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99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577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7019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8299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8414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043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4652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150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3B0F686-BC32-5B46-87DE-3903DF045DAF}" type="datetimeFigureOut">
              <a:rPr lang="en-DE" smtClean="0"/>
              <a:t>25.08.23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D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4350451-E09E-264F-A0C7-373FDB62D9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325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520B-3A8D-466F-8160-DAD6B64AF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133" y="1353775"/>
            <a:ext cx="9492992" cy="2677648"/>
          </a:xfrm>
        </p:spPr>
        <p:txBody>
          <a:bodyPr/>
          <a:lstStyle/>
          <a:p>
            <a:r>
              <a:rPr lang="en-US" sz="8000" dirty="0"/>
              <a:t>Expedited Partner Therapy</a:t>
            </a:r>
            <a:endParaRPr lang="en-US" sz="66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C9E8EE3-3966-436B-8E2E-6CF812136BAD}"/>
              </a:ext>
            </a:extLst>
          </p:cNvPr>
          <p:cNvSpPr>
            <a:spLocks noGrp="1"/>
          </p:cNvSpPr>
          <p:nvPr/>
        </p:nvSpPr>
        <p:spPr>
          <a:xfrm>
            <a:off x="930980" y="4548785"/>
            <a:ext cx="8511540" cy="246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Joseph Cherabie MD </a:t>
            </a:r>
            <a:r>
              <a:rPr lang="en-US" sz="1600" dirty="0">
                <a:solidFill>
                  <a:schemeClr val="bg2"/>
                </a:solidFill>
              </a:rPr>
              <a:t>(he/they)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</a:rPr>
              <a:t>Assistant Professor, Division of Infectious Diseases, Washington University St. Louis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</a:rPr>
              <a:t>PI Wash U CBA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</a:rPr>
              <a:t>Medical Director St. Louis PTC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</a:rPr>
              <a:t>Medical Director WashU </a:t>
            </a:r>
            <a:r>
              <a:rPr lang="en-US" sz="1600" dirty="0" err="1">
                <a:solidFill>
                  <a:schemeClr val="bg2"/>
                </a:solidFill>
              </a:rPr>
              <a:t>PrEP</a:t>
            </a:r>
            <a:r>
              <a:rPr lang="en-US" sz="1600" dirty="0">
                <a:solidFill>
                  <a:schemeClr val="bg2"/>
                </a:solidFill>
              </a:rPr>
              <a:t> Clinic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1291287" y="5942841"/>
            <a:ext cx="1731395" cy="313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@</a:t>
            </a:r>
            <a:r>
              <a:rPr lang="en-US" sz="2800" dirty="0" err="1">
                <a:solidFill>
                  <a:schemeClr val="bg2"/>
                </a:solidFill>
              </a:rPr>
              <a:t>JncherabieMD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0" name="Picture 2" descr="The Branding Source: New logo: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80" y="5942841"/>
            <a:ext cx="360307" cy="29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3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EPT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36846" cy="38989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800" dirty="0"/>
              <a:t>Four RCTs:</a:t>
            </a:r>
          </a:p>
          <a:p>
            <a:pPr lvl="1"/>
            <a:r>
              <a:rPr lang="en-US" altLang="en-US" sz="2400" dirty="0"/>
              <a:t>1800 women for CT: Recurrent infection found in 12% that had EPT vs 15% with partner referral (OR 0.8, CI 0.62-1.05)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2700 men and women with GC or CT: Recurrent infection in 9.9% EPT vs 13% other (OR 0.76)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977 men with GC or CT: 23% EPT, vs 37.5% other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463 women with </a:t>
            </a:r>
            <a:r>
              <a:rPr lang="en-US" altLang="en-US" sz="2400" dirty="0" err="1"/>
              <a:t>Trich</a:t>
            </a:r>
            <a:r>
              <a:rPr lang="en-US" altLang="en-US" sz="2400" dirty="0"/>
              <a:t>: no difference</a:t>
            </a:r>
          </a:p>
          <a:p>
            <a:endParaRPr lang="en-US" altLang="en-US" sz="2800" dirty="0"/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altLang="en-US" sz="2400" dirty="0"/>
              <a:t>Trials showed reduced rates of sex with untreated partners.</a:t>
            </a:r>
            <a:endParaRPr lang="en-US" altLang="en-US" sz="2800" dirty="0"/>
          </a:p>
          <a:p>
            <a:pPr lvl="1"/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1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2154-5211-46FB-9E56-7C8E2162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EPT for MSM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5488D-9FBF-4669-A23A-2D9183AB8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2" y="1711962"/>
            <a:ext cx="5753098" cy="5412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400" dirty="0"/>
              <a:t>2021 STI Treatment Guidelines: For cisgender men who have sex with cisgender men, shared decision making is recommended.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73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105174-071A-4257-860A-5EE2D11DD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17B217C-3C66-46B3-9E9D-2771AA2A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C979B-15E7-45F8-9EF2-F4F48D0B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3421623" cy="560121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EBEBEB"/>
                </a:solidFill>
              </a:rPr>
              <a:t>EPT, behavior, and costs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848D99-5D8B-49F5-97E9-AA7C3F5F2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D56EE-0848-4F3F-AE71-3A5CE2DB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5" y="4999614"/>
            <a:ext cx="6813754" cy="7835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8D3A53A-1131-4B64-B458-597B0CFAA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525975"/>
              </p:ext>
            </p:extLst>
          </p:nvPr>
        </p:nvGraphicFramePr>
        <p:xfrm>
          <a:off x="4719483" y="629265"/>
          <a:ext cx="6813755" cy="381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651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A5B07-5A88-43B6-B23F-17BE52CE4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6" y="2765052"/>
            <a:ext cx="4828707" cy="13278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195DF-1BDD-4EF4-A3C8-BBC9BC739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261" y="1523128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Used an EPT prescription voucher program to track medication pickup.</a:t>
            </a:r>
          </a:p>
          <a:p>
            <a:r>
              <a:rPr lang="en-US" dirty="0">
                <a:solidFill>
                  <a:schemeClr val="bg2"/>
                </a:solidFill>
              </a:rPr>
              <a:t>Operated in multiple states.</a:t>
            </a:r>
          </a:p>
          <a:p>
            <a:r>
              <a:rPr lang="en-US" dirty="0">
                <a:solidFill>
                  <a:schemeClr val="bg2"/>
                </a:solidFill>
              </a:rPr>
              <a:t>Of 900 vouchers, 41% were redeemed. For one location with an on site pharmacy, 76% were redeemed.</a:t>
            </a:r>
          </a:p>
          <a:p>
            <a:r>
              <a:rPr lang="en-US" dirty="0">
                <a:solidFill>
                  <a:schemeClr val="bg2"/>
                </a:solidFill>
              </a:rPr>
              <a:t>Women and those &gt; 18 were more likely to redeem vouchers.</a:t>
            </a:r>
          </a:p>
        </p:txBody>
      </p:sp>
    </p:spTree>
    <p:extLst>
      <p:ext uri="{BB962C8B-B14F-4D97-AF65-F5344CB8AC3E}">
        <p14:creationId xmlns:p14="http://schemas.microsoft.com/office/powerpoint/2010/main" val="391898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02F2EC-ABFC-4BD1-AADC-93107815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EPT dosing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E9DE7-BC64-47B6-A2F3-8DE7BF70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300" y="2347364"/>
            <a:ext cx="2932776" cy="3460047"/>
          </a:xfrm>
          <a:ln w="5715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 defTabSz="269748">
              <a:spcBef>
                <a:spcPts val="590"/>
              </a:spcBef>
              <a:buNone/>
            </a:pPr>
            <a:r>
              <a: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Chlamydia</a:t>
            </a:r>
          </a:p>
          <a:p>
            <a:pPr marL="0" indent="0" defTabSz="269748">
              <a:spcBef>
                <a:spcPts val="590"/>
              </a:spcBef>
              <a:buNone/>
            </a:pPr>
            <a:endParaRPr lang="en-US" sz="24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269748">
              <a:spcBef>
                <a:spcPts val="590"/>
              </a:spcBef>
              <a:buNone/>
            </a:pPr>
            <a:r>
              <a: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Doxycycline 100 mg PO BID x 7 d</a:t>
            </a:r>
          </a:p>
          <a:p>
            <a:pPr marL="0" indent="0" defTabSz="269748">
              <a:spcBef>
                <a:spcPts val="590"/>
              </a:spcBef>
              <a:buNone/>
            </a:pPr>
            <a:endParaRPr lang="en-US" sz="24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269748">
              <a:spcBef>
                <a:spcPts val="590"/>
              </a:spcBef>
              <a:buNone/>
            </a:pPr>
            <a:r>
              <a: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OR</a:t>
            </a:r>
          </a:p>
          <a:p>
            <a:pPr marL="0" indent="0" defTabSz="269748">
              <a:spcBef>
                <a:spcPts val="590"/>
              </a:spcBef>
              <a:buNone/>
            </a:pPr>
            <a:endParaRPr lang="en-US" sz="24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269748">
              <a:spcBef>
                <a:spcPts val="590"/>
              </a:spcBef>
              <a:buNone/>
            </a:pPr>
            <a:r>
              <a:rPr lang="en-US" sz="2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Azithromycin 1g PO x 1 dose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1F9C6C-B6EA-4E1D-9176-E198B78B3129}"/>
              </a:ext>
            </a:extLst>
          </p:cNvPr>
          <p:cNvSpPr txBox="1">
            <a:spLocks/>
          </p:cNvSpPr>
          <p:nvPr/>
        </p:nvSpPr>
        <p:spPr>
          <a:xfrm>
            <a:off x="8550411" y="2347365"/>
            <a:ext cx="3035164" cy="3460046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496">
              <a:spcBef>
                <a:spcPts val="590"/>
              </a:spcBef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Gonorrhea</a:t>
            </a:r>
          </a:p>
          <a:p>
            <a:pPr marL="0" indent="0" defTabSz="539496">
              <a:spcBef>
                <a:spcPts val="590"/>
              </a:spcBef>
              <a:buNone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539496">
              <a:spcBef>
                <a:spcPts val="590"/>
              </a:spcBef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Cefixime 800 mg PO x 1 dose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3779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89425-E197-45B6-B9A6-7DD747E7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1241266"/>
            <a:ext cx="4435978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EPT for trichomonas: </a:t>
            </a:r>
            <a:br>
              <a:rPr lang="en-US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Did not result in partners taking the meds or lower rates of re-infection than partner referral.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FAB042-2AE9-4720-B35C-800BD5592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64" y="1113063"/>
            <a:ext cx="4986236" cy="4628759"/>
          </a:xfrm>
          <a:prstGeom prst="rect">
            <a:avLst/>
          </a:prstGeom>
          <a:solidFill>
            <a:srgbClr val="FFFFFE"/>
          </a:solidFill>
          <a:ln w="158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6E9DB-B84E-40DA-9EE4-DA57E353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90" y="1758170"/>
            <a:ext cx="4658784" cy="1106461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996156-0723-4BE9-AE1E-42BF25444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3490" y="4054313"/>
            <a:ext cx="4658784" cy="978344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268306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FAACF-4E74-4A81-AD9B-F32871CA7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5"/>
          <a:stretch/>
        </p:blipFill>
        <p:spPr>
          <a:xfrm>
            <a:off x="6714836" y="2309393"/>
            <a:ext cx="4828707" cy="22567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02DA218-5ED8-4F3C-9083-9B800E232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538175"/>
              </p:ext>
            </p:extLst>
          </p:nvPr>
        </p:nvGraphicFramePr>
        <p:xfrm>
          <a:off x="639098" y="2418735"/>
          <a:ext cx="5132439" cy="381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793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EPT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 evidence that EPT for </a:t>
            </a:r>
            <a:r>
              <a:rPr lang="en-US" altLang="en-US" dirty="0" err="1"/>
              <a:t>Trich</a:t>
            </a:r>
            <a:r>
              <a:rPr lang="en-US" altLang="en-US" dirty="0"/>
              <a:t> is successful</a:t>
            </a:r>
          </a:p>
          <a:p>
            <a:r>
              <a:rPr lang="en-US" altLang="en-US" dirty="0"/>
              <a:t>Limited evidence of effectiveness in MSM – 5% HIV coinfection (need evaluation) – EPT through shared decision making</a:t>
            </a:r>
          </a:p>
          <a:p>
            <a:endParaRPr lang="en-US" altLang="en-US" dirty="0"/>
          </a:p>
          <a:p>
            <a:r>
              <a:rPr lang="en-US" altLang="en-US" b="1" dirty="0"/>
              <a:t>How can you do it?</a:t>
            </a:r>
          </a:p>
          <a:p>
            <a:pPr lvl="1"/>
            <a:r>
              <a:rPr lang="en-US" altLang="en-US" dirty="0"/>
              <a:t>Prescribe in partner’s name in some states.</a:t>
            </a:r>
          </a:p>
          <a:p>
            <a:pPr lvl="1"/>
            <a:r>
              <a:rPr lang="en-US" altLang="en-US" dirty="0"/>
              <a:t>Send them to clinic if you have a partnership.</a:t>
            </a:r>
          </a:p>
          <a:p>
            <a:pPr lvl="1"/>
            <a:r>
              <a:rPr lang="en-US" altLang="en-US" dirty="0"/>
              <a:t>Call prescription into the pharmacy in partner’s name and document in patient’s chart.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2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C004-B657-6E35-1331-34C0433F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EPT Implementation at WashU ID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A614C-D652-EC7F-EE1C-157F1D535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Collaboration with in-house pharmacy</a:t>
            </a:r>
          </a:p>
          <a:p>
            <a:r>
              <a:rPr lang="en-DE" dirty="0"/>
              <a:t>Used 340B funds to make no cost for patient</a:t>
            </a:r>
          </a:p>
          <a:p>
            <a:r>
              <a:rPr lang="en-DE" dirty="0"/>
              <a:t>Developed workflow</a:t>
            </a:r>
          </a:p>
          <a:p>
            <a:r>
              <a:rPr lang="en-DE" dirty="0"/>
              <a:t>Distributed amongst clinicians, staff nurses, and APPs</a:t>
            </a:r>
          </a:p>
        </p:txBody>
      </p:sp>
    </p:spTree>
    <p:extLst>
      <p:ext uri="{BB962C8B-B14F-4D97-AF65-F5344CB8AC3E}">
        <p14:creationId xmlns:p14="http://schemas.microsoft.com/office/powerpoint/2010/main" val="306215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346DD1-31CD-8E43-BF2A-35352F7F6926}"/>
              </a:ext>
            </a:extLst>
          </p:cNvPr>
          <p:cNvSpPr/>
          <p:nvPr/>
        </p:nvSpPr>
        <p:spPr>
          <a:xfrm>
            <a:off x="410964" y="609692"/>
            <a:ext cx="3006904" cy="1366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Patient diagnosed with NG, CT through diagnostic  testing or clinical examination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D16232-AD29-EB46-80F4-B9C4BB7EF578}"/>
              </a:ext>
            </a:extLst>
          </p:cNvPr>
          <p:cNvCxnSpPr>
            <a:cxnSpLocks/>
          </p:cNvCxnSpPr>
          <p:nvPr/>
        </p:nvCxnSpPr>
        <p:spPr>
          <a:xfrm>
            <a:off x="3684996" y="1267238"/>
            <a:ext cx="667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FAE9BA-A582-754B-A0C4-54A2D892B15C}"/>
              </a:ext>
            </a:extLst>
          </p:cNvPr>
          <p:cNvSpPr/>
          <p:nvPr/>
        </p:nvSpPr>
        <p:spPr>
          <a:xfrm>
            <a:off x="4486381" y="609692"/>
            <a:ext cx="3006904" cy="1366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Clinician assesses for number of sexual partners in last 3 months and possible EPT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201174-E661-094D-984A-D09C22A7682A}"/>
              </a:ext>
            </a:extLst>
          </p:cNvPr>
          <p:cNvCxnSpPr>
            <a:cxnSpLocks/>
          </p:cNvCxnSpPr>
          <p:nvPr/>
        </p:nvCxnSpPr>
        <p:spPr>
          <a:xfrm>
            <a:off x="7609725" y="1292923"/>
            <a:ext cx="6472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C9C2ED9-9B45-2743-8941-F450B9BF2C05}"/>
              </a:ext>
            </a:extLst>
          </p:cNvPr>
          <p:cNvSpPr/>
          <p:nvPr/>
        </p:nvSpPr>
        <p:spPr>
          <a:xfrm>
            <a:off x="8561798" y="609691"/>
            <a:ext cx="3006898" cy="151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If EPT desired by patient, clinician e-prescribes treatment for patient in clinic and calls up to pharmacy for EPT, put EPT in pharmacist notes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0A68FC-FF95-3A4D-B194-9F4644969975}"/>
              </a:ext>
            </a:extLst>
          </p:cNvPr>
          <p:cNvCxnSpPr/>
          <p:nvPr/>
        </p:nvCxnSpPr>
        <p:spPr>
          <a:xfrm>
            <a:off x="10096070" y="2202186"/>
            <a:ext cx="0" cy="62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240439E-24F7-4942-B117-ECD054FE31FD}"/>
              </a:ext>
            </a:extLst>
          </p:cNvPr>
          <p:cNvSpPr/>
          <p:nvPr/>
        </p:nvSpPr>
        <p:spPr>
          <a:xfrm>
            <a:off x="8592617" y="2995864"/>
            <a:ext cx="3085661" cy="1515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Pharmacy fills prescription for patient and obtains up to 3 EPT packets for patient’s partners from EPT storage (in Pharmacy Manager’s office)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BA72E0-49E2-9A40-9D5E-A72F5D583F57}"/>
              </a:ext>
            </a:extLst>
          </p:cNvPr>
          <p:cNvCxnSpPr/>
          <p:nvPr/>
        </p:nvCxnSpPr>
        <p:spPr>
          <a:xfrm flipH="1">
            <a:off x="7609725" y="3679096"/>
            <a:ext cx="780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E8C7303-82D8-734F-B30B-EC7F1C0D8EAF}"/>
              </a:ext>
            </a:extLst>
          </p:cNvPr>
          <p:cNvSpPr/>
          <p:nvPr/>
        </p:nvSpPr>
        <p:spPr>
          <a:xfrm>
            <a:off x="4202130" y="2995865"/>
            <a:ext cx="3291155" cy="1631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Pharmacist discusses possible side effects, allergies, and informs patient of informational packets for respective dx in each EPT pack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1DE213-7FA1-8945-878F-98B12936E552}"/>
              </a:ext>
            </a:extLst>
          </p:cNvPr>
          <p:cNvSpPr txBox="1"/>
          <p:nvPr/>
        </p:nvSpPr>
        <p:spPr>
          <a:xfrm>
            <a:off x="8448780" y="4511303"/>
            <a:ext cx="3743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CT- Azithromycin 1g PO once (especially if cannot r/o pregnancy) or Doxycycline 100mg PO BID 7 days (especially if risk for rectal infection)</a:t>
            </a:r>
          </a:p>
          <a:p>
            <a:r>
              <a:rPr lang="en-US" sz="1600" dirty="0"/>
              <a:t>NG- </a:t>
            </a:r>
            <a:r>
              <a:rPr lang="en-US" sz="1600" dirty="0" err="1"/>
              <a:t>Cefexime</a:t>
            </a:r>
            <a:r>
              <a:rPr lang="en-US" sz="1600" dirty="0"/>
              <a:t> 800mg PO once (+ azithromycin 1g PO once if CT has not been r/o in patient)</a:t>
            </a:r>
          </a:p>
          <a:p>
            <a:endParaRPr lang="en-US" sz="1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6F694B-A63D-DE4F-A28F-34E3EF035ACB}"/>
              </a:ext>
            </a:extLst>
          </p:cNvPr>
          <p:cNvCxnSpPr/>
          <p:nvPr/>
        </p:nvCxnSpPr>
        <p:spPr>
          <a:xfrm flipH="1">
            <a:off x="3417868" y="3811368"/>
            <a:ext cx="601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3095A9C-F858-6641-BD50-43BF32DD6664}"/>
              </a:ext>
            </a:extLst>
          </p:cNvPr>
          <p:cNvSpPr/>
          <p:nvPr/>
        </p:nvSpPr>
        <p:spPr>
          <a:xfrm>
            <a:off x="352744" y="2995866"/>
            <a:ext cx="3006904" cy="1631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Patient delivers EPT to partners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20CE1-462F-7541-8F0B-6056150AAB5E}"/>
              </a:ext>
            </a:extLst>
          </p:cNvPr>
          <p:cNvSpPr txBox="1"/>
          <p:nvPr/>
        </p:nvSpPr>
        <p:spPr>
          <a:xfrm>
            <a:off x="4073848" y="4549676"/>
            <a:ext cx="3743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Information in each packet includes list of allergies, information on PID (for partners with cervix/uterus), side effects from drugs, prescription instructions, and disease information for NG and CT, with instructions for abstinence 10 days after treatment and info on when to seek medical advice</a:t>
            </a:r>
          </a:p>
        </p:txBody>
      </p:sp>
    </p:spTree>
    <p:extLst>
      <p:ext uri="{BB962C8B-B14F-4D97-AF65-F5344CB8AC3E}">
        <p14:creationId xmlns:p14="http://schemas.microsoft.com/office/powerpoint/2010/main" val="27440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 relevant disclosures</a:t>
            </a:r>
          </a:p>
        </p:txBody>
      </p:sp>
    </p:spTree>
    <p:extLst>
      <p:ext uri="{BB962C8B-B14F-4D97-AF65-F5344CB8AC3E}">
        <p14:creationId xmlns:p14="http://schemas.microsoft.com/office/powerpoint/2010/main" val="2400417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C90-4F78-E6D0-917B-6A4F9DC4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Issues faced with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72EF-037D-1506-6146-E39A52B7C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DE" dirty="0"/>
              <a:t>Hesitancy by providers with respect to complications and allergies</a:t>
            </a:r>
          </a:p>
          <a:p>
            <a:r>
              <a:rPr lang="en-DE" dirty="0"/>
              <a:t>Lack of proper sexual history taking (past partners in last 3 months)</a:t>
            </a:r>
          </a:p>
          <a:p>
            <a:r>
              <a:rPr lang="en-DE" dirty="0"/>
              <a:t>Some pharmacies refuse to fill prescriptions if they do not have patient name</a:t>
            </a:r>
          </a:p>
          <a:p>
            <a:r>
              <a:rPr lang="en-DE" dirty="0"/>
              <a:t>Hesitancy of pharmacies to fill medication for multiple day course instead of one time dose (interpretation of law in some states)</a:t>
            </a:r>
          </a:p>
          <a:p>
            <a:r>
              <a:rPr lang="en-DE" dirty="0"/>
              <a:t>Lack of means to contact partners (dating apps, past relationships)</a:t>
            </a:r>
          </a:p>
          <a:p>
            <a:pPr lvl="1"/>
            <a:r>
              <a:rPr lang="en-DE" dirty="0"/>
              <a:t>Can use notifymypartner.com </a:t>
            </a:r>
          </a:p>
          <a:p>
            <a:r>
              <a:rPr lang="en-DE" dirty="0"/>
              <a:t>Preference for partner test and treat</a:t>
            </a:r>
          </a:p>
          <a:p>
            <a:r>
              <a:rPr lang="en-DE" dirty="0"/>
              <a:t>EPT for Trich?</a:t>
            </a:r>
          </a:p>
        </p:txBody>
      </p:sp>
    </p:spTree>
    <p:extLst>
      <p:ext uri="{BB962C8B-B14F-4D97-AF65-F5344CB8AC3E}">
        <p14:creationId xmlns:p14="http://schemas.microsoft.com/office/powerpoint/2010/main" val="152315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Expedited Partner Therapy?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for empirically providing antibiotics to the partners of index cases of patients with gonorrhea and chlamydia without establishing a therapeutic relationship.</a:t>
            </a:r>
          </a:p>
          <a:p>
            <a:endParaRPr lang="en-US" dirty="0"/>
          </a:p>
          <a:p>
            <a:r>
              <a:rPr lang="en-US" dirty="0"/>
              <a:t>Unfortunately, oral therapy for gonorrhea is an alternative therapy---so </a:t>
            </a:r>
            <a:r>
              <a:rPr lang="en-US" b="1" dirty="0"/>
              <a:t>EPT for gonorrhea has challenges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4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31"/>
          <p:cNvSpPr txBox="1"/>
          <p:nvPr/>
        </p:nvSpPr>
        <p:spPr>
          <a:xfrm>
            <a:off x="1239384" y="167700"/>
            <a:ext cx="915734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CH" sz="2800" dirty="0">
                <a:solidFill>
                  <a:srgbClr val="202020"/>
                </a:solidFill>
              </a:rPr>
              <a:t>2021 </a:t>
            </a:r>
            <a:r>
              <a:rPr lang="de-CH" sz="2800" dirty="0" err="1">
                <a:solidFill>
                  <a:srgbClr val="202020"/>
                </a:solidFill>
              </a:rPr>
              <a:t>Uncomplicated</a:t>
            </a:r>
            <a:r>
              <a:rPr lang="de-CH" sz="2800" dirty="0">
                <a:solidFill>
                  <a:srgbClr val="202020"/>
                </a:solidFill>
              </a:rPr>
              <a:t> GC Treatment</a:t>
            </a:r>
            <a:endParaRPr sz="2800" dirty="0"/>
          </a:p>
        </p:txBody>
      </p:sp>
      <p:graphicFrame>
        <p:nvGraphicFramePr>
          <p:cNvPr id="651" name="Google Shape;651;p131"/>
          <p:cNvGraphicFramePr/>
          <p:nvPr/>
        </p:nvGraphicFramePr>
        <p:xfrm>
          <a:off x="1239384" y="1221678"/>
          <a:ext cx="9745324" cy="4626864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974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CH" sz="2400" u="sng" strike="noStrike" cap="none" dirty="0"/>
                        <a:t>PREFERRED: </a:t>
                      </a: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sng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CH" sz="2400" u="none" strike="noStrike" cap="none" dirty="0" err="1"/>
                        <a:t>Weight</a:t>
                      </a:r>
                      <a:r>
                        <a:rPr lang="de-CH" sz="2400" u="none" strike="noStrike" cap="none" dirty="0"/>
                        <a:t> &lt;150 kg  </a:t>
                      </a:r>
                      <a:r>
                        <a:rPr lang="de-CH" sz="2400" u="none" strike="noStrike" cap="none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CH" sz="2400" u="none" strike="noStrike" cap="none" dirty="0" err="1"/>
                        <a:t>Ceftriaxone</a:t>
                      </a:r>
                      <a:r>
                        <a:rPr lang="de-CH" sz="2400" u="none" strike="noStrike" cap="none" dirty="0"/>
                        <a:t> 500 mg IM x 1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CH" sz="2400" u="none" strike="noStrike" cap="none" dirty="0" err="1"/>
                        <a:t>Weight</a:t>
                      </a:r>
                      <a:r>
                        <a:rPr lang="de-CH" sz="2400" u="none" strike="noStrike" cap="none" dirty="0"/>
                        <a:t> ≥150 kg  </a:t>
                      </a:r>
                      <a:r>
                        <a:rPr lang="de-CH" sz="2400" u="none" strike="noStrike" cap="none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CH" sz="2400" u="none" strike="noStrike" cap="none" dirty="0" err="1"/>
                        <a:t>Ceftriaxone</a:t>
                      </a:r>
                      <a:r>
                        <a:rPr lang="de-CH" sz="2400" u="none" strike="noStrike" cap="none" dirty="0"/>
                        <a:t> 1 gram IM x 1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sng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CH" sz="2400" u="sng" strike="noStrike" cap="none" dirty="0"/>
                        <a:t>CHLAMYDIA CO-INFECTION PRESENT OR NOT EXCLUDED:</a:t>
                      </a:r>
                      <a:r>
                        <a:rPr lang="de-CH" sz="2400" u="none" strike="noStrike" cap="none" dirty="0"/>
                        <a:t>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de-CH" sz="2400" u="none" strike="noStrike" cap="none" dirty="0"/>
                        <a:t>Not </a:t>
                      </a:r>
                      <a:r>
                        <a:rPr lang="de-CH" sz="2400" u="none" strike="noStrike" cap="none" dirty="0" err="1"/>
                        <a:t>Pregnant</a:t>
                      </a:r>
                      <a:r>
                        <a:rPr lang="de-CH" sz="2400" u="none" strike="noStrike" cap="none" dirty="0"/>
                        <a:t> </a:t>
                      </a:r>
                      <a:r>
                        <a:rPr lang="de-CH" sz="2400" u="none" strike="noStrike" cap="none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CH" sz="2400" u="none" strike="noStrike" cap="none" dirty="0"/>
                        <a:t> </a:t>
                      </a:r>
                      <a:r>
                        <a:rPr lang="de-CH" sz="2400" u="none" strike="noStrike" cap="none" dirty="0" err="1"/>
                        <a:t>Doxycycline</a:t>
                      </a:r>
                      <a:r>
                        <a:rPr lang="de-CH" sz="2400" u="none" strike="noStrike" cap="none" dirty="0"/>
                        <a:t> 100 mg PO BID x 7 </a:t>
                      </a:r>
                      <a:r>
                        <a:rPr lang="de-CH" sz="2400" u="none" strike="noStrike" cap="none" dirty="0" err="1"/>
                        <a:t>days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de-CH" sz="2400" u="none" strike="noStrike" cap="none" dirty="0" err="1"/>
                        <a:t>Pregnant</a:t>
                      </a:r>
                      <a:r>
                        <a:rPr lang="de-CH" sz="2400" u="none" strike="noStrike" cap="none" dirty="0"/>
                        <a:t> </a:t>
                      </a:r>
                      <a:r>
                        <a:rPr lang="de-CH" sz="2400" u="none" strike="noStrike" cap="none" dirty="0" err="1"/>
                        <a:t>or</a:t>
                      </a:r>
                      <a:r>
                        <a:rPr lang="de-CH" sz="2400" u="none" strike="noStrike" cap="none" dirty="0"/>
                        <a:t> not </a:t>
                      </a:r>
                      <a:r>
                        <a:rPr lang="de-CH" sz="2400" u="none" strike="noStrike" cap="none" dirty="0" err="1"/>
                        <a:t>excluded</a:t>
                      </a:r>
                      <a:r>
                        <a:rPr lang="de-CH" sz="2400" u="none" strike="noStrike" cap="none" dirty="0"/>
                        <a:t> </a:t>
                      </a:r>
                      <a:r>
                        <a:rPr lang="de-CH" sz="2400" u="none" strike="noStrike" cap="none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CH" sz="2400" u="none" strike="noStrike" cap="none" dirty="0"/>
                        <a:t> Azithromycin 1 gram PO x 1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36"/>
          <p:cNvSpPr txBox="1"/>
          <p:nvPr/>
        </p:nvSpPr>
        <p:spPr>
          <a:xfrm>
            <a:off x="1725478" y="206045"/>
            <a:ext cx="936687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800"/>
            </a:pPr>
            <a:r>
              <a:rPr lang="de-CH" sz="2800" dirty="0">
                <a:solidFill>
                  <a:srgbClr val="202020"/>
                </a:solidFill>
              </a:rPr>
              <a:t>2021 </a:t>
            </a:r>
            <a:r>
              <a:rPr lang="de-CH" sz="2800" dirty="0" err="1">
                <a:solidFill>
                  <a:srgbClr val="202020"/>
                </a:solidFill>
              </a:rPr>
              <a:t>Uncomplicated</a:t>
            </a:r>
            <a:r>
              <a:rPr lang="de-CH" sz="2800" dirty="0">
                <a:solidFill>
                  <a:srgbClr val="202020"/>
                </a:solidFill>
              </a:rPr>
              <a:t> </a:t>
            </a:r>
            <a:r>
              <a:rPr lang="de-CH" sz="2800" dirty="0" err="1">
                <a:solidFill>
                  <a:srgbClr val="202020"/>
                </a:solidFill>
              </a:rPr>
              <a:t>Chlamydia</a:t>
            </a:r>
            <a:r>
              <a:rPr lang="de-CH" sz="2800" dirty="0">
                <a:solidFill>
                  <a:srgbClr val="202020"/>
                </a:solidFill>
              </a:rPr>
              <a:t> Treatment</a:t>
            </a:r>
            <a:endParaRPr sz="2800" dirty="0">
              <a:solidFill>
                <a:srgbClr val="414141"/>
              </a:solidFill>
            </a:endParaRPr>
          </a:p>
        </p:txBody>
      </p:sp>
      <p:sp>
        <p:nvSpPr>
          <p:cNvPr id="701" name="Google Shape;701;p136"/>
          <p:cNvSpPr txBox="1"/>
          <p:nvPr/>
        </p:nvSpPr>
        <p:spPr>
          <a:xfrm>
            <a:off x="5960263" y="88995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202020"/>
              </a:buClr>
              <a:buSzPts val="3600"/>
            </a:pPr>
            <a:endParaRPr/>
          </a:p>
        </p:txBody>
      </p:sp>
      <p:sp>
        <p:nvSpPr>
          <p:cNvPr id="702" name="Google Shape;702;p136"/>
          <p:cNvSpPr txBox="1"/>
          <p:nvPr/>
        </p:nvSpPr>
        <p:spPr>
          <a:xfrm>
            <a:off x="2301863" y="1133837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202020"/>
              </a:buClr>
              <a:buSzPts val="3600"/>
            </a:pPr>
            <a:endParaRPr/>
          </a:p>
        </p:txBody>
      </p:sp>
      <p:sp>
        <p:nvSpPr>
          <p:cNvPr id="703" name="Google Shape;703;p136"/>
          <p:cNvSpPr txBox="1"/>
          <p:nvPr/>
        </p:nvSpPr>
        <p:spPr>
          <a:xfrm>
            <a:off x="5246954" y="5359456"/>
            <a:ext cx="571666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endParaRPr sz="1800">
              <a:solidFill>
                <a:schemeClr val="dk1"/>
              </a:solidFill>
            </a:endParaRPr>
          </a:p>
          <a:p>
            <a:pPr>
              <a:buSzPts val="1800"/>
            </a:pPr>
            <a:endParaRPr sz="1800">
              <a:solidFill>
                <a:schemeClr val="dk1"/>
              </a:solidFill>
            </a:endParaRPr>
          </a:p>
          <a:p>
            <a:pPr>
              <a:buSzPts val="1800"/>
            </a:pP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704" name="Google Shape;704;p136"/>
          <p:cNvGraphicFramePr/>
          <p:nvPr/>
        </p:nvGraphicFramePr>
        <p:xfrm>
          <a:off x="1725478" y="1278611"/>
          <a:ext cx="8788950" cy="395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7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3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Preferred in patients who are not pregnant</a:t>
                      </a:r>
                      <a:endParaRPr sz="14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SzPts val="2400"/>
                        <a:buFont typeface="Arial"/>
                        <a:buChar char="•"/>
                      </a:pPr>
                      <a:r>
                        <a:rPr lang="de-CH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Doxycycline 100 mg orally twice daily for 7 days</a:t>
                      </a:r>
                      <a:endParaRPr sz="14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32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Alternatives (but not </a:t>
                      </a:r>
                      <a:r>
                        <a:rPr lang="de-CH" sz="32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</a:t>
                      </a:r>
                      <a:r>
                        <a:rPr lang="de-CH" sz="32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CH" sz="32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rectal</a:t>
                      </a:r>
                      <a:r>
                        <a:rPr lang="de-CH" sz="32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CH" sz="32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chlamydia</a:t>
                      </a:r>
                      <a:r>
                        <a:rPr lang="de-CH" sz="32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400" u="none" strike="noStrike" cap="none" dirty="0"/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de-CH" sz="24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Azithromycin 1 g </a:t>
                      </a:r>
                      <a:r>
                        <a:rPr lang="de-CH" sz="24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orally</a:t>
                      </a:r>
                      <a:r>
                        <a:rPr lang="de-CH" sz="24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CH" sz="24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once</a:t>
                      </a:r>
                      <a:r>
                        <a:rPr lang="de-CH" sz="24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endParaRPr sz="1400" u="none" strike="noStrike" cap="none" dirty="0"/>
                    </a:p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Arial"/>
                        <a:buNone/>
                      </a:pPr>
                      <a:r>
                        <a:rPr lang="de-CH" sz="16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</a:t>
                      </a:r>
                      <a:r>
                        <a:rPr lang="de-CH" sz="18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de-CH" sz="18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</a:t>
                      </a:r>
                      <a:r>
                        <a:rPr lang="de-CH" sz="18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CH" sz="18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evaluation</a:t>
                      </a:r>
                      <a:r>
                        <a:rPr lang="de-CH" sz="18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de-CH" sz="18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testing</a:t>
                      </a:r>
                      <a:r>
                        <a:rPr lang="de-CH" sz="18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at 4 </a:t>
                      </a:r>
                      <a:r>
                        <a:rPr lang="de-CH" sz="18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weeks</a:t>
                      </a:r>
                      <a:r>
                        <a:rPr lang="de-CH" sz="18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CH" sz="18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</a:t>
                      </a:r>
                      <a:r>
                        <a:rPr lang="de-CH" sz="18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CH" sz="1800" b="0" i="0" u="none" strike="noStrike" cap="none" dirty="0" err="1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rectal</a:t>
                      </a:r>
                      <a:r>
                        <a:rPr lang="de-CH" sz="1800" b="0" i="0" u="none" strike="noStrike" cap="none" dirty="0">
                          <a:solidFill>
                            <a:srgbClr val="0903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CT)</a:t>
                      </a:r>
                      <a:endParaRPr sz="1800" u="none" strike="noStrike" cap="none" dirty="0"/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de-CH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Levofloxacin 500 mg </a:t>
                      </a:r>
                      <a:r>
                        <a:rPr lang="de-CH" sz="2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orally</a:t>
                      </a:r>
                      <a:r>
                        <a:rPr lang="de-CH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de-CH" sz="2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</a:t>
                      </a:r>
                      <a:r>
                        <a:rPr lang="de-CH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7 </a:t>
                      </a:r>
                      <a:r>
                        <a:rPr lang="de-CH" sz="24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days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5" name="Google Shape;705;p136"/>
          <p:cNvSpPr txBox="1"/>
          <p:nvPr/>
        </p:nvSpPr>
        <p:spPr>
          <a:xfrm>
            <a:off x="1725479" y="5452944"/>
            <a:ext cx="3456239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de-CH" sz="2000">
                <a:solidFill>
                  <a:schemeClr val="dk1"/>
                </a:solidFill>
              </a:rPr>
              <a:t>*Preferred during pregnancy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g2582431d723aa21c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5"/>
            <a:ext cx="6159759" cy="197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2582431d723aa21c_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2343150"/>
            <a:ext cx="6132513" cy="38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2582431d723aa21c_19"/>
          <p:cNvSpPr txBox="1"/>
          <p:nvPr/>
        </p:nvSpPr>
        <p:spPr>
          <a:xfrm>
            <a:off x="7273266" y="1256301"/>
            <a:ext cx="45204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Randomized placebo-controlled trial</a:t>
            </a:r>
            <a:endParaRPr lang="en-US" sz="2100"/>
          </a:p>
          <a:p>
            <a:pPr marL="29210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177 participants enrolled, 135 (76%) met CC population</a:t>
            </a:r>
            <a:endParaRPr lang="en-US" sz="2100"/>
          </a:p>
          <a:p>
            <a:pPr marL="29210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7-day course of doxycycline was significantly more effective than a single dose of azithromycin</a:t>
            </a:r>
          </a:p>
        </p:txBody>
      </p:sp>
      <p:sp>
        <p:nvSpPr>
          <p:cNvPr id="392" name="Google Shape;392;g2582431d723aa21c_19"/>
          <p:cNvSpPr txBox="1"/>
          <p:nvPr/>
        </p:nvSpPr>
        <p:spPr>
          <a:xfrm>
            <a:off x="9127601" y="5859624"/>
            <a:ext cx="36204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Dombrowski et al, CID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904A2-3799-4D88-9DB2-4433D811B8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300288"/>
            <a:ext cx="10515600" cy="704850"/>
          </a:xfrm>
        </p:spPr>
        <p:txBody>
          <a:bodyPr/>
          <a:lstStyle/>
          <a:p>
            <a:r>
              <a:rPr lang="en-US" dirty="0"/>
              <a:t>625 cisgender men with asymptomatic rectal chlamydia.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01B6E-D4B5-4FA0-9D6F-0AE1CFCD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44" y="93786"/>
            <a:ext cx="5455226" cy="2118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5AF38-264B-4E72-87D7-24EC2BD91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3" y="3092334"/>
            <a:ext cx="11400125" cy="32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8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164" y="1439260"/>
            <a:ext cx="2230370" cy="3664266"/>
          </a:xfrm>
        </p:spPr>
        <p:txBody>
          <a:bodyPr>
            <a:normAutofit/>
          </a:bodyPr>
          <a:lstStyle/>
          <a:p>
            <a:pPr defTabSz="342900"/>
            <a:r>
              <a:rPr lang="en-US" sz="27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Legal Status of EPT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A map of the united states&#10;&#10;Description automatically gener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758" y="1731289"/>
            <a:ext cx="2962762" cy="18024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27918" y="3925535"/>
            <a:ext cx="2349617" cy="151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1737">
              <a:spcAft>
                <a:spcPts val="450"/>
              </a:spcAft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STATES:           EPT is permissible (N=28)</a:t>
            </a:r>
          </a:p>
          <a:p>
            <a:pPr defTabSz="181737">
              <a:spcAft>
                <a:spcPts val="450"/>
              </a:spcAft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YELLOW STATES:    	potentially allowable (N=14)</a:t>
            </a:r>
          </a:p>
          <a:p>
            <a:pPr defTabSz="181737">
              <a:spcAft>
                <a:spcPts val="450"/>
              </a:spcAft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STATES:             	prohibited (N=8)</a:t>
            </a:r>
            <a:endParaRPr lang="en-US" sz="4000"/>
          </a:p>
        </p:txBody>
      </p:sp>
      <p:sp>
        <p:nvSpPr>
          <p:cNvPr id="6" name="TextBox 5"/>
          <p:cNvSpPr txBox="1"/>
          <p:nvPr/>
        </p:nvSpPr>
        <p:spPr>
          <a:xfrm>
            <a:off x="4596169" y="3636869"/>
            <a:ext cx="543739" cy="28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1737">
              <a:spcAft>
                <a:spcPts val="450"/>
              </a:spcAft>
            </a:pPr>
            <a:r>
              <a:rPr lang="en-US" sz="12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</a:t>
            </a:r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6957515" y="3688280"/>
            <a:ext cx="543739" cy="28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1737">
              <a:spcAft>
                <a:spcPts val="450"/>
              </a:spcAft>
            </a:pPr>
            <a:r>
              <a:rPr lang="en-US" sz="12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2021</a:t>
            </a:r>
            <a:endParaRPr lang="en-US" sz="3200"/>
          </a:p>
        </p:txBody>
      </p:sp>
      <p:sp>
        <p:nvSpPr>
          <p:cNvPr id="8" name="Rectangle 7"/>
          <p:cNvSpPr/>
          <p:nvPr/>
        </p:nvSpPr>
        <p:spPr>
          <a:xfrm>
            <a:off x="6645773" y="3925535"/>
            <a:ext cx="1879087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1737">
              <a:spcAft>
                <a:spcPts val="450"/>
              </a:spcAft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permissible (N=46)</a:t>
            </a:r>
          </a:p>
          <a:p>
            <a:pPr defTabSz="181737">
              <a:spcAft>
                <a:spcPts val="450"/>
              </a:spcAft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potentially allowable (N=4)</a:t>
            </a:r>
          </a:p>
          <a:p>
            <a:pPr defTabSz="181737">
              <a:spcAft>
                <a:spcPts val="450"/>
              </a:spcAft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prohibited (N=0)</a:t>
            </a:r>
            <a:endParaRPr lang="en-US" sz="400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940BE0DF-62BB-AA6D-FF5E-0DD627EC6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80" y="1892394"/>
            <a:ext cx="2761315" cy="18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105174-071A-4257-860A-5EE2D11DD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17B217C-3C66-46B3-9E9D-2771AA2A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075E5-C259-4C68-94CE-CD19E908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3421623" cy="560121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EBEBEB"/>
                </a:solidFill>
              </a:rPr>
              <a:t>Evidence for EPT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848D99-5D8B-49F5-97E9-AA7C3F5F2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A074E-2EC1-4AED-8724-26F8D5E9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147" y="1579664"/>
            <a:ext cx="6813755" cy="38117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Studies of effectiveness have used azithromycin for chlamydia EPT and pre-packaged medications [Schillinger et al 2003, Golden et al 2005, Kissinger et al 2005].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A 2013 meta-analysis found:</a:t>
            </a:r>
          </a:p>
          <a:p>
            <a:pPr lvl="1">
              <a:lnSpc>
                <a:spcPct val="90000"/>
              </a:lnSpc>
            </a:pPr>
            <a:r>
              <a:rPr lang="en-US" sz="1500" b="0" i="0" dirty="0">
                <a:solidFill>
                  <a:srgbClr val="FFFFFF"/>
                </a:solidFill>
                <a:effectLst/>
              </a:rPr>
              <a:t>“moderate-quality evidence that expedited partner therapy is better than simple patient referral for preventing re-infection of index patients when combining trials of STIs that caused urethritis or cervicitis </a:t>
            </a:r>
          </a:p>
          <a:p>
            <a:pPr lvl="1">
              <a:lnSpc>
                <a:spcPct val="90000"/>
              </a:lnSpc>
            </a:pPr>
            <a:r>
              <a:rPr lang="en-US" sz="1500" b="0" i="0" dirty="0">
                <a:solidFill>
                  <a:srgbClr val="FFFFFF"/>
                </a:solidFill>
                <a:effectLst/>
              </a:rPr>
              <a:t>(6 trials; RR 0.71, 95% CI 0.56 to 0.89, I(2) = 39%). ”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Chlamydia reduced by 20% and gonorrhea by 50% on follow up testing.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DO health departments provide EPT?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LHDs: 66.8% for chlamydia; 39.3% for gonorrhea (Cuffe et al. 2021. STD 48(6): 429.)</a:t>
            </a:r>
          </a:p>
          <a:p>
            <a:pPr>
              <a:lnSpc>
                <a:spcPct val="90000"/>
              </a:lnSpc>
            </a:pPr>
            <a:endParaRPr lang="en-US" sz="1500" b="0" i="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B1238-CA71-4398-8306-CB7E8EE8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82" y="5445154"/>
            <a:ext cx="6813754" cy="7835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21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{FBD4E446-FE92-C74E-9AAB-72402E455109}tf10001076</Template>
  <TotalTime>25</TotalTime>
  <Words>1151</Words>
  <Application>Microsoft Macintosh PowerPoint</Application>
  <PresentationFormat>Widescreen</PresentationFormat>
  <Paragraphs>127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Ion Boardroom</vt:lpstr>
      <vt:lpstr>Expedited Partner Therapy</vt:lpstr>
      <vt:lpstr>Disclosures</vt:lpstr>
      <vt:lpstr>What is Expedited Partner Therapy?</vt:lpstr>
      <vt:lpstr>PowerPoint Presentation</vt:lpstr>
      <vt:lpstr>PowerPoint Presentation</vt:lpstr>
      <vt:lpstr>PowerPoint Presentation</vt:lpstr>
      <vt:lpstr>PowerPoint Presentation</vt:lpstr>
      <vt:lpstr>Legal Status of EPT</vt:lpstr>
      <vt:lpstr>Evidence for EPT</vt:lpstr>
      <vt:lpstr>EPT Evidence</vt:lpstr>
      <vt:lpstr>EPT for MSM</vt:lpstr>
      <vt:lpstr>EPT, behavior, and costs</vt:lpstr>
      <vt:lpstr>PowerPoint Presentation</vt:lpstr>
      <vt:lpstr>EPT dosing</vt:lpstr>
      <vt:lpstr>EPT for trichomonas:   Did not result in partners taking the meds or lower rates of re-infection than partner referral.</vt:lpstr>
      <vt:lpstr>PowerPoint Presentation</vt:lpstr>
      <vt:lpstr>EPT Limitations</vt:lpstr>
      <vt:lpstr>EPT Implementation at WashU ID Clinic</vt:lpstr>
      <vt:lpstr>PowerPoint Presentation</vt:lpstr>
      <vt:lpstr>Issues faced with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Expedited Partner Therapy</dc:title>
  <dc:creator>Cherabie, Joseph</dc:creator>
  <cp:lastModifiedBy>Cherabie, Joseph</cp:lastModifiedBy>
  <cp:revision>2</cp:revision>
  <dcterms:created xsi:type="dcterms:W3CDTF">2023-08-25T20:50:50Z</dcterms:created>
  <dcterms:modified xsi:type="dcterms:W3CDTF">2023-08-25T21:15:58Z</dcterms:modified>
</cp:coreProperties>
</file>